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4" r:id="rId9"/>
    <p:sldId id="263" r:id="rId10"/>
    <p:sldId id="266" r:id="rId11"/>
  </p:sldIdLst>
  <p:sldSz cx="18288000" cy="10287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5" d="100"/>
          <a:sy n="55" d="100"/>
        </p:scale>
        <p:origin x="658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49BABA-E04B-4AA4-B1DE-5C96929DA1DB}"/>
              </a:ext>
            </a:extLst>
          </p:cNvPr>
          <p:cNvSpPr txBox="1"/>
          <p:nvPr/>
        </p:nvSpPr>
        <p:spPr>
          <a:xfrm>
            <a:off x="2286000" y="282961"/>
            <a:ext cx="13230708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3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ТЕРНОПІЛЬСЬКИЙ ФАХОВИЙ КОЛЕДЖ ХАРЧОВИХ ТЕХНОЛОГІЙ І ТОРГІВЛІ</a:t>
            </a:r>
          </a:p>
          <a:p>
            <a:pPr algn="ctr"/>
            <a:endParaRPr lang="uk-UA" sz="33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uk-UA" sz="3300" b="1" cap="all" dirty="0">
              <a:ln/>
              <a:effectLst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uk-UA" sz="3600" b="1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СИЛАБУС</a:t>
            </a:r>
          </a:p>
          <a:p>
            <a:pPr algn="ctr"/>
            <a:endParaRPr lang="uk-UA" sz="3300" b="1" cap="all" dirty="0">
              <a:ln/>
              <a:effectLst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uk-UA" sz="3300" b="1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ОсвітнЬОГО</a:t>
            </a:r>
            <a:r>
              <a:rPr lang="uk-UA" sz="3300" b="1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uk-UA" sz="3300" b="1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компонентА</a:t>
            </a:r>
            <a:endParaRPr lang="uk-UA" sz="3300" b="1" cap="all" dirty="0">
              <a:ln/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B30C44-11CB-474E-A6D0-90ED3C760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925" y="6543675"/>
            <a:ext cx="6696075" cy="377190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54E1688-5C76-485A-AE7A-D95C22694763}"/>
              </a:ext>
            </a:extLst>
          </p:cNvPr>
          <p:cNvSpPr txBox="1">
            <a:spLocks/>
          </p:cNvSpPr>
          <p:nvPr/>
        </p:nvSpPr>
        <p:spPr>
          <a:xfrm>
            <a:off x="457200" y="4040980"/>
            <a:ext cx="17221200" cy="4531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Організація</a:t>
            </a:r>
            <a:r>
              <a:rPr lang="ru-RU" sz="8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sz="8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технологія</a:t>
            </a:r>
            <a:r>
              <a:rPr lang="ru-RU" sz="8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8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обслуговування</a:t>
            </a:r>
            <a:r>
              <a:rPr lang="ru-RU" sz="8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в закладах ресторанного </a:t>
            </a:r>
            <a:r>
              <a:rPr lang="ru-RU" sz="81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господарства</a:t>
            </a:r>
            <a:endParaRPr lang="uk-UA" sz="8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400" y="-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560E0-B67B-49CC-AAC9-07735C696F27}"/>
              </a:ext>
            </a:extLst>
          </p:cNvPr>
          <p:cNvSpPr txBox="1"/>
          <p:nvPr/>
        </p:nvSpPr>
        <p:spPr>
          <a:xfrm>
            <a:off x="2438400" y="2095500"/>
            <a:ext cx="1153636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1.	П’ятницька Н.А. Організація обслуговування в закладах ресторанного господарства: підручник для ВУЗів. Видання 2-ге перероб і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доп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./ за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заг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ред. проф. Н.А. П’ятницької.  Київ, Кондор-Видавництво, 2014. 557 с.</a:t>
            </a:r>
          </a:p>
          <a:p>
            <a:pPr algn="just"/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2.	Мостова Л.М., Новікова О.В. Організація обслуговування на підприємствах ресторанного господарства: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навч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посіб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Київ. Ліра, 2015. 338 с.</a:t>
            </a:r>
          </a:p>
          <a:p>
            <a:pPr algn="just"/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3.	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Машир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 М.П.,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Пасюк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 А.П. Ресторанний сервіс та секрети гостинності: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навч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посіб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 Київ: Кондор-Видавництво, 2016. 392 с.</a:t>
            </a:r>
          </a:p>
          <a:p>
            <a:pPr algn="just"/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4.	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Мальська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 М.П. Ганич О.М. Ресторанна справа: технологія та організація обслуговування туристів (теорія і практика): підручник. Київ: Центр учбової літератури, 2013.  304 с.</a:t>
            </a:r>
          </a:p>
          <a:p>
            <a:pPr algn="just"/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5.	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МазаракіА.А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., Пересічний М.І., Шаповал С.Л. Проектування закладів ресторанного господарства: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навч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посіб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/ за ред. А.А.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Мазаракі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Київ: НТЕУ, 2010.  340 с.</a:t>
            </a:r>
          </a:p>
          <a:p>
            <a:pPr algn="just"/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6.	Новікова О.В., 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Льовшина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 Л.Д., Михайлов В.М. Технологія приготування їжі: Українська кухня: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навч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посіб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2-ге вид.,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випр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та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доповн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 Харків: Світ книг, 2016.  679 с.</a:t>
            </a:r>
          </a:p>
          <a:p>
            <a:pPr algn="just"/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7.	Сало Я. М. Технологія ресторанної справи: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навч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.-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практ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посіб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Львів: Афіша, 2013. 560 с</a:t>
            </a:r>
          </a:p>
          <a:p>
            <a:pPr algn="just"/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8.	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Мальська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 М.П.,  О.М. Ганич.  Ресторанна справа: технологія та організація обслуговування туристів (теорія і практика): підручник. Київ: Центр учбової літератури, 2013.  304 с.</a:t>
            </a:r>
          </a:p>
          <a:p>
            <a:pPr algn="just"/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9.	Сало М.Я. Організація обслуговування населення на підприємствах ресторанного сервісу. Ресторанна справа: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навч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посіб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 Львів: Афіша, 2011.  404 с.</a:t>
            </a:r>
          </a:p>
          <a:p>
            <a:pPr algn="just"/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10.	Сало М.Я. Організація роботи барів: довідник бармена. Львів: Афіша, 2012.  315 с.</a:t>
            </a:r>
          </a:p>
          <a:p>
            <a:pPr algn="just"/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11.	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Архіпов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 В. В., 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Русавська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 В.А. Організація ресторанного    господарства. 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навч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посіб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2-ге вид.  Київ.  Центр учбової літератури, 2012.  280 с.</a:t>
            </a:r>
          </a:p>
          <a:p>
            <a:pPr algn="just"/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12.	Радченко Л.О. Особливості ресторанного сервісу. Обслуговування        іноземних туристів: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навч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посіб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Харків: Світ Книг, 2012.  228 с.</a:t>
            </a:r>
          </a:p>
          <a:p>
            <a:pPr algn="just"/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13.	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Архіпов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 В. В., Іванникова Т. В. Ресторанна справа: асортимент, технологія управління якістю продукції в сучасному ресторані: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навч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посіб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Київ: ІНКОС, 2007.  382 с.</a:t>
            </a:r>
          </a:p>
          <a:p>
            <a:pPr algn="just"/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14.	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Грицюк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 Л.С., 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Грицюк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 Л.С., Лінда С.М., Якубовський В.Б. Проектування закладів харчування: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навч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uk-UA" sz="1600" cap="all" dirty="0" err="1">
                <a:ln/>
                <a:effectLst>
                  <a:reflection blurRad="10000" stA="55000" endPos="48000" dist="500" dir="5400000" sy="-100000" algn="bl" rotWithShape="0"/>
                </a:effectLst>
              </a:rPr>
              <a:t>Посіб</a:t>
            </a:r>
            <a:r>
              <a:rPr lang="uk-UA" sz="1600" cap="all" dirty="0">
                <a:ln/>
                <a:effectLst>
                  <a:reflection blurRad="10000" stA="55000" endPos="48000" dist="500" dir="5400000" sy="-100000" algn="bl" rotWithShape="0"/>
                </a:effectLst>
              </a:rPr>
              <a:t>.  Львів: Видавництво Львівської політехніки, 2012.  184 с.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1BE23-B343-4E81-AC2B-C2CCBAF37E2E}"/>
              </a:ext>
            </a:extLst>
          </p:cNvPr>
          <p:cNvSpPr txBox="1"/>
          <p:nvPr/>
        </p:nvSpPr>
        <p:spPr>
          <a:xfrm>
            <a:off x="2057400" y="1072634"/>
            <a:ext cx="9021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ОСНОВНІ Й ДОПОМІЖНІ  ІНФОРМАЦІЙНІ  ДЖЕРЕЛА: </a:t>
            </a:r>
          </a:p>
        </p:txBody>
      </p:sp>
    </p:spTree>
    <p:extLst>
      <p:ext uri="{BB962C8B-B14F-4D97-AF65-F5344CB8AC3E}">
        <p14:creationId xmlns:p14="http://schemas.microsoft.com/office/powerpoint/2010/main" val="422286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8BDD2A3E-F83B-420C-89D1-03705FC9F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413566"/>
              </p:ext>
            </p:extLst>
          </p:nvPr>
        </p:nvGraphicFramePr>
        <p:xfrm>
          <a:off x="457200" y="571500"/>
          <a:ext cx="16611600" cy="8763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140">
                  <a:extLst>
                    <a:ext uri="{9D8B030D-6E8A-4147-A177-3AD203B41FA5}">
                      <a16:colId xmlns:a16="http://schemas.microsoft.com/office/drawing/2014/main" val="2422385135"/>
                    </a:ext>
                  </a:extLst>
                </a:gridCol>
                <a:gridCol w="8033481">
                  <a:extLst>
                    <a:ext uri="{9D8B030D-6E8A-4147-A177-3AD203B41FA5}">
                      <a16:colId xmlns:a16="http://schemas.microsoft.com/office/drawing/2014/main" val="769301226"/>
                    </a:ext>
                  </a:extLst>
                </a:gridCol>
                <a:gridCol w="4220979">
                  <a:extLst>
                    <a:ext uri="{9D8B030D-6E8A-4147-A177-3AD203B41FA5}">
                      <a16:colId xmlns:a16="http://schemas.microsoft.com/office/drawing/2014/main" val="412918836"/>
                    </a:ext>
                  </a:extLst>
                </a:gridCol>
              </a:tblGrid>
              <a:tr h="845785">
                <a:tc rowSpan="3"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Галузь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знань</a:t>
                      </a: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uk-UA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241 Готельно-ресторанна справа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166213"/>
                  </a:ext>
                </a:extLst>
              </a:tr>
              <a:tr h="845785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Спеціальність</a:t>
                      </a:r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241</a:t>
                      </a:r>
                      <a:r>
                        <a:rPr lang="uk-UA" sz="18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Готельно-ресторанна справа</a:t>
                      </a:r>
                      <a:endParaRPr lang="uk-UA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703817"/>
                  </a:ext>
                </a:extLst>
              </a:tr>
              <a:tr h="1042934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Освітньо-</a:t>
                      </a:r>
                      <a:r>
                        <a:rPr lang="uk-U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професійна програма </a:t>
                      </a:r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Готельно-ресторанна справа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57293"/>
                  </a:ext>
                </a:extLst>
              </a:tr>
              <a:tr h="845785">
                <a:tc rowSpan="7">
                  <a:txBody>
                    <a:bodyPr/>
                    <a:lstStyle/>
                    <a:p>
                      <a:pPr algn="ctr"/>
                      <a:endParaRPr lang="uk-UA" sz="1600" b="1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uk-UA" sz="1600" b="1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uk-UA" sz="1600" b="1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uk-UA" sz="1600" b="1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uk-UA" sz="1600" b="1" i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sz="16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Відділення</a:t>
                      </a:r>
                    </a:p>
                    <a:p>
                      <a:pPr algn="ctr"/>
                      <a:r>
                        <a:rPr lang="uk-UA" sz="1600" b="1" i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готельно</a:t>
                      </a:r>
                      <a:r>
                        <a:rPr lang="uk-UA" sz="1600" b="1" i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– ресторанного бізнесу та підприємництва</a:t>
                      </a:r>
                      <a:endParaRPr lang="uk-UA" sz="1600" b="1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Освітньо-</a:t>
                      </a:r>
                      <a:r>
                        <a:rPr lang="uk-U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професійний ступінь</a:t>
                      </a:r>
                      <a:endParaRPr lang="uk-UA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фаховий молодший бакалавр</a:t>
                      </a:r>
                      <a:r>
                        <a:rPr lang="uk-U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703280"/>
                  </a:ext>
                </a:extLst>
              </a:tr>
              <a:tr h="845785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Статус освітнього компонента</a:t>
                      </a:r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основний</a:t>
                      </a:r>
                    </a:p>
                    <a:p>
                      <a:endParaRPr lang="uk-UA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244377"/>
                  </a:ext>
                </a:extLst>
              </a:tr>
              <a:tr h="490018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Мова викладання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українська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87829"/>
                  </a:ext>
                </a:extLst>
              </a:tr>
              <a:tr h="584598">
                <a:tc vMerge="1">
                  <a:txBody>
                    <a:bodyPr/>
                    <a:lstStyle/>
                    <a:p>
                      <a:endParaRPr lang="uk-UA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Кількість кредитів ЄКТС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97095"/>
                  </a:ext>
                </a:extLst>
              </a:tr>
              <a:tr h="84578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Розподіл</a:t>
                      </a:r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за видами занять та годинами </a:t>
                      </a:r>
                      <a:r>
                        <a:rPr lang="ru-RU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навчання</a:t>
                      </a:r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uk-UA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087896"/>
                  </a:ext>
                </a:extLst>
              </a:tr>
              <a:tr h="193322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аудиторні</a:t>
                      </a:r>
                    </a:p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лекційні</a:t>
                      </a:r>
                    </a:p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практичні</a:t>
                      </a:r>
                    </a:p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семінарські</a:t>
                      </a:r>
                    </a:p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самостійна робота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160</a:t>
                      </a:r>
                    </a:p>
                    <a:p>
                      <a:r>
                        <a:rPr lang="uk-UA" dirty="0"/>
                        <a:t>92</a:t>
                      </a:r>
                    </a:p>
                    <a:p>
                      <a:r>
                        <a:rPr lang="uk-UA" dirty="0"/>
                        <a:t>40</a:t>
                      </a:r>
                    </a:p>
                    <a:p>
                      <a:r>
                        <a:rPr lang="uk-UA" dirty="0"/>
                        <a:t>28</a:t>
                      </a:r>
                    </a:p>
                    <a:p>
                      <a:r>
                        <a:rPr lang="uk-UA" dirty="0"/>
                        <a:t>80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724869"/>
                  </a:ext>
                </a:extLst>
              </a:tr>
              <a:tr h="48330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Форма підсумкового контролю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екзамен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337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25026" r="-9397" b="-4629"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9BEF6-813F-45C8-A673-76BA8BF1F167}"/>
              </a:ext>
            </a:extLst>
          </p:cNvPr>
          <p:cNvSpPr txBox="1"/>
          <p:nvPr/>
        </p:nvSpPr>
        <p:spPr>
          <a:xfrm>
            <a:off x="9525000" y="5882824"/>
            <a:ext cx="772731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Міждисциплінарні зв’язки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вивчення освітнього компоненту тісно пов’язане з іншими освітніми компонентами: «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та маркетинг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-ресторанного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готельного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ресторанного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Барна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справа», «Організація та технологія обслуговування в готелях», «Технології продукції ресторанного господарства»,  «</a:t>
            </a:r>
            <a:r>
              <a:rPr lang="uk-UA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Інформаційні системи та технології у готельному та ресторанному господарстві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інші.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D10F7-EF9E-46AE-BC5D-4ACFFDFBD597}"/>
              </a:ext>
            </a:extLst>
          </p:cNvPr>
          <p:cNvSpPr txBox="1"/>
          <p:nvPr/>
        </p:nvSpPr>
        <p:spPr>
          <a:xfrm>
            <a:off x="4735308" y="3643088"/>
            <a:ext cx="130694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100" b="1" i="1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Предметом вивчення освітнього компонента</a:t>
            </a:r>
            <a:r>
              <a:rPr lang="uk-UA" sz="21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: «Організація та технологія обслуговування в закладах ресторанного господарства» </a:t>
            </a:r>
            <a:r>
              <a:rPr lang="ru-RU" sz="21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є </a:t>
            </a:r>
            <a:r>
              <a:rPr lang="ru-RU" sz="2100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вивчення</a:t>
            </a:r>
            <a:r>
              <a:rPr lang="ru-RU" sz="21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теоретичних</a:t>
            </a:r>
            <a:r>
              <a:rPr lang="ru-RU" sz="21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практичних</a:t>
            </a:r>
            <a:r>
              <a:rPr lang="ru-RU" sz="21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основ </a:t>
            </a:r>
            <a:r>
              <a:rPr lang="ru-RU" sz="2100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введення</a:t>
            </a:r>
            <a:r>
              <a:rPr lang="ru-RU" sz="21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ресторанного </a:t>
            </a:r>
            <a:r>
              <a:rPr lang="ru-RU" sz="2100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бізнесу</a:t>
            </a:r>
            <a:r>
              <a:rPr lang="ru-RU" sz="21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розроблення</a:t>
            </a:r>
            <a:r>
              <a:rPr lang="ru-RU" sz="21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організації</a:t>
            </a:r>
            <a:r>
              <a:rPr lang="ru-RU" sz="21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і </a:t>
            </a:r>
            <a:r>
              <a:rPr lang="ru-RU" sz="2100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впровадження</a:t>
            </a:r>
            <a:r>
              <a:rPr lang="ru-RU" sz="21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інноваційних</a:t>
            </a:r>
            <a:r>
              <a:rPr lang="ru-RU" sz="21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сервісних</a:t>
            </a:r>
            <a:r>
              <a:rPr lang="ru-RU" sz="21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технологій</a:t>
            </a:r>
            <a:r>
              <a:rPr lang="ru-RU" sz="21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у </a:t>
            </a:r>
            <a:r>
              <a:rPr lang="ru-RU" sz="2100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діяльність</a:t>
            </a:r>
            <a:r>
              <a:rPr lang="ru-RU" sz="21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закладів</a:t>
            </a:r>
            <a:r>
              <a:rPr lang="ru-RU" sz="21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ресторанного </a:t>
            </a:r>
            <a:r>
              <a:rPr lang="ru-RU" sz="2100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бізнесу</a:t>
            </a:r>
            <a:r>
              <a:rPr lang="ru-RU" sz="210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</a:t>
            </a:r>
            <a:endParaRPr lang="uk-UA" sz="2100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30206-3E6F-4D1F-803A-6C758B944E0F}"/>
              </a:ext>
            </a:extLst>
          </p:cNvPr>
          <p:cNvSpPr txBox="1"/>
          <p:nvPr/>
        </p:nvSpPr>
        <p:spPr>
          <a:xfrm>
            <a:off x="2343150" y="805881"/>
            <a:ext cx="149091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74370" algn="just"/>
            <a:r>
              <a:rPr lang="ru-RU" sz="2100" b="1" i="1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Метою </a:t>
            </a:r>
            <a:r>
              <a:rPr lang="ru-RU" sz="2100" b="1" i="1" dirty="0" err="1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освітнього</a:t>
            </a:r>
            <a:r>
              <a:rPr lang="ru-RU" sz="2100" b="1" i="1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компонента </a:t>
            </a:r>
            <a:r>
              <a:rPr lang="uk-UA" sz="2100" b="1" i="1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«Організація та технологія обслуговування в закладах ресторанного господарства»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теоретичних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повсякденного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закладах ресторанного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а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ресторанного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технологічного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закладах ресторанного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ресторанного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сервісу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експлуатаційної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ECF733-4771-48AB-B8EC-CDF70DC46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238" y="5663973"/>
            <a:ext cx="5419725" cy="3438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-38100"/>
            <a:ext cx="18288000" cy="103251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25026" r="-9397" b="-4629"/>
            </a:stretch>
          </a:blipFill>
        </p:spPr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06B722-EF41-4C34-B7D5-C2E5F2A25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76300"/>
            <a:ext cx="4138816" cy="3649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33D5F1-A98E-4520-98DF-1531ED364C09}"/>
              </a:ext>
            </a:extLst>
          </p:cNvPr>
          <p:cNvSpPr txBox="1"/>
          <p:nvPr/>
        </p:nvSpPr>
        <p:spPr>
          <a:xfrm>
            <a:off x="6553200" y="1120674"/>
            <a:ext cx="70866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Програмні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49580" algn="just"/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649BF-69C9-4F75-BE0A-5A46AE59EA3B}"/>
              </a:ext>
            </a:extLst>
          </p:cNvPr>
          <p:cNvSpPr txBox="1"/>
          <p:nvPr/>
        </p:nvSpPr>
        <p:spPr>
          <a:xfrm>
            <a:off x="5750089" y="2171700"/>
            <a:ext cx="11974388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1. Застосовувати нормативно-правові акти у професійній діяльності.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2.  Знати свої права як члена суспільства, цінності громадянського суспільства, верховенства права, прав і свобод людини і громадянина України.  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3. Пояснювати соціально-економічні явища та суспільно-економічні процеси у сфері обслуговування.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4. Спілкуватися державною та іноземною мовами у сфері професійної діяльності та міжособистісних комунікацій. 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5. Застосовувати принципи соціальної відповідальності і громадської свідомості під час виконання професійних обов’язків.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6. Застосовувати навички </a:t>
            </a:r>
            <a:r>
              <a:rPr lang="uk-UA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клієнтоорієнтованого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сервісу у професійній діяльності.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7. Здійснювати пошук, оброблення та аналіз інформації з різних джерел для розв’язання професійних завдань.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8. Дотримуватися вимог охорони праці та протипожежної безпеки у закладах готельного та ресторанного господарства.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9. Здійснювати процес обслуговування споживачів у закладах готельного і ресторанного господарствах із використанням сучасних інформаційних, комунікаційних і сервісних технологій.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10. Застосовувати навички продуктивного спілкування зі споживачами ресторанних і готельних послуг у професійній діяльності.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11. Координувати роботу обслуговуючого персоналу відповідно до його посадових інструкцій.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12. Здійснювати підбір технологічного устаткування й обладнання для раціонального використання просторових і матеріальних ресурсів.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13. Оформлювати первинну облікову і технологічну документацію у професійній діяльності. 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 14. Контролювати якість продукції і послуг закладів готельного і ресторанного господарства.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4A986-7555-4657-837E-AC471D389BAE}"/>
              </a:ext>
            </a:extLst>
          </p:cNvPr>
          <p:cNvSpPr txBox="1"/>
          <p:nvPr/>
        </p:nvSpPr>
        <p:spPr>
          <a:xfrm>
            <a:off x="4823520" y="282960"/>
            <a:ext cx="106384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700" b="1" i="1" dirty="0">
                <a:solidFill>
                  <a:schemeClr val="accent2">
                    <a:lumMod val="50000"/>
                  </a:schemeClr>
                </a:solidFill>
              </a:rPr>
              <a:t>У результаті навчання здобувач освіти повинен отримати загальні та спеціальні компетентності: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DA8DA2-BF36-48FE-A39C-C2614A0FD9C2}"/>
              </a:ext>
            </a:extLst>
          </p:cNvPr>
          <p:cNvSpPr txBox="1"/>
          <p:nvPr/>
        </p:nvSpPr>
        <p:spPr>
          <a:xfrm>
            <a:off x="3124200" y="1333500"/>
            <a:ext cx="14696999" cy="8449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500"/>
              </a:spcAft>
            </a:pPr>
            <a:r>
              <a:rPr lang="ru-RU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5765" algn="just">
              <a:lnSpc>
                <a:spcPct val="115000"/>
              </a:lnSpc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ЗК 3. Здатність застосовувати знання у практичних ситуаціях.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5765" algn="just">
              <a:lnSpc>
                <a:spcPct val="115000"/>
              </a:lnSpc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ЗК 4. Здатність спілкуватися державною мовою як усно, так і письмово.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5765" algn="just">
              <a:lnSpc>
                <a:spcPct val="115000"/>
              </a:lnSpc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ЗК 6. Здатність до пошуку, оброблення та аналізу інформації з різних джерел.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5765" algn="just">
              <a:lnSpc>
                <a:spcPct val="115000"/>
              </a:lnSpc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ЗК 7. Здатність працювати в команді.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5765">
              <a:lnSpc>
                <a:spcPct val="115000"/>
              </a:lnSpc>
              <a:spcAft>
                <a:spcPts val="15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ЗК 8.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комунікаційні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5765" algn="ctr">
              <a:lnSpc>
                <a:spcPct val="115000"/>
              </a:lnSpc>
              <a:spcAft>
                <a:spcPts val="1500"/>
              </a:spcAft>
            </a:pPr>
            <a:r>
              <a:rPr lang="ru-RU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05765" algn="just"/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 1. Здатність розуміти предметну область і специфіку професійної діяльності.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5765" algn="just"/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 2. Здатність застосовувати знання теорії і практики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готельно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-ресторанного обслуговування для розв’язання типових спеціалізованих задач професійної діяльності.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5765" algn="just"/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 3. Спроможність застосовувати загальні та спеціальні методи наукових досліджень, які спрямовані на пізнання досліджуваних явищ та розуміння складних процесів у галузі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готельно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-ресторанної справи.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5765" algn="just"/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 4. Здатність використовувати на практиці основи законодавства у сфері готельного і ресторанного господарства.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5765" algn="just"/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 6. Здатність здійснювати підбір технологічного устаткування та обладнання для закладів готельного та ресторанного господарства з метою раціонального використання просторових і матеріальних ресурсів.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5765" algn="just"/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 7. Здатність визначати ознаки, властивості і показники якості продукції та послуг, що впливають на рівень забезпечення вимог споживачів у закладах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готельно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-ресторанного господарства.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5765" algn="just"/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 8. Здатність планувати, аналізувати і контролювати власну роботу і роботу обслуговуючого персоналу. 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5765" algn="just"/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 9. Здатність знаходити творчі рішення визначених конкретних проблем у професійній діяльності.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5765" algn="just"/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 10 Здатність забезпечувати безпеку основних та додаткових послуг у закладах готельного і ресторанного господарства. 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5765" algn="just"/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 11. Здатність застосовувати інноваційні технології виробництва і обслуговування споживачів для покращення результатів власної діяльності і роботи інших.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05765">
              <a:lnSpc>
                <a:spcPct val="115000"/>
              </a:lnSpc>
              <a:spcAft>
                <a:spcPts val="15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 12.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документальне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господарських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закладах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готельного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ресторанного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13DB16C9-0690-4BDD-BCD7-656C91AE7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633018"/>
              </p:ext>
            </p:extLst>
          </p:nvPr>
        </p:nvGraphicFramePr>
        <p:xfrm>
          <a:off x="1981200" y="360438"/>
          <a:ext cx="15621001" cy="95661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43894">
                  <a:extLst>
                    <a:ext uri="{9D8B030D-6E8A-4147-A177-3AD203B41FA5}">
                      <a16:colId xmlns:a16="http://schemas.microsoft.com/office/drawing/2014/main" val="2137203531"/>
                    </a:ext>
                  </a:extLst>
                </a:gridCol>
                <a:gridCol w="11371727">
                  <a:extLst>
                    <a:ext uri="{9D8B030D-6E8A-4147-A177-3AD203B41FA5}">
                      <a16:colId xmlns:a16="http://schemas.microsoft.com/office/drawing/2014/main" val="2532346015"/>
                    </a:ext>
                  </a:extLst>
                </a:gridCol>
                <a:gridCol w="3105380">
                  <a:extLst>
                    <a:ext uri="{9D8B030D-6E8A-4147-A177-3AD203B41FA5}">
                      <a16:colId xmlns:a16="http://schemas.microsoft.com/office/drawing/2014/main" val="1274097554"/>
                    </a:ext>
                  </a:extLst>
                </a:gridCol>
              </a:tblGrid>
              <a:tr h="249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№з/п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Назва розділів і тем</a:t>
                      </a:r>
                      <a:endParaRPr lang="uk-UA" sz="1100">
                        <a:solidFill>
                          <a:schemeClr val="tx1"/>
                        </a:solidFill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Кі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uk-UA" sz="1100" dirty="0" err="1">
                          <a:solidFill>
                            <a:schemeClr val="tx1"/>
                          </a:solidFill>
                          <a:effectLst/>
                        </a:rPr>
                        <a:t>сть</a:t>
                      </a: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годин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extLst>
                  <a:ext uri="{0D108BD9-81ED-4DB2-BD59-A6C34878D82A}">
                    <a16:rowId xmlns:a16="http://schemas.microsoft.com/office/drawing/2014/main" val="3198141441"/>
                  </a:ext>
                </a:extLst>
              </a:tr>
              <a:tr h="177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effectLst/>
                        </a:rPr>
                        <a:t>Вступ. </a:t>
                      </a:r>
                      <a:r>
                        <a:rPr lang="ru-RU" sz="1100" b="1" dirty="0" err="1">
                          <a:effectLst/>
                        </a:rPr>
                        <a:t>Основні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завдання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удосконалення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обслуговування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споживачів</a:t>
                      </a:r>
                      <a:r>
                        <a:rPr lang="ru-RU" sz="1100" b="1" dirty="0">
                          <a:effectLst/>
                        </a:rPr>
                        <a:t> у закладах ресторанного </a:t>
                      </a:r>
                      <a:r>
                        <a:rPr lang="ru-RU" sz="1100" b="1" dirty="0" err="1">
                          <a:effectLst/>
                        </a:rPr>
                        <a:t>господарства</a:t>
                      </a:r>
                      <a:r>
                        <a:rPr lang="ru-RU" sz="1100" b="1" dirty="0">
                          <a:effectLst/>
                        </a:rPr>
                        <a:t>.</a:t>
                      </a:r>
                      <a:endParaRPr lang="uk-UA" sz="1100" b="1" dirty="0"/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extLst>
                  <a:ext uri="{0D108BD9-81ED-4DB2-BD59-A6C34878D82A}">
                    <a16:rowId xmlns:a16="http://schemas.microsoft.com/office/drawing/2014/main" val="2964337068"/>
                  </a:ext>
                </a:extLst>
              </a:tr>
              <a:tr h="741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</a:rPr>
                        <a:t>Основи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технологічного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процесу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обслуговування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споживачів</a:t>
                      </a:r>
                      <a:r>
                        <a:rPr lang="ru-RU" sz="1100" b="1" dirty="0">
                          <a:effectLst/>
                        </a:rPr>
                        <a:t> у закладах ресторанного </a:t>
                      </a:r>
                      <a:r>
                        <a:rPr lang="ru-RU" sz="1100" b="1" dirty="0" err="1">
                          <a:effectLst/>
                        </a:rPr>
                        <a:t>господарства</a:t>
                      </a:r>
                      <a:r>
                        <a:rPr lang="ru-RU" sz="1100" b="1" dirty="0">
                          <a:effectLst/>
                        </a:rPr>
                        <a:t>.</a:t>
                      </a:r>
                      <a:endParaRPr lang="uk-UA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Класифікація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підприємств</a:t>
                      </a:r>
                      <a:r>
                        <a:rPr lang="ru-RU" sz="1100" dirty="0">
                          <a:effectLst/>
                        </a:rPr>
                        <a:t> і </a:t>
                      </a:r>
                      <a:r>
                        <a:rPr lang="ru-RU" sz="1100" dirty="0" err="1">
                          <a:effectLst/>
                        </a:rPr>
                        <a:t>послуг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закладів</a:t>
                      </a:r>
                      <a:r>
                        <a:rPr lang="ru-RU" sz="1100" dirty="0">
                          <a:effectLst/>
                        </a:rPr>
                        <a:t> ресторанного </a:t>
                      </a:r>
                      <a:r>
                        <a:rPr lang="ru-RU" sz="1100" dirty="0" err="1">
                          <a:effectLst/>
                        </a:rPr>
                        <a:t>господарства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Основні</a:t>
                      </a:r>
                      <a:r>
                        <a:rPr lang="ru-RU" sz="1100" dirty="0">
                          <a:effectLst/>
                        </a:rPr>
                        <a:t> типи і </a:t>
                      </a:r>
                      <a:r>
                        <a:rPr lang="ru-RU" sz="1100" dirty="0" err="1">
                          <a:effectLst/>
                        </a:rPr>
                        <a:t>класи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ru-RU" sz="1100" dirty="0" err="1">
                          <a:effectLst/>
                        </a:rPr>
                        <a:t>сучасні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концепції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обслуговування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споживачів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закладів</a:t>
                      </a:r>
                      <a:r>
                        <a:rPr lang="ru-RU" sz="1100" dirty="0">
                          <a:effectLst/>
                        </a:rPr>
                        <a:t> ресторанного </a:t>
                      </a:r>
                      <a:r>
                        <a:rPr lang="ru-RU" sz="1100" dirty="0" err="1">
                          <a:effectLst/>
                        </a:rPr>
                        <a:t>господарства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/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extLst>
                  <a:ext uri="{0D108BD9-81ED-4DB2-BD59-A6C34878D82A}">
                    <a16:rowId xmlns:a16="http://schemas.microsoft.com/office/drawing/2014/main" val="2243767975"/>
                  </a:ext>
                </a:extLst>
              </a:tr>
              <a:tr h="177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r>
                        <a:rPr lang="ru-RU" sz="1100" b="1" dirty="0" err="1">
                          <a:effectLst/>
                        </a:rPr>
                        <a:t>Загальна</a:t>
                      </a:r>
                      <a:r>
                        <a:rPr lang="ru-RU" sz="1100" b="1" dirty="0">
                          <a:effectLst/>
                        </a:rPr>
                        <a:t> характеристика </a:t>
                      </a:r>
                      <a:r>
                        <a:rPr lang="ru-RU" sz="1100" b="1" dirty="0" err="1">
                          <a:effectLst/>
                        </a:rPr>
                        <a:t>методів</a:t>
                      </a:r>
                      <a:r>
                        <a:rPr lang="ru-RU" sz="1100" b="1" dirty="0">
                          <a:effectLst/>
                        </a:rPr>
                        <a:t> і форм </a:t>
                      </a:r>
                      <a:r>
                        <a:rPr lang="ru-RU" sz="1100" b="1" dirty="0" err="1">
                          <a:effectLst/>
                        </a:rPr>
                        <a:t>обслуговування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споживачів</a:t>
                      </a:r>
                      <a:r>
                        <a:rPr lang="ru-RU" sz="1100" b="1" dirty="0">
                          <a:effectLst/>
                        </a:rPr>
                        <a:t>.</a:t>
                      </a:r>
                      <a:endParaRPr lang="uk-UA" sz="1100" b="1" dirty="0"/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extLst>
                  <a:ext uri="{0D108BD9-81ED-4DB2-BD59-A6C34878D82A}">
                    <a16:rowId xmlns:a16="http://schemas.microsoft.com/office/drawing/2014/main" val="1653518816"/>
                  </a:ext>
                </a:extLst>
              </a:tr>
              <a:tr h="149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4.1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4.2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4.3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4.5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4.6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4.7.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Характеристика </a:t>
                      </a:r>
                      <a:r>
                        <a:rPr lang="ru-RU" sz="1100" b="1" dirty="0" err="1">
                          <a:effectLst/>
                        </a:rPr>
                        <a:t>матеріально-технічної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бази</a:t>
                      </a:r>
                      <a:r>
                        <a:rPr lang="ru-RU" sz="1100" b="1" dirty="0">
                          <a:effectLst/>
                        </a:rPr>
                        <a:t> для </a:t>
                      </a:r>
                      <a:r>
                        <a:rPr lang="ru-RU" sz="1100" b="1" dirty="0" err="1">
                          <a:effectLst/>
                        </a:rPr>
                        <a:t>організації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обслуговування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споживачів</a:t>
                      </a:r>
                      <a:r>
                        <a:rPr lang="ru-RU" sz="1100" b="1" dirty="0">
                          <a:effectLst/>
                        </a:rPr>
                        <a:t> у ЗРГ.</a:t>
                      </a:r>
                      <a:endParaRPr lang="uk-UA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</a:rPr>
                        <a:t>Види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приміщень</a:t>
                      </a:r>
                      <a:r>
                        <a:rPr lang="ru-RU" sz="1100" b="1" dirty="0">
                          <a:effectLst/>
                        </a:rPr>
                        <a:t> для </a:t>
                      </a:r>
                      <a:r>
                        <a:rPr lang="ru-RU" sz="1100" b="1" dirty="0" err="1">
                          <a:effectLst/>
                        </a:rPr>
                        <a:t>обслуговування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споживачів</a:t>
                      </a:r>
                      <a:r>
                        <a:rPr lang="ru-RU" sz="1100" b="1" dirty="0">
                          <a:effectLst/>
                        </a:rPr>
                        <a:t>.</a:t>
                      </a:r>
                      <a:endParaRPr lang="uk-UA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Види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підсобних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приміщень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ru-RU" sz="1100" dirty="0" err="1">
                          <a:effectLst/>
                        </a:rPr>
                        <a:t>їх</a:t>
                      </a:r>
                      <a:r>
                        <a:rPr lang="ru-RU" sz="1100" dirty="0">
                          <a:effectLst/>
                        </a:rPr>
                        <a:t> характеристика.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Підготовка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торгових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приміщень</a:t>
                      </a:r>
                      <a:r>
                        <a:rPr lang="ru-RU" sz="1100" dirty="0">
                          <a:effectLst/>
                        </a:rPr>
                        <a:t> та </a:t>
                      </a:r>
                      <a:r>
                        <a:rPr lang="ru-RU" sz="1100" dirty="0" err="1">
                          <a:effectLst/>
                        </a:rPr>
                        <a:t>їх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обладнання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Підготовка</a:t>
                      </a:r>
                      <a:r>
                        <a:rPr lang="ru-RU" sz="1100" dirty="0">
                          <a:effectLst/>
                        </a:rPr>
                        <a:t> персоналу до </a:t>
                      </a:r>
                      <a:r>
                        <a:rPr lang="ru-RU" sz="1100" dirty="0" err="1">
                          <a:effectLst/>
                        </a:rPr>
                        <a:t>обслуговування</a:t>
                      </a:r>
                      <a:r>
                        <a:rPr lang="ru-RU" sz="1100" dirty="0">
                          <a:effectLst/>
                        </a:rPr>
                        <a:t> у ЗРГ.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Характеристика столового посуду та </a:t>
                      </a:r>
                      <a:r>
                        <a:rPr lang="ru-RU" sz="1100" dirty="0" err="1">
                          <a:effectLst/>
                        </a:rPr>
                        <a:t>приборів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Підготовка</a:t>
                      </a:r>
                      <a:r>
                        <a:rPr lang="ru-RU" sz="1100" dirty="0">
                          <a:effectLst/>
                        </a:rPr>
                        <a:t> посуду, </a:t>
                      </a:r>
                      <a:r>
                        <a:rPr lang="ru-RU" sz="1100" dirty="0" err="1">
                          <a:effectLst/>
                        </a:rPr>
                        <a:t>приборів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ru-RU" sz="1100" dirty="0" err="1">
                          <a:effectLst/>
                        </a:rPr>
                        <a:t>столової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білизни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Послідовність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сервірування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столів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/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extLst>
                  <a:ext uri="{0D108BD9-81ED-4DB2-BD59-A6C34878D82A}">
                    <a16:rowId xmlns:a16="http://schemas.microsoft.com/office/drawing/2014/main" val="754742304"/>
                  </a:ext>
                </a:extLst>
              </a:tr>
              <a:tr h="3186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5.1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5.2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5.3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5.4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5.5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5.6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5.7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5.8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5.9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5.10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5.11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5.12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5.13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5.14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5.15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5.16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</a:rPr>
                        <a:t>Організація</a:t>
                      </a:r>
                      <a:r>
                        <a:rPr lang="ru-RU" sz="1100" b="1" dirty="0">
                          <a:effectLst/>
                        </a:rPr>
                        <a:t> та </a:t>
                      </a:r>
                      <a:r>
                        <a:rPr lang="ru-RU" sz="1100" b="1" dirty="0" err="1">
                          <a:effectLst/>
                        </a:rPr>
                        <a:t>моделювання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процесу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обслуговування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споживачів</a:t>
                      </a:r>
                      <a:r>
                        <a:rPr lang="ru-RU" sz="1100" b="1" dirty="0">
                          <a:effectLst/>
                        </a:rPr>
                        <a:t> у </a:t>
                      </a:r>
                      <a:r>
                        <a:rPr lang="ru-RU" sz="1100" b="1" dirty="0" err="1">
                          <a:effectLst/>
                        </a:rPr>
                        <a:t>загальнодоступних</a:t>
                      </a:r>
                      <a:r>
                        <a:rPr lang="ru-RU" sz="1100" b="1" dirty="0">
                          <a:effectLst/>
                        </a:rPr>
                        <a:t> закладах ресторанного </a:t>
                      </a:r>
                      <a:r>
                        <a:rPr lang="ru-RU" sz="1100" b="1" dirty="0" err="1">
                          <a:effectLst/>
                        </a:rPr>
                        <a:t>господарства</a:t>
                      </a:r>
                      <a:r>
                        <a:rPr lang="ru-RU" sz="1100" b="1" dirty="0">
                          <a:effectLst/>
                        </a:rPr>
                        <a:t>.</a:t>
                      </a:r>
                      <a:endParaRPr lang="uk-UA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Інформаційне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забезпечення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процесу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обслуговування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Підготування</a:t>
                      </a:r>
                      <a:r>
                        <a:rPr lang="ru-RU" sz="1100" dirty="0">
                          <a:effectLst/>
                        </a:rPr>
                        <a:t> до </a:t>
                      </a:r>
                      <a:r>
                        <a:rPr lang="ru-RU" sz="1100" dirty="0" err="1">
                          <a:effectLst/>
                        </a:rPr>
                        <a:t>обслуговування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споживачів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Особливості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обслуговування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споживачів</a:t>
                      </a:r>
                      <a:r>
                        <a:rPr lang="ru-RU" sz="1100" dirty="0">
                          <a:effectLst/>
                        </a:rPr>
                        <a:t> в ресторанах.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Основні</a:t>
                      </a:r>
                      <a:r>
                        <a:rPr lang="ru-RU" sz="1100" dirty="0">
                          <a:effectLst/>
                        </a:rPr>
                        <a:t> правила </a:t>
                      </a:r>
                      <a:r>
                        <a:rPr lang="ru-RU" sz="1100" dirty="0" err="1">
                          <a:effectLst/>
                        </a:rPr>
                        <a:t>технологічного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процесу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обслуговування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Правила </a:t>
                      </a:r>
                      <a:r>
                        <a:rPr lang="ru-RU" sz="1100" dirty="0" err="1">
                          <a:effectLst/>
                        </a:rPr>
                        <a:t>подавання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страв</a:t>
                      </a:r>
                      <a:r>
                        <a:rPr lang="ru-RU" sz="1100" dirty="0">
                          <a:effectLst/>
                        </a:rPr>
                        <a:t> і </a:t>
                      </a:r>
                      <a:r>
                        <a:rPr lang="ru-RU" sz="1100" dirty="0" err="1">
                          <a:effectLst/>
                        </a:rPr>
                        <a:t>напоїв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Подавання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холодних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страв</a:t>
                      </a:r>
                      <a:r>
                        <a:rPr lang="ru-RU" sz="1100" dirty="0">
                          <a:effectLst/>
                        </a:rPr>
                        <a:t> та закусок.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Подавання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гарячих</a:t>
                      </a:r>
                      <a:r>
                        <a:rPr lang="ru-RU" sz="1100" dirty="0">
                          <a:effectLst/>
                        </a:rPr>
                        <a:t> закусок.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Правила та </a:t>
                      </a:r>
                      <a:r>
                        <a:rPr lang="ru-RU" sz="1100" dirty="0" err="1">
                          <a:effectLst/>
                        </a:rPr>
                        <a:t>техніка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подавання</a:t>
                      </a:r>
                      <a:r>
                        <a:rPr lang="ru-RU" sz="1100" dirty="0">
                          <a:effectLst/>
                        </a:rPr>
                        <a:t> перших </a:t>
                      </a:r>
                      <a:r>
                        <a:rPr lang="ru-RU" sz="1100" dirty="0" err="1">
                          <a:effectLst/>
                        </a:rPr>
                        <a:t>страв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Способи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подавання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гарячих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страв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Подавання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делікатесних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нерибних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продуктів</a:t>
                      </a:r>
                      <a:r>
                        <a:rPr lang="ru-RU" sz="1100" dirty="0">
                          <a:effectLst/>
                        </a:rPr>
                        <a:t> моря.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Послідовність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подавання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солодких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страв</a:t>
                      </a:r>
                      <a:r>
                        <a:rPr lang="ru-RU" sz="1100" dirty="0">
                          <a:effectLst/>
                        </a:rPr>
                        <a:t> та </a:t>
                      </a:r>
                      <a:r>
                        <a:rPr lang="ru-RU" sz="1100" dirty="0" err="1">
                          <a:effectLst/>
                        </a:rPr>
                        <a:t>фруктів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Доготування</a:t>
                      </a:r>
                      <a:r>
                        <a:rPr lang="ru-RU" sz="1100" dirty="0">
                          <a:effectLst/>
                        </a:rPr>
                        <a:t>  та </a:t>
                      </a:r>
                      <a:r>
                        <a:rPr lang="ru-RU" sz="1100" dirty="0" err="1">
                          <a:effectLst/>
                        </a:rPr>
                        <a:t>фламбування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страв</a:t>
                      </a:r>
                      <a:r>
                        <a:rPr lang="ru-RU" sz="1100" dirty="0">
                          <a:effectLst/>
                        </a:rPr>
                        <a:t> та </a:t>
                      </a:r>
                      <a:r>
                        <a:rPr lang="ru-RU" sz="1100" dirty="0" err="1">
                          <a:effectLst/>
                        </a:rPr>
                        <a:t>десертів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Особливості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приготування</a:t>
                      </a:r>
                      <a:r>
                        <a:rPr lang="ru-RU" sz="1100" dirty="0">
                          <a:effectLst/>
                        </a:rPr>
                        <a:t> та </a:t>
                      </a:r>
                      <a:r>
                        <a:rPr lang="ru-RU" sz="1100" dirty="0" err="1">
                          <a:effectLst/>
                        </a:rPr>
                        <a:t>подавання</a:t>
                      </a:r>
                      <a:r>
                        <a:rPr lang="ru-RU" sz="1100" dirty="0">
                          <a:effectLst/>
                        </a:rPr>
                        <a:t> чаю.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Приготування</a:t>
                      </a:r>
                      <a:r>
                        <a:rPr lang="ru-RU" sz="1100" dirty="0">
                          <a:effectLst/>
                        </a:rPr>
                        <a:t> та </a:t>
                      </a:r>
                      <a:r>
                        <a:rPr lang="ru-RU" sz="1100" dirty="0" err="1">
                          <a:effectLst/>
                        </a:rPr>
                        <a:t>подавання</a:t>
                      </a:r>
                      <a:r>
                        <a:rPr lang="ru-RU" sz="1100" dirty="0">
                          <a:effectLst/>
                        </a:rPr>
                        <a:t> кави, какао, шоколаду.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Правила </a:t>
                      </a:r>
                      <a:r>
                        <a:rPr lang="ru-RU" sz="1100" dirty="0" err="1">
                          <a:effectLst/>
                        </a:rPr>
                        <a:t>подавання</a:t>
                      </a:r>
                      <a:r>
                        <a:rPr lang="ru-RU" sz="1100" dirty="0">
                          <a:effectLst/>
                        </a:rPr>
                        <a:t> та </a:t>
                      </a:r>
                      <a:r>
                        <a:rPr lang="ru-RU" sz="1100" dirty="0" err="1">
                          <a:effectLst/>
                        </a:rPr>
                        <a:t>підбору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напоїв</a:t>
                      </a:r>
                      <a:r>
                        <a:rPr lang="ru-RU" sz="1100" dirty="0">
                          <a:effectLst/>
                        </a:rPr>
                        <a:t> до </a:t>
                      </a:r>
                      <a:r>
                        <a:rPr lang="ru-RU" sz="1100" dirty="0" err="1">
                          <a:effectLst/>
                        </a:rPr>
                        <a:t>страв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Обслуговування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тютюновими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виробами</a:t>
                      </a:r>
                      <a:r>
                        <a:rPr lang="ru-RU" sz="1100" dirty="0">
                          <a:effectLst/>
                        </a:rPr>
                        <a:t> в ЗРГ.</a:t>
                      </a:r>
                      <a:endParaRPr lang="uk-UA" sz="1100" dirty="0"/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extLst>
                  <a:ext uri="{0D108BD9-81ED-4DB2-BD59-A6C34878D82A}">
                    <a16:rowId xmlns:a16="http://schemas.microsoft.com/office/drawing/2014/main" val="2873794565"/>
                  </a:ext>
                </a:extLst>
              </a:tr>
              <a:tr h="929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6.1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6.2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6.3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6.4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</a:rPr>
                        <a:t>Організація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обслуговування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споживачів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під</a:t>
                      </a:r>
                      <a:r>
                        <a:rPr lang="ru-RU" sz="1100" b="1" dirty="0">
                          <a:effectLst/>
                        </a:rPr>
                        <a:t> час </a:t>
                      </a:r>
                      <a:r>
                        <a:rPr lang="ru-RU" sz="1100" b="1" dirty="0" err="1">
                          <a:effectLst/>
                        </a:rPr>
                        <a:t>проведення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спеціальних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заходів</a:t>
                      </a:r>
                      <a:r>
                        <a:rPr lang="ru-RU" sz="1100" b="1" dirty="0">
                          <a:effectLst/>
                        </a:rPr>
                        <a:t>, на </a:t>
                      </a:r>
                      <a:r>
                        <a:rPr lang="ru-RU" sz="1100" b="1" dirty="0" err="1">
                          <a:effectLst/>
                        </a:rPr>
                        <a:t>пасажирському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транспорті</a:t>
                      </a:r>
                      <a:r>
                        <a:rPr lang="ru-RU" sz="1100" b="1" dirty="0">
                          <a:effectLst/>
                        </a:rPr>
                        <a:t>.</a:t>
                      </a:r>
                      <a:endParaRPr lang="uk-UA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Організація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дозвілля</a:t>
                      </a:r>
                      <a:r>
                        <a:rPr lang="ru-RU" sz="1100" dirty="0">
                          <a:effectLst/>
                        </a:rPr>
                        <a:t> в ЗРГ.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Спеціальні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види</a:t>
                      </a:r>
                      <a:r>
                        <a:rPr lang="ru-RU" sz="1100" dirty="0">
                          <a:effectLst/>
                        </a:rPr>
                        <a:t> і </a:t>
                      </a:r>
                      <a:r>
                        <a:rPr lang="ru-RU" sz="1100" dirty="0" err="1">
                          <a:effectLst/>
                        </a:rPr>
                        <a:t>форми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обслуговування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Особливості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обслуговування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тематичних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заходів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Організація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обслуговування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пасажирів</a:t>
                      </a:r>
                      <a:r>
                        <a:rPr lang="ru-RU" sz="1100" dirty="0">
                          <a:effectLst/>
                        </a:rPr>
                        <a:t> на </a:t>
                      </a:r>
                      <a:r>
                        <a:rPr lang="ru-RU" sz="1100" dirty="0" err="1">
                          <a:effectLst/>
                        </a:rPr>
                        <a:t>транспорті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/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extLst>
                  <a:ext uri="{0D108BD9-81ED-4DB2-BD59-A6C34878D82A}">
                    <a16:rowId xmlns:a16="http://schemas.microsoft.com/office/drawing/2014/main" val="1442153247"/>
                  </a:ext>
                </a:extLst>
              </a:tr>
              <a:tr h="177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</a:rPr>
                        <a:t>Організація</a:t>
                      </a:r>
                      <a:r>
                        <a:rPr lang="ru-RU" sz="1100" b="1" dirty="0">
                          <a:effectLst/>
                        </a:rPr>
                        <a:t> та </a:t>
                      </a:r>
                      <a:r>
                        <a:rPr lang="ru-RU" sz="1100" b="1" dirty="0" err="1">
                          <a:effectLst/>
                        </a:rPr>
                        <a:t>моделювання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процесу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обслуговування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споживачів</a:t>
                      </a:r>
                      <a:r>
                        <a:rPr lang="ru-RU" sz="1100" b="1" dirty="0">
                          <a:effectLst/>
                        </a:rPr>
                        <a:t> за </a:t>
                      </a:r>
                      <a:r>
                        <a:rPr lang="ru-RU" sz="1100" b="1" dirty="0" err="1">
                          <a:effectLst/>
                        </a:rPr>
                        <a:t>місцем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навчання</a:t>
                      </a:r>
                      <a:r>
                        <a:rPr lang="ru-RU" sz="1100" b="1" dirty="0">
                          <a:effectLst/>
                        </a:rPr>
                        <a:t>.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extLst>
                  <a:ext uri="{0D108BD9-81ED-4DB2-BD59-A6C34878D82A}">
                    <a16:rowId xmlns:a16="http://schemas.microsoft.com/office/drawing/2014/main" val="4289389002"/>
                  </a:ext>
                </a:extLst>
              </a:tr>
              <a:tr h="177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</a:rPr>
                        <a:t>Організація</a:t>
                      </a:r>
                      <a:r>
                        <a:rPr lang="ru-RU" sz="1100" b="1" dirty="0">
                          <a:effectLst/>
                        </a:rPr>
                        <a:t> та </a:t>
                      </a:r>
                      <a:r>
                        <a:rPr lang="ru-RU" sz="1100" b="1" dirty="0" err="1">
                          <a:effectLst/>
                        </a:rPr>
                        <a:t>моделювання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процесу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обслуговування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споживачів</a:t>
                      </a:r>
                      <a:r>
                        <a:rPr lang="ru-RU" sz="1100" b="1" dirty="0">
                          <a:effectLst/>
                        </a:rPr>
                        <a:t> в закладах ресторанного </a:t>
                      </a:r>
                      <a:r>
                        <a:rPr lang="ru-RU" sz="1100" b="1" dirty="0" err="1">
                          <a:effectLst/>
                        </a:rPr>
                        <a:t>господарства</a:t>
                      </a:r>
                      <a:r>
                        <a:rPr lang="ru-RU" sz="1100" b="1" dirty="0">
                          <a:effectLst/>
                        </a:rPr>
                        <a:t> за </a:t>
                      </a:r>
                      <a:r>
                        <a:rPr lang="ru-RU" sz="1100" b="1" dirty="0" err="1">
                          <a:effectLst/>
                        </a:rPr>
                        <a:t>місцем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роботи</a:t>
                      </a:r>
                      <a:r>
                        <a:rPr lang="ru-RU" sz="1100" b="1" dirty="0">
                          <a:effectLst/>
                        </a:rPr>
                        <a:t>.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extLst>
                  <a:ext uri="{0D108BD9-81ED-4DB2-BD59-A6C34878D82A}">
                    <a16:rowId xmlns:a16="http://schemas.microsoft.com/office/drawing/2014/main" val="526495212"/>
                  </a:ext>
                </a:extLst>
              </a:tr>
              <a:tr h="220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</a:rPr>
                        <a:t>Прогресивні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технології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обслуговування</a:t>
                      </a:r>
                      <a:r>
                        <a:rPr lang="ru-RU" sz="1100" b="1" dirty="0">
                          <a:effectLst/>
                        </a:rPr>
                        <a:t>.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extLst>
                  <a:ext uri="{0D108BD9-81ED-4DB2-BD59-A6C34878D82A}">
                    <a16:rowId xmlns:a16="http://schemas.microsoft.com/office/drawing/2014/main" val="953299529"/>
                  </a:ext>
                </a:extLst>
              </a:tr>
              <a:tr h="929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10.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10.1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10.2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10.3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10.4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</a:rPr>
                        <a:t>Організація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обслуговування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бенкетів</a:t>
                      </a:r>
                      <a:r>
                        <a:rPr lang="ru-RU" sz="1100" b="1" dirty="0">
                          <a:effectLst/>
                        </a:rPr>
                        <a:t> та </a:t>
                      </a:r>
                      <a:r>
                        <a:rPr lang="ru-RU" sz="1100" b="1" dirty="0" err="1">
                          <a:effectLst/>
                        </a:rPr>
                        <a:t>прийомів</a:t>
                      </a:r>
                      <a:r>
                        <a:rPr lang="ru-RU" sz="1100" b="1" dirty="0">
                          <a:effectLst/>
                        </a:rPr>
                        <a:t>.</a:t>
                      </a:r>
                      <a:endParaRPr lang="uk-UA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Види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прийомів</a:t>
                      </a:r>
                      <a:r>
                        <a:rPr lang="ru-RU" sz="1100" dirty="0">
                          <a:effectLst/>
                        </a:rPr>
                        <a:t> і </a:t>
                      </a:r>
                      <a:r>
                        <a:rPr lang="ru-RU" sz="1100" dirty="0" err="1">
                          <a:effectLst/>
                        </a:rPr>
                        <a:t>бенкетів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Особливості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обслуговування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бенкетів</a:t>
                      </a:r>
                      <a:r>
                        <a:rPr lang="ru-RU" sz="1100" dirty="0">
                          <a:effectLst/>
                        </a:rPr>
                        <a:t> за столом.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Особливості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організації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обслуговування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бенкетів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групи</a:t>
                      </a:r>
                      <a:r>
                        <a:rPr lang="ru-RU" sz="1100" dirty="0">
                          <a:effectLst/>
                        </a:rPr>
                        <a:t> «фуршет».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Організація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обслуговування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бенкетів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extLst>
                  <a:ext uri="{0D108BD9-81ED-4DB2-BD59-A6C34878D82A}">
                    <a16:rowId xmlns:a16="http://schemas.microsoft.com/office/drawing/2014/main" val="3217826835"/>
                  </a:ext>
                </a:extLst>
              </a:tr>
              <a:tr h="177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11.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</a:rPr>
                        <a:t>Організація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кейтерингового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обслуговування</a:t>
                      </a:r>
                      <a:r>
                        <a:rPr lang="ru-RU" sz="1100" b="1" dirty="0">
                          <a:effectLst/>
                        </a:rPr>
                        <a:t> в ЗРГ.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extLst>
                  <a:ext uri="{0D108BD9-81ED-4DB2-BD59-A6C34878D82A}">
                    <a16:rowId xmlns:a16="http://schemas.microsoft.com/office/drawing/2014/main" val="345789750"/>
                  </a:ext>
                </a:extLst>
              </a:tr>
              <a:tr h="177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12. 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</a:rPr>
                        <a:t>Організація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обслуговування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учасників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ділових</a:t>
                      </a:r>
                      <a:r>
                        <a:rPr lang="ru-RU" sz="1100" b="1" dirty="0">
                          <a:effectLst/>
                        </a:rPr>
                        <a:t>, </a:t>
                      </a:r>
                      <a:r>
                        <a:rPr lang="ru-RU" sz="1100" b="1" dirty="0" err="1">
                          <a:effectLst/>
                        </a:rPr>
                        <a:t>культурних</a:t>
                      </a:r>
                      <a:r>
                        <a:rPr lang="ru-RU" sz="1100" b="1" dirty="0">
                          <a:effectLst/>
                        </a:rPr>
                        <a:t>, </a:t>
                      </a:r>
                      <a:r>
                        <a:rPr lang="ru-RU" sz="1100" b="1" dirty="0" err="1">
                          <a:effectLst/>
                        </a:rPr>
                        <a:t>громадських</a:t>
                      </a:r>
                      <a:r>
                        <a:rPr lang="ru-RU" sz="1100" b="1" dirty="0">
                          <a:effectLst/>
                        </a:rPr>
                        <a:t> та </a:t>
                      </a:r>
                      <a:r>
                        <a:rPr lang="ru-RU" sz="1100" b="1" dirty="0" err="1">
                          <a:effectLst/>
                        </a:rPr>
                        <a:t>спортивних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заходів</a:t>
                      </a:r>
                      <a:r>
                        <a:rPr lang="ru-RU" sz="1100" b="1" dirty="0">
                          <a:effectLst/>
                        </a:rPr>
                        <a:t>.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extLst>
                  <a:ext uri="{0D108BD9-81ED-4DB2-BD59-A6C34878D82A}">
                    <a16:rowId xmlns:a16="http://schemas.microsoft.com/office/drawing/2014/main" val="2006419012"/>
                  </a:ext>
                </a:extLst>
              </a:tr>
              <a:tr h="177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13.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</a:rPr>
                        <a:t>Організація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обслуговування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іноземних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туристів</a:t>
                      </a:r>
                      <a:r>
                        <a:rPr lang="ru-RU" sz="1100" b="1" dirty="0">
                          <a:effectLst/>
                        </a:rPr>
                        <a:t> у ЗРГ. 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extLst>
                  <a:ext uri="{0D108BD9-81ED-4DB2-BD59-A6C34878D82A}">
                    <a16:rowId xmlns:a16="http://schemas.microsoft.com/office/drawing/2014/main" val="3981026316"/>
                  </a:ext>
                </a:extLst>
              </a:tr>
              <a:tr h="177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14.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effectLst/>
                        </a:rPr>
                        <a:t>Організація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обслуговування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іноземних</a:t>
                      </a:r>
                      <a:r>
                        <a:rPr lang="ru-RU" sz="1100" b="1" dirty="0">
                          <a:effectLst/>
                        </a:rPr>
                        <a:t> </a:t>
                      </a:r>
                      <a:r>
                        <a:rPr lang="ru-RU" sz="1100" b="1" dirty="0" err="1">
                          <a:effectLst/>
                        </a:rPr>
                        <a:t>громадян</a:t>
                      </a:r>
                      <a:r>
                        <a:rPr lang="ru-RU" sz="1100" b="1" dirty="0">
                          <a:effectLst/>
                        </a:rPr>
                        <a:t> в </a:t>
                      </a:r>
                      <a:r>
                        <a:rPr lang="ru-RU" sz="1100" b="1" dirty="0" err="1">
                          <a:effectLst/>
                        </a:rPr>
                        <a:t>готельно</a:t>
                      </a:r>
                      <a:r>
                        <a:rPr lang="ru-RU" sz="1100" b="1" dirty="0">
                          <a:effectLst/>
                        </a:rPr>
                        <a:t>- </a:t>
                      </a:r>
                      <a:r>
                        <a:rPr lang="ru-RU" sz="1100" b="1" dirty="0" err="1">
                          <a:effectLst/>
                        </a:rPr>
                        <a:t>туристичних</a:t>
                      </a:r>
                      <a:r>
                        <a:rPr lang="ru-RU" sz="1100" b="1" dirty="0">
                          <a:effectLst/>
                        </a:rPr>
                        <a:t> комплексах.</a:t>
                      </a:r>
                      <a:endParaRPr lang="uk-UA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extLst>
                  <a:ext uri="{0D108BD9-81ED-4DB2-BD59-A6C34878D82A}">
                    <a16:rowId xmlns:a16="http://schemas.microsoft.com/office/drawing/2014/main" val="3173834669"/>
                  </a:ext>
                </a:extLst>
              </a:tr>
              <a:tr h="177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Разом: 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567" marR="18567" marT="0" marB="0"/>
                </a:tc>
                <a:extLst>
                  <a:ext uri="{0D108BD9-81ED-4DB2-BD59-A6C34878D82A}">
                    <a16:rowId xmlns:a16="http://schemas.microsoft.com/office/drawing/2014/main" val="3356222673"/>
                  </a:ext>
                </a:extLst>
              </a:tr>
            </a:tbl>
          </a:graphicData>
        </a:graphic>
      </p:graphicFrame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8BA2B2C9-D1BF-4E57-88E4-2D532D2702EB}"/>
              </a:ext>
            </a:extLst>
          </p:cNvPr>
          <p:cNvSpPr/>
          <p:nvPr/>
        </p:nvSpPr>
        <p:spPr>
          <a:xfrm>
            <a:off x="-304800" y="0"/>
            <a:ext cx="4572000" cy="43088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2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Структура курсу: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51DDC14F-481B-422B-B259-F29BBEB3C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380612"/>
              </p:ext>
            </p:extLst>
          </p:nvPr>
        </p:nvGraphicFramePr>
        <p:xfrm>
          <a:off x="2498862" y="1457888"/>
          <a:ext cx="14874738" cy="81052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60282">
                  <a:extLst>
                    <a:ext uri="{9D8B030D-6E8A-4147-A177-3AD203B41FA5}">
                      <a16:colId xmlns:a16="http://schemas.microsoft.com/office/drawing/2014/main" val="1481490178"/>
                    </a:ext>
                  </a:extLst>
                </a:gridCol>
                <a:gridCol w="12486008">
                  <a:extLst>
                    <a:ext uri="{9D8B030D-6E8A-4147-A177-3AD203B41FA5}">
                      <a16:colId xmlns:a16="http://schemas.microsoft.com/office/drawing/2014/main" val="2893342100"/>
                    </a:ext>
                  </a:extLst>
                </a:gridCol>
                <a:gridCol w="1228448">
                  <a:extLst>
                    <a:ext uri="{9D8B030D-6E8A-4147-A177-3AD203B41FA5}">
                      <a16:colId xmlns:a16="http://schemas.microsoft.com/office/drawing/2014/main" val="291595903"/>
                    </a:ext>
                  </a:extLst>
                </a:gridCol>
              </a:tblGrid>
              <a:tr h="610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№ з/п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Тема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практичних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занять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К-сть годин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 anchor="ctr"/>
                </a:tc>
                <a:extLst>
                  <a:ext uri="{0D108BD9-81ED-4DB2-BD59-A6C34878D82A}">
                    <a16:rowId xmlns:a16="http://schemas.microsoft.com/office/drawing/2014/main" val="3564071279"/>
                  </a:ext>
                </a:extLst>
              </a:tr>
              <a:tr h="403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indent="317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Загальна характеристика методів і форм обслуговування. Розрахунок площі торговельної групи приміщень.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indent="317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2559320914"/>
                  </a:ext>
                </a:extLst>
              </a:tr>
              <a:tr h="499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indent="-3175" algn="just">
                        <a:lnSpc>
                          <a:spcPts val="1380"/>
                        </a:lnSpc>
                      </a:pPr>
                      <a:r>
                        <a:rPr lang="uk-UA" sz="1400">
                          <a:effectLst/>
                        </a:rPr>
                        <a:t>Відпрацювання навичок роботи з обладнанням та устаткуванням торговельних залів у ЗРГ. 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indent="-3175" algn="just">
                        <a:lnSpc>
                          <a:spcPts val="138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2469070664"/>
                  </a:ext>
                </a:extLst>
              </a:tr>
              <a:tr h="264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Вивчення по зразках асортименту посуду, наборів, білизни.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249444134"/>
                  </a:ext>
                </a:extLst>
              </a:tr>
              <a:tr h="264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Відпрацювання практичних навичок роботи зі столовою білизною.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1187599858"/>
                  </a:ext>
                </a:extLst>
              </a:tr>
              <a:tr h="264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Відпрацювання навичок сервірування столів до сніданку, обіду, вечері.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2335691080"/>
                  </a:ext>
                </a:extLst>
              </a:tr>
              <a:tr h="403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Відпрацювання основних елементів по підготовці персоналу до  обслуговування в ЗРГ.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2945186032"/>
                  </a:ext>
                </a:extLst>
              </a:tr>
              <a:tr h="111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Відпрацювання навичок роботи з підносом. Відпрацювання основних елементів обслуговування: подавання меню, приймання замовлення; подавання барної продукції.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3985780488"/>
                  </a:ext>
                </a:extLst>
              </a:tr>
              <a:tr h="403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Відпрацювання практичних навичок при обслуговуванні споживачів у ресторанах.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962433932"/>
                  </a:ext>
                </a:extLst>
              </a:tr>
              <a:tr h="403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Відпрацювання основних елементів обслуговування, способи подачі страв</a:t>
                      </a:r>
                      <a:r>
                        <a:rPr lang="uk-UA" sz="1400">
                          <a:effectLst/>
                        </a:rPr>
                        <a:t> та напоїв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4207320465"/>
                  </a:ext>
                </a:extLst>
              </a:tr>
              <a:tr h="610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Складання акта бою посуди. Заповнення журналу обліку столового посуду, приборів, столової білизни. Відпрацювання навичок подавання гарячих і холодних закусок.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indent="635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3411049016"/>
                  </a:ext>
                </a:extLst>
              </a:tr>
              <a:tr h="264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Відпрацювання навичок подавання перших страв.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654578169"/>
                  </a:ext>
                </a:extLst>
              </a:tr>
              <a:tr h="264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Відпрацювання навичок подавання десертів та фламбування страв.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2648140639"/>
                  </a:ext>
                </a:extLst>
              </a:tr>
              <a:tr h="264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Відпрацювання навичок підбору та подавання гарячих напоїв.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1305737779"/>
                  </a:ext>
                </a:extLst>
              </a:tr>
              <a:tr h="264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Відпрацювання навичок підбору та подавання напоїв до страв.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382686257"/>
                  </a:ext>
                </a:extLst>
              </a:tr>
              <a:tr h="264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Складання меню комплексних обідів, дієтичного та дитячого меню.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3606668106"/>
                  </a:ext>
                </a:extLst>
              </a:tr>
              <a:tr h="264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Складання меню для студентів та учнів загальноосвітніх шкіл, учнів ПТУ.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2600064858"/>
                  </a:ext>
                </a:extLst>
              </a:tr>
              <a:tr h="610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Приймання та оформлення замовлення для організації обслуговування бенкету. Складання меню та сервірування  столу для весільного та тематичного бенкету, бенкету-фуршет.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392659973"/>
                  </a:ext>
                </a:extLst>
              </a:tr>
              <a:tr h="403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Скласти меню для обслуговування туристів. Особливості обслуговування індивідуальних туристів у закладі ресторанного господарства.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1488829576"/>
                  </a:ext>
                </a:extLst>
              </a:tr>
              <a:tr h="264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Разом:</a:t>
                      </a:r>
                      <a:endParaRPr lang="uk-UA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10" marR="44610" marT="0" marB="0"/>
                </a:tc>
                <a:extLst>
                  <a:ext uri="{0D108BD9-81ED-4DB2-BD59-A6C34878D82A}">
                    <a16:rowId xmlns:a16="http://schemas.microsoft.com/office/drawing/2014/main" val="16286525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A8C448-AAB9-4A9F-8F23-F645ABA97240}"/>
              </a:ext>
            </a:extLst>
          </p:cNvPr>
          <p:cNvSpPr txBox="1"/>
          <p:nvPr/>
        </p:nvSpPr>
        <p:spPr>
          <a:xfrm>
            <a:off x="3491880" y="47667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400" b="1" cap="all" dirty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Практичні заняття:</a:t>
            </a:r>
          </a:p>
        </p:txBody>
      </p:sp>
    </p:spTree>
    <p:extLst>
      <p:ext uri="{BB962C8B-B14F-4D97-AF65-F5344CB8AC3E}">
        <p14:creationId xmlns:p14="http://schemas.microsoft.com/office/powerpoint/2010/main" val="320632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3" name="Заголовок 24">
            <a:extLst>
              <a:ext uri="{FF2B5EF4-FFF2-40B4-BE49-F238E27FC236}">
                <a16:creationId xmlns:a16="http://schemas.microsoft.com/office/drawing/2014/main" id="{646889F8-D3D4-4A0C-BC84-37DAF81C7A48}"/>
              </a:ext>
            </a:extLst>
          </p:cNvPr>
          <p:cNvSpPr txBox="1">
            <a:spLocks/>
          </p:cNvSpPr>
          <p:nvPr/>
        </p:nvSpPr>
        <p:spPr>
          <a:xfrm>
            <a:off x="3125788" y="175567"/>
            <a:ext cx="563086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cap="all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Семінарські заняття</a:t>
            </a:r>
            <a:endParaRPr lang="uk-UA" sz="2400" b="1" cap="all" dirty="0">
              <a:ln/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672E4769-D439-46F2-AB6E-7A126A9B0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182983"/>
              </p:ext>
            </p:extLst>
          </p:nvPr>
        </p:nvGraphicFramePr>
        <p:xfrm>
          <a:off x="1676400" y="1104900"/>
          <a:ext cx="12136434" cy="80771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1183">
                  <a:extLst>
                    <a:ext uri="{9D8B030D-6E8A-4147-A177-3AD203B41FA5}">
                      <a16:colId xmlns:a16="http://schemas.microsoft.com/office/drawing/2014/main" val="1536191863"/>
                    </a:ext>
                  </a:extLst>
                </a:gridCol>
                <a:gridCol w="9741521">
                  <a:extLst>
                    <a:ext uri="{9D8B030D-6E8A-4147-A177-3AD203B41FA5}">
                      <a16:colId xmlns:a16="http://schemas.microsoft.com/office/drawing/2014/main" val="3279574262"/>
                    </a:ext>
                  </a:extLst>
                </a:gridCol>
                <a:gridCol w="2093730">
                  <a:extLst>
                    <a:ext uri="{9D8B030D-6E8A-4147-A177-3AD203B41FA5}">
                      <a16:colId xmlns:a16="http://schemas.microsoft.com/office/drawing/2014/main" val="1133404622"/>
                    </a:ext>
                  </a:extLst>
                </a:gridCol>
              </a:tblGrid>
              <a:tr h="641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№ з/п2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Тема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К-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сть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годин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 anchor="ctr"/>
                </a:tc>
                <a:extLst>
                  <a:ext uri="{0D108BD9-81ED-4DB2-BD59-A6C34878D82A}">
                    <a16:rowId xmlns:a16="http://schemas.microsoft.com/office/drawing/2014/main" val="2432181937"/>
                  </a:ext>
                </a:extLst>
              </a:tr>
              <a:tr h="23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Методи і форми обслуговування споживачів.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extLst>
                  <a:ext uri="{0D108BD9-81ED-4DB2-BD59-A6C34878D82A}">
                    <a16:rowId xmlns:a16="http://schemas.microsoft.com/office/drawing/2014/main" val="815232738"/>
                  </a:ext>
                </a:extLst>
              </a:tr>
              <a:tr h="493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Характеристика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матеріально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–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технічної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бази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для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організації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обслуговування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споживачів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у ЗРГ. 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Підготовка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торгових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приміщень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їх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обладнання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extLst>
                  <a:ext uri="{0D108BD9-81ED-4DB2-BD59-A6C34878D82A}">
                    <a16:rowId xmlns:a16="http://schemas.microsoft.com/office/drawing/2014/main" val="295723193"/>
                  </a:ext>
                </a:extLst>
              </a:tr>
              <a:tr h="23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Характеристика столового посуду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приборі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extLst>
                  <a:ext uri="{0D108BD9-81ED-4DB2-BD59-A6C34878D82A}">
                    <a16:rowId xmlns:a16="http://schemas.microsoft.com/office/drawing/2014/main" val="3638779431"/>
                  </a:ext>
                </a:extLst>
              </a:tr>
              <a:tr h="23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Послідовність сервірування столів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extLst>
                  <a:ext uri="{0D108BD9-81ED-4DB2-BD59-A6C34878D82A}">
                    <a16:rowId xmlns:a16="http://schemas.microsoft.com/office/drawing/2014/main" val="1876316130"/>
                  </a:ext>
                </a:extLst>
              </a:tr>
              <a:tr h="292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Організація та моделювання процесу обслуговування споживачів у ЗРГ.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extLst>
                  <a:ext uri="{0D108BD9-81ED-4DB2-BD59-A6C34878D82A}">
                    <a16:rowId xmlns:a16="http://schemas.microsoft.com/office/drawing/2014/main" val="1364359921"/>
                  </a:ext>
                </a:extLst>
              </a:tr>
              <a:tr h="23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Особливості обслуговування споживачів в ресторанах.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extLst>
                  <a:ext uri="{0D108BD9-81ED-4DB2-BD59-A6C34878D82A}">
                    <a16:rowId xmlns:a16="http://schemas.microsoft.com/office/drawing/2014/main" val="3485803653"/>
                  </a:ext>
                </a:extLst>
              </a:tr>
              <a:tr h="625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7310" algn="l"/>
                        </a:tabLs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Основні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правила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технологічного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процесу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обслуговування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7310" algn="l"/>
                        </a:tabLs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Основні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способи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подавання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страв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та закусок.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extLst>
                  <a:ext uri="{0D108BD9-81ED-4DB2-BD59-A6C34878D82A}">
                    <a16:rowId xmlns:a16="http://schemas.microsoft.com/office/drawing/2014/main" val="3910076409"/>
                  </a:ext>
                </a:extLst>
              </a:tr>
              <a:tr h="6255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731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Технологія подавання холодних  страв та закусок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7310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Технологія подавання гарячих закусок.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extLst>
                  <a:ext uri="{0D108BD9-81ED-4DB2-BD59-A6C34878D82A}">
                    <a16:rowId xmlns:a16="http://schemas.microsoft.com/office/drawing/2014/main" val="2384033196"/>
                  </a:ext>
                </a:extLst>
              </a:tr>
              <a:tr h="905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7310" algn="l"/>
                        </a:tabLs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Технологія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подавання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перших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страв.Технологія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подавання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гарячих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страв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7310" algn="l"/>
                        </a:tabLs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Технологія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подавання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делікатесних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нерибних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продуктів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моря.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987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extLst>
                  <a:ext uri="{0D108BD9-81ED-4DB2-BD59-A6C34878D82A}">
                    <a16:rowId xmlns:a16="http://schemas.microsoft.com/office/drawing/2014/main" val="1136658565"/>
                  </a:ext>
                </a:extLst>
              </a:tr>
              <a:tr h="1011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7310" algn="l"/>
                        </a:tabLs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Технологія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подавання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солодких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страв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фруктів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7310" algn="l"/>
                        </a:tabLs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Доготування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фламбування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страв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десертів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7310" algn="l"/>
                        </a:tabLs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Особливості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приготування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подавання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чаю.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731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extLst>
                  <a:ext uri="{0D108BD9-81ED-4DB2-BD59-A6C34878D82A}">
                    <a16:rowId xmlns:a16="http://schemas.microsoft.com/office/drawing/2014/main" val="2987665741"/>
                  </a:ext>
                </a:extLst>
              </a:tr>
              <a:tr h="749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7310" algn="l"/>
                        </a:tabLs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Технологія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приготування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подавання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кави, какао, шоколаду. Правила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подавання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підбору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напоїв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до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страв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7310" algn="l"/>
                        </a:tabLs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Технологія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обслуговування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тютюновими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виробами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у закладах ресторанного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господарства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811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extLst>
                  <a:ext uri="{0D108BD9-81ED-4DB2-BD59-A6C34878D82A}">
                    <a16:rowId xmlns:a16="http://schemas.microsoft.com/office/drawing/2014/main" val="1331361530"/>
                  </a:ext>
                </a:extLst>
              </a:tr>
              <a:tr h="748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337310" algn="l"/>
                        </a:tabLs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Організація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обслуговування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споживачів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під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час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проведення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спеціальних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заходів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на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пасажирському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транспорті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Організація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моделювання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процесу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обслуговування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споживачів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в закладах ресторанного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господарства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Прогресивні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технології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обслуговування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extLst>
                  <a:ext uri="{0D108BD9-81ED-4DB2-BD59-A6C34878D82A}">
                    <a16:rowId xmlns:a16="http://schemas.microsoft.com/office/drawing/2014/main" val="2264305803"/>
                  </a:ext>
                </a:extLst>
              </a:tr>
              <a:tr h="292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Бенкети та прийоми. Організація обслуговування учасників культурних, громадських та спортивних заходів.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extLst>
                  <a:ext uri="{0D108BD9-81ED-4DB2-BD59-A6C34878D82A}">
                    <a16:rowId xmlns:a16="http://schemas.microsoft.com/office/drawing/2014/main" val="3095007870"/>
                  </a:ext>
                </a:extLst>
              </a:tr>
              <a:tr h="493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Організація обслуговування іноземних громадян в готельно-туристичних комплексах. Прогресивні форми організації обслуговування.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extLst>
                  <a:ext uri="{0D108BD9-81ED-4DB2-BD59-A6C34878D82A}">
                    <a16:rowId xmlns:a16="http://schemas.microsoft.com/office/drawing/2014/main" val="3486065514"/>
                  </a:ext>
                </a:extLst>
              </a:tr>
              <a:tr h="239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</a:rPr>
                        <a:t>Всього:</a:t>
                      </a:r>
                      <a:endParaRPr lang="uk-UA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28</a:t>
                      </a:r>
                      <a:endParaRPr lang="uk-U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584" marR="32584" marT="0" marB="0"/>
                </a:tc>
                <a:extLst>
                  <a:ext uri="{0D108BD9-81ED-4DB2-BD59-A6C34878D82A}">
                    <a16:rowId xmlns:a16="http://schemas.microsoft.com/office/drawing/2014/main" val="1660172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04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46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113D78-9CC3-4BFB-B6AC-14E8BD3A0CCC}"/>
              </a:ext>
            </a:extLst>
          </p:cNvPr>
          <p:cNvSpPr txBox="1"/>
          <p:nvPr/>
        </p:nvSpPr>
        <p:spPr>
          <a:xfrm>
            <a:off x="3733800" y="275359"/>
            <a:ext cx="9144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latin typeface="Arial Black" panose="020B0A04020102020204" pitchFamily="34" charset="0"/>
              </a:rPr>
              <a:t>Самостійна</a:t>
            </a:r>
            <a:r>
              <a:rPr lang="uk-UA" sz="2500" b="1" baseline="0" dirty="0">
                <a:latin typeface="Arial Black" panose="020B0A04020102020204" pitchFamily="34" charset="0"/>
              </a:rPr>
              <a:t> робота:</a:t>
            </a:r>
            <a:endParaRPr lang="uk-UA" sz="25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51A19AB5-6CC1-4085-AC9B-B69D9D884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35623"/>
              </p:ext>
            </p:extLst>
          </p:nvPr>
        </p:nvGraphicFramePr>
        <p:xfrm>
          <a:off x="1676400" y="764475"/>
          <a:ext cx="13505856" cy="93527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73762">
                  <a:extLst>
                    <a:ext uri="{9D8B030D-6E8A-4147-A177-3AD203B41FA5}">
                      <a16:colId xmlns:a16="http://schemas.microsoft.com/office/drawing/2014/main" val="3087375505"/>
                    </a:ext>
                  </a:extLst>
                </a:gridCol>
                <a:gridCol w="10064831">
                  <a:extLst>
                    <a:ext uri="{9D8B030D-6E8A-4147-A177-3AD203B41FA5}">
                      <a16:colId xmlns:a16="http://schemas.microsoft.com/office/drawing/2014/main" val="848708504"/>
                    </a:ext>
                  </a:extLst>
                </a:gridCol>
                <a:gridCol w="1967263">
                  <a:extLst>
                    <a:ext uri="{9D8B030D-6E8A-4147-A177-3AD203B41FA5}">
                      <a16:colId xmlns:a16="http://schemas.microsoft.com/office/drawing/2014/main" val="92687979"/>
                    </a:ext>
                  </a:extLst>
                </a:gridCol>
              </a:tblGrid>
              <a:tr h="378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№ з/п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Тема 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К-сть годин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1338557371"/>
                  </a:ext>
                </a:extLst>
              </a:tr>
              <a:tr h="272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Вступ.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Основні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завдання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удосконалення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обслуговування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споживачів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у закладах ресторанного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господарства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2849748166"/>
                  </a:ext>
                </a:extLst>
              </a:tr>
              <a:tr h="274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Основні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типи і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класи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сучасні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концепції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обслуговування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споживачів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закладів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ресторанного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господарства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1720222955"/>
                  </a:ext>
                </a:extLst>
              </a:tr>
              <a:tr h="261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Види приміщень для обслуговування споживачів.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338004152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Підготовка торгових приміщень та їх обладнання.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915426041"/>
                  </a:ext>
                </a:extLst>
              </a:tr>
              <a:tr h="271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Підготовка персоналу до обслуговування у ЗРГ.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39822551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Підготовка посуду, приборів, столової білизни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3885186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Інформаційне забезпечення процесу обслуговування.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229948473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Особливості обслуговування споживачів в ресторанах.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17342415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Основні правила технологічного процесу обслуговування.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730523733"/>
                  </a:ext>
                </a:extLst>
              </a:tr>
              <a:tr h="195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Правила подавання страв і напоїв.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2182721837"/>
                  </a:ext>
                </a:extLst>
              </a:tr>
              <a:tr h="274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Подавання холодних страв та закусок.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6071157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Правила подавання перших страв.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81282396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Способи подавання гарячих страв.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395594406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Подавання делікатесних нерибних продуктів моря.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115291865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Послідовність подавання солодких страв та фруктів.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289809656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Доготування  та фламбування страв та десертів.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223701855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Приготування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подавання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кави, какао, шоколаду.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3560728102"/>
                  </a:ext>
                </a:extLst>
              </a:tr>
              <a:tr h="289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Правила подавання та підбору напоїв до страв.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42193449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Обслуговування тютюновими виробами в закладах ресторанного господарства.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157081473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Організація дозвілля в закладах ресторанного господарства.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385835192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Спеціальні види і форми обслуговування.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121837752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Особливості обслуговування тематичних заходів. Обслуговування пасажирів на транспорті.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270966557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Організація обслуговування учнів у загально - освітніх та професійно – технічних навчальних закладах.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3260486551"/>
                  </a:ext>
                </a:extLst>
              </a:tr>
              <a:tr h="259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Прогресивні технології обслуговування.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2126248014"/>
                  </a:ext>
                </a:extLst>
              </a:tr>
              <a:tr h="32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Види прийомів і бенкетів.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33974889"/>
                  </a:ext>
                </a:extLst>
              </a:tr>
              <a:tr h="317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Особливості обслуговування бенкетів за столом.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228960877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Особливості організації обслуговування бенкетів групи «фуршет».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2405350637"/>
                  </a:ext>
                </a:extLst>
              </a:tr>
              <a:tr h="319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Організація обслуговування бенкетів.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10528448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Організація кейтерингового обслуговування в закладах ресторанного господарства.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194015955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Особливості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обслуговування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готельно-туристичних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комплексах.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3066129505"/>
                  </a:ext>
                </a:extLst>
              </a:tr>
              <a:tr h="157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Разом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153" marR="23153" marT="0" marB="0"/>
                </a:tc>
                <a:extLst>
                  <a:ext uri="{0D108BD9-81ED-4DB2-BD59-A6C34878D82A}">
                    <a16:rowId xmlns:a16="http://schemas.microsoft.com/office/drawing/2014/main" val="1392430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593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Жовтогарячи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2542</Words>
  <Application>Microsoft Office PowerPoint</Application>
  <PresentationFormat>Довільний</PresentationFormat>
  <Paragraphs>460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Arial Black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Навчальна практика 2024</dc:title>
  <cp:lastModifiedBy>Галина Яворська</cp:lastModifiedBy>
  <cp:revision>10</cp:revision>
  <dcterms:created xsi:type="dcterms:W3CDTF">2006-08-16T00:00:00Z</dcterms:created>
  <dcterms:modified xsi:type="dcterms:W3CDTF">2025-07-01T11:53:19Z</dcterms:modified>
  <dc:identifier>DAGEnxMmiho</dc:identifier>
</cp:coreProperties>
</file>