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</p:sldMasterIdLst>
  <p:sldIdLst>
    <p:sldId id="256" r:id="rId16"/>
    <p:sldId id="257" r:id="rId17"/>
    <p:sldId id="269" r:id="rId18"/>
    <p:sldId id="270" r:id="rId19"/>
    <p:sldId id="271" r:id="rId20"/>
    <p:sldId id="272" r:id="rId21"/>
    <p:sldId id="274" r:id="rId22"/>
    <p:sldId id="275" r:id="rId23"/>
    <p:sldId id="280" r:id="rId24"/>
    <p:sldId id="277" r:id="rId25"/>
    <p:sldId id="279" r:id="rId26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14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323145" y="1628460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3200" b="1">
                <a:solidFill>
                  <a:schemeClr val="accent2">
                    <a:lumMod val="50000"/>
                  </a:schemeClr>
                </a:solidFill>
              </a:rPr>
              <a:t>ОРГАНІЗАЦІЯ МАРКЕТИНГОВОЇ</a:t>
            </a:r>
            <a:br>
              <a:rPr lang="uk-UA" altLang="en-US" sz="3200" b="1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altLang="en-US" sz="3200" b="1">
                <a:solidFill>
                  <a:schemeClr val="accent2">
                    <a:lumMod val="50000"/>
                  </a:schemeClr>
                </a:solidFill>
              </a:rPr>
              <a:t>ДІЯЛЬНОСТІ</a:t>
            </a:r>
            <a:br>
              <a:rPr sz="320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400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(на основі базової загальної середньої освіти)</a:t>
            </a:r>
            <a:endParaRPr lang="uk-UA" sz="24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  <a:sym typeface="+mn-ea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720680" y="188845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2051540" y="444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107315" y="332105"/>
            <a:ext cx="8721090" cy="612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Оцінювання здійснюється за 4-бальною шкалою. 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«відмінно»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«добре»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«задовільно»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«незадовільно»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Робота здобувача освіти на заняттях з </a:t>
            </a:r>
            <a:r>
              <a:rPr lang="uk-UA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осітнього компонента</a:t>
            </a: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 оцінюється за такими критеріями: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–відмінно (високий рівень, ґрунтовна аргументація відповіді);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–добре (високий рівень, часткова аргументація відповіді);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–задовільно (достатній рівень, не повна аргументація відповіді );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  <a:sym typeface="+mn-ea"/>
              </a:rPr>
              <a:t>–не задовільно (низький рівень підготовки, відсутність відповіді).</a:t>
            </a: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за атестацію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на семестр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6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6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560" y="980440"/>
            <a:ext cx="9029065" cy="4679950"/>
          </a:xfrm>
          <a:prstGeom prst="rect">
            <a:avLst/>
          </a:prstGeom>
        </p:spPr>
        <p:txBody>
          <a:bodyPr wrap="square">
            <a:noAutofit/>
          </a:bodyPr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</a:t>
            </a: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 Д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арчук В. Г.</a:t>
            </a: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Аналіз та планування маркетингової діяльності : навч. посіб. Київ : ДУТ, 2019. 146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2.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Довгань Ю. В. Маркетинг сталого розвитку: досвід ЄС / Ю. В. Довгань, Л. П. Середницька // Економіка та суспільство. 2023.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№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49.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3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.Ілляшенко С. М. Маркетинг підприємства : підручник. Київ : Маркетинг. Економічна теорія, 2023.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4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.Косенко О. П. Маркетингова діяльність підприємств : підручник / за заг. ред. О. П. Косенка. 2-ге вид., зі змін. і допов. Харків : ТОВ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«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Оберіг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»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, 2023. 180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5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.Котлер Ф. Маркетинг 4.0. Від традиційного до цифрового. Київ : КМ-Букс, 2021. 208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6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.Маркетинг : навч. посіб. / Н. Іванечко [та ін.] ; за ред. Н. Р. Іванечко. Тернопіль : ЗУНУ, 2021. 180 с. URL: [Електронний ресурс]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7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.Павлов К. В. Маркетинг: теорія і практика : підручник / К. В. Павлов [та ін.]. Луцьк : СПД Гадяк Жанна Володимирівна, 2022. 408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8.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Парсяк В. Н. Маркетинг. Сучасні концепції та технології : підручник. Херсон : Олді-плюс, 2021. 294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9.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Сенишин О. С. Маркетинг : навч. посіб. / О. С. Сенишин, О. В. Кривешко. Львів : Львів. нац. ун-т ім. Івана Франка, 2020. 347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r>
              <a:rPr lang="en-US" altLang="zh-CN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Інформаційні ресурси в Інтернеті</a:t>
            </a:r>
            <a:endParaRPr lang="en-US" altLang="zh-CN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Інформаційні ресурси в Інтернеті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Портал для управлінців. URL: http://blog.management.com.ua/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Інтернет-портал для управлінців (Маркетинг). URL: http://www.management.com.ua/marketing/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Проект для інноваційних менеджерів. Маркетинг і продаж. URL: http://innovations.com.ua/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Українська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</a:t>
                      </a: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10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4" name="Прямоугольник 3"/>
          <p:cNvSpPr/>
          <p:nvPr/>
        </p:nvSpPr>
        <p:spPr>
          <a:xfrm>
            <a:off x="107315" y="908685"/>
            <a:ext cx="8799195" cy="327025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Мета: </a:t>
            </a:r>
            <a:r>
              <a:rPr lang="en-US" altLang="en-US" sz="18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формування системи теоретичних знань і практичних навичок щодо організації маркетингової діяльності підприємства</a:t>
            </a:r>
            <a:endParaRPr lang="en-US" altLang="en-US" sz="18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 визначення предмета, змісту поняття </a:t>
            </a: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«</a:t>
            </a: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маркетингова діяльність</a:t>
            </a: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»</a:t>
            </a: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, завдань організації маркетингової діяльності на підприємстві, розкриття змісту етапів процесу організації маркетингової діяльності; 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 формування практичних навичок із організації маркетингової діяльності. </a:t>
            </a:r>
            <a:r>
              <a:rPr lang="uk-UA" sz="1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endParaRPr lang="uk-UA" sz="1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2124075" y="3716655"/>
            <a:ext cx="4271010" cy="25990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sz="3600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uk-UA" sz="3600" b="1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  <a:sym typeface="+mn-ea"/>
            </a:endParaRPr>
          </a:p>
        </p:txBody>
      </p:sp>
      <p:sp>
        <p:nvSpPr>
          <p:cNvPr id="275" name="Прямоугольник 2"/>
          <p:cNvSpPr/>
          <p:nvPr/>
        </p:nvSpPr>
        <p:spPr>
          <a:xfrm>
            <a:off x="35560" y="1124585"/>
            <a:ext cx="8933180" cy="341249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РН1. Знати і розуміти теоретичні основи та принципи провадження маркетингової діяльності. 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РН4. Застосовувати набуті теоретичні знання для розв'язування практичних завдань у сфері маркетингу.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РН7. Визначати показники результативності маркетингової діяльності ринкових суб’єктів та їх взаємозв’язки. 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</a:t>
            </a:r>
            <a:r>
              <a:rPr lang="uk-UA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11</a:t>
            </a: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Реалізовувати управлінські рішення у сфері маркетингу в діяльності ринкових суб’єктів.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РН12. Реалізовувати маркетингові функції ринкового суб’єкта.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РН14. Виконувати професійну діяльність у командній роботі.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1259840" y="5156835"/>
            <a:ext cx="2103120" cy="13944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en-US"/>
          </a:p>
        </p:txBody>
      </p:sp>
      <p:sp>
        <p:nvSpPr>
          <p:cNvPr id="275" name="Прямоугольник 2"/>
          <p:cNvSpPr/>
          <p:nvPr/>
        </p:nvSpPr>
        <p:spPr>
          <a:xfrm>
            <a:off x="0" y="908685"/>
            <a:ext cx="8933180" cy="341249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загальні компетентності: 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3. Здатність застосовувати знання у практичних ситуаціях.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ЗК 8. Здатність працювати в команді.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спеціальні компетентності: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3. Брати участь у плануванні маркетингової діяльності ринкового суб’єкта.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4. Здатність провадити маркетингову діяльність на основі розуміння сутності та змісту теорії маркетингу і функціональних зв’язків між її складовими.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uk-UA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К12</a:t>
            </a: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Здатність приймати обґрунтовані рішення в маркетинговій діяльності.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1115695" y="4436745"/>
            <a:ext cx="3740785" cy="219138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051530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СТРУКТУРА КУРСУ</a:t>
            </a:r>
            <a:endParaRPr lang="uk-UA" sz="2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52095" y="1052195"/>
          <a:ext cx="8743315" cy="59880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№ з/п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ЛЕКЦІЇ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К-ть годин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1. </a:t>
                      </a: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Побудова структури управління маркетингом 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</a:t>
                      </a: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Завдання і принципи ефективної організації служби маркетингу на піприємстві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2.</a:t>
                      </a: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Товарна організаційна структура служби маркетингу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3.</a:t>
                      </a: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Регіональна організаційна структура служби маркетингу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4.</a:t>
                      </a: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Ринкова організаційна структура служби маркетингу 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5.</a:t>
                      </a: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Організаційна структура служби маркетингу з орієнтацією на споживача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6.</a:t>
                      </a: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Матрична організаційна структура служби маркетингу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2. Формування та забезпечення ефективної роботи відділу маркетингу 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7.</a:t>
                      </a: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Підбір фахівців з маркетингу належної кваліфікації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8</a:t>
                      </a: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. Забезпечення умов для ефективної роботи маркетингового персоналу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  <a:sym typeface="+mn-ea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Розділ 3. Нормативно-правова  база маркетингової діяльності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9</a:t>
                      </a: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. Законодавство про захист економічної конкуренції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Розділ 4. Планування та контроль маркетингової діяльності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Тема 1</a:t>
                      </a:r>
                      <a:r>
                        <a:rPr lang="uk-UA" altLang="en-US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0</a:t>
                      </a: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. Планування маркетингової діяльності підприємства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20</a:t>
                      </a:r>
                      <a:endParaRPr lang="uk-UA" sz="14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323850" y="1484630"/>
          <a:ext cx="8743315" cy="526923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№ з/п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К-ть годин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Побудова  структури управління маркетингом  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Особливості, переваги  та недоліки організаційних  структур служби маркетингу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Формування та забезпечення ефективної роботи відділу маркетингу</a:t>
                      </a:r>
                      <a:endParaRPr lang="en-US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Нормативно-правова  база маркетингової діяльності</a:t>
                      </a:r>
                      <a:endParaRPr lang="en-US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Планування та контроль маркетингової діяльності</a:t>
                      </a:r>
                      <a:endParaRPr lang="en-US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339830" y="4046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СЕМІНАРСЬКІ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555720" y="0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САМОСТІЙНА РОБОТА</a:t>
            </a:r>
            <a:endParaRPr lang="uk-UA" sz="2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476250"/>
          <a:ext cx="8743315" cy="610997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Сучасні тенденції </a:t>
                      </a: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організації служби маркетингу на підприємстві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Роль товарної структури маркетингової служби у формуванні конкурентних переваг підприємства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Практичне застосування регіональної організаційної структури служби маркетингу на підприємствах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Сучасні тенденції застосування ринкової організаційної структури відділу маркетингу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Сучасні тенденції  застосування організаційн</a:t>
                      </a: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ої структури служби маркетингу з орієнтацією на споживача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Тенденції ефективного застосування матричної організаційної структури відділу маркетингу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Методи відбору фахівців з маркетингу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Розподіл завдань, прав та відповідальності серед працівників маркетингових служб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uk-UA" altLang="en-US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Специфічні аспекти розподілу обов’язків у службі маркетингу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Програмне забезпечення роботи маркетолога та охорона здоров’я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Забезпечення ефективної взаємодії маркетингових та інших служб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uk-UA" altLang="en-US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rgbClr val="00206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rgbClr val="00206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Система комунікацій відділу маркетингу та інших служб підприємства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555720" y="33210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САМОСТІЙНА РОБОТА</a:t>
            </a:r>
            <a:endParaRPr lang="uk-UA" sz="2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52095" y="836295"/>
          <a:ext cx="8743315" cy="610997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Законодавство про захист економічної конкуренції та його вплив на маркетингову діяльність підприємств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1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Закон України «Про Антимонопольний комітет України»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en-US" altLang="zh-CN" sz="11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Роль та повноваження Антимонопольного комітету України у забезпеченні добросовісної конкуренції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1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Закон України «Про рекламу»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1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Законодавче регулювання реклами в Україні та його практичне застосування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1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18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Закон України «Про захист прав споживачів»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en-US" altLang="zh-CN" sz="11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19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Захист прав споживачів у маркетинговій діяльності підприємства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1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20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Закон України «Про охорону прав на знаки для товарів і послуг»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en-US" altLang="zh-CN" sz="11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21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Правове регулювання використання торговельних марок у маркетинговій діяльності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1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22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Методи та інструменти планування маркетингової діяльності підприємства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1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23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Контроль маркетингу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en-US" altLang="zh-CN" sz="11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60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4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9180</Words>
  <Application>WPS Presentation</Application>
  <PresentationFormat/>
  <Paragraphs>440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11</vt:i4>
      </vt:variant>
    </vt:vector>
  </HeadingPairs>
  <TitlesOfParts>
    <vt:vector size="38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Symbol</vt:lpstr>
      <vt:lpstr>Times New Roman</vt:lpstr>
      <vt:lpstr>Calibri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Business Cooperate</vt:lpstr>
      <vt:lpstr>ОРГАНІЗАЦІЯ МАРКЕТИНГОВОЇ ДІЯЛЬНОСТІ </vt:lpstr>
      <vt:lpstr>PowerPoint 演示文稿</vt:lpstr>
      <vt:lpstr>PowerPoint 演示文稿</vt:lpstr>
      <vt:lpstr>Програмні результати навчання:</vt:lpstr>
      <vt:lpstr>КОМПЕТЕНТНОСТІ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74</cp:revision>
  <cp:lastPrinted>2025-06-11T12:28:00Z</cp:lastPrinted>
  <dcterms:created xsi:type="dcterms:W3CDTF">2024-02-06T17:10:00Z</dcterms:created>
  <dcterms:modified xsi:type="dcterms:W3CDTF">2025-11-03T22:24:52Z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