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9" r:id="rId2"/>
    <p:sldId id="260" r:id="rId3"/>
    <p:sldId id="261" r:id="rId4"/>
    <p:sldId id="262" r:id="rId5"/>
    <p:sldId id="284" r:id="rId6"/>
    <p:sldId id="285" r:id="rId7"/>
    <p:sldId id="286" r:id="rId8"/>
    <p:sldId id="287" r:id="rId9"/>
    <p:sldId id="288" r:id="rId10"/>
    <p:sldId id="290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60"/>
  </p:normalViewPr>
  <p:slideViewPr>
    <p:cSldViewPr>
      <p:cViewPr>
        <p:scale>
          <a:sx n="66" d="100"/>
          <a:sy n="66" d="100"/>
        </p:scale>
        <p:origin x="-151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5" name="Пі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1" name="Місце для дати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Місце для нижнього колонтитула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326EDE6-745C-4B9B-B8A9-E827A179F905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9F8A624-F82F-4B58-A2E5-6444D79ED400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16C7F1C-0854-4B9D-9540-A4C447077C4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47BA6FA-65E8-4313-91AF-A8C8C1AC28A2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F28040E0-02A5-4C98-A4B9-B7A14CB1CE1A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51CAACB-B905-46B5-8ABE-8EEB9C7383CA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3A6EC66-B87A-46E3-BCC2-9DEC1C0B8199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1584EDD-5F8D-4E4C-B159-AC2252143DF0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23F4AD0-2ABD-4C13-A87D-CFE5B2784A99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1319EFF-EFBA-4323-A8D7-FA16F88D2F79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кут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E0B8F7A-E129-47D4-8286-7BD0ED7A8475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0" name="Місце для зображення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Місце для заголовка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1" name="Місце для тексту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27" name="Місце для дати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Місце для номера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BEBF446-A855-437C-8E13-FD6F076D77C8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storator.com.ua/rus/index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rbiz.net/" TargetMode="External"/><Relationship Id="rId2" Type="http://schemas.openxmlformats.org/officeDocument/2006/relationships/hyperlink" Target="http://www.prohotel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estorator.com.ua/rus/index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08912" cy="57606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1600" dirty="0" smtClean="0">
                <a:latin typeface="+mn-lt"/>
                <a:cs typeface="Times New Roman" pitchFamily="18" charset="0"/>
              </a:rPr>
              <a:t/>
            </a:r>
            <a:br>
              <a:rPr lang="ru-RU" sz="1600" dirty="0" smtClean="0">
                <a:latin typeface="+mn-lt"/>
                <a:cs typeface="Times New Roman" pitchFamily="18" charset="0"/>
              </a:rPr>
            </a:br>
            <a:r>
              <a:rPr lang="ru-RU" sz="1600" dirty="0" smtClean="0">
                <a:latin typeface="+mn-lt"/>
                <a:cs typeface="Times New Roman" pitchFamily="18" charset="0"/>
              </a:rPr>
              <a:t/>
            </a:r>
            <a:br>
              <a:rPr lang="ru-RU" sz="16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cs typeface="Times New Roman" pitchFamily="18" charset="0"/>
              </a:rPr>
              <a:t>ТЕРНОПІЛЬСЬКИЙ  ФАХОВИЙ  КОЛЕДЖ  ХАРЧОВИХ  ТЕХНОЛОГІЙ  І  ТОРГІВЛІ</a:t>
            </a:r>
            <a:br>
              <a:rPr lang="ru-RU" sz="1800" dirty="0" smtClean="0">
                <a:cs typeface="Times New Roman" pitchFamily="18" charset="0"/>
              </a:rPr>
            </a:br>
            <a:r>
              <a:rPr lang="ru-RU" sz="1800" dirty="0" smtClean="0">
                <a:cs typeface="Times New Roman" pitchFamily="18" charset="0"/>
              </a:rPr>
              <a:t>ЦИКЛОВА  КОМІСІЯ  ТЕХНОЛОГІЧНИХ  ДИСЦИПЛІН</a:t>
            </a:r>
            <a:endParaRPr lang="ru-RU" sz="1800" dirty="0" smtClean="0">
              <a:latin typeface="Algerian" pitchFamily="82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124744"/>
            <a:ext cx="7239000" cy="4846320"/>
          </a:xfrm>
        </p:spPr>
        <p:txBody>
          <a:bodyPr>
            <a:normAutofit lnSpcReduction="10000"/>
          </a:bodyPr>
          <a:lstStyle/>
          <a:p>
            <a:pPr algn="ctr" eaLnBrk="1" hangingPunct="1">
              <a:buNone/>
              <a:defRPr/>
            </a:pPr>
            <a:endParaRPr lang="uk-UA" sz="1400" dirty="0" smtClean="0">
              <a:latin typeface="Verdana" pitchFamily="34" charset="0"/>
              <a:ea typeface="Verdana" pitchFamily="34" charset="0"/>
            </a:endParaRPr>
          </a:p>
          <a:p>
            <a:pPr algn="ctr" eaLnBrk="1" hangingPunct="1">
              <a:buNone/>
              <a:defRPr/>
            </a:pPr>
            <a:r>
              <a:rPr lang="uk-UA" sz="3600" dirty="0" smtClean="0">
                <a:latin typeface="Verdana" pitchFamily="34" charset="0"/>
                <a:ea typeface="Verdana" pitchFamily="34" charset="0"/>
              </a:rPr>
              <a:t>       </a:t>
            </a:r>
          </a:p>
          <a:p>
            <a:pPr algn="ctr" eaLnBrk="1" hangingPunct="1">
              <a:buNone/>
              <a:defRPr/>
            </a:pPr>
            <a:r>
              <a:rPr lang="uk-UA" sz="3600" dirty="0" smtClean="0">
                <a:latin typeface="Verdana" pitchFamily="34" charset="0"/>
                <a:ea typeface="Verdana" pitchFamily="34" charset="0"/>
              </a:rPr>
              <a:t>        СИЛАБУС</a:t>
            </a:r>
          </a:p>
          <a:p>
            <a:pPr algn="ctr" eaLnBrk="1" hangingPunct="1">
              <a:buNone/>
              <a:defRPr/>
            </a:pPr>
            <a:endParaRPr lang="uk-UA" sz="20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algn="ctr" eaLnBrk="1" hangingPunct="1">
              <a:buNone/>
              <a:defRPr/>
            </a:pPr>
            <a:r>
              <a:rPr lang="uk-UA" sz="20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                      ОСВІТНЬОГО  КОМПОНЕНТА</a:t>
            </a:r>
          </a:p>
          <a:p>
            <a:pPr algn="ctr" eaLnBrk="1" hangingPunct="1">
              <a:buNone/>
              <a:defRPr/>
            </a:pPr>
            <a:endParaRPr lang="uk-UA" sz="20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algn="ctr" eaLnBrk="1" hangingPunct="1">
              <a:buNone/>
              <a:defRPr/>
            </a:pPr>
            <a:endParaRPr lang="uk-UA" sz="20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marL="0" algn="ctr" eaLnBrk="1" hangingPunct="1">
              <a:spcBef>
                <a:spcPts val="0"/>
              </a:spcBef>
              <a:buNone/>
              <a:defRPr/>
            </a:pPr>
            <a:r>
              <a:rPr lang="uk-UA" sz="4000" b="1" i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Організація  виробництва  </a:t>
            </a:r>
          </a:p>
          <a:p>
            <a:pPr marL="0" algn="ctr" eaLnBrk="1" hangingPunct="1">
              <a:spcBef>
                <a:spcPts val="0"/>
              </a:spcBef>
              <a:buNone/>
              <a:defRPr/>
            </a:pPr>
            <a:r>
              <a:rPr lang="uk-UA" sz="4000" b="1" i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  закладах  ресторанного  господарства</a:t>
            </a:r>
          </a:p>
          <a:p>
            <a:pPr algn="ctr" eaLnBrk="1" hangingPunct="1">
              <a:buNone/>
              <a:defRPr/>
            </a:pPr>
            <a:endParaRPr lang="uk-UA" sz="20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2103228" cy="21420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6123080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5" y="476671"/>
          <a:ext cx="8352928" cy="2249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94"/>
                <a:gridCol w="7203442"/>
                <a:gridCol w="689692"/>
              </a:tblGrid>
              <a:tr h="43204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uk-UA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b="0" spc="-1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Особливості  розміщення  допоміжних приміщень та зв'язок з іншими </a:t>
                      </a:r>
                      <a:r>
                        <a:rPr lang="uk-UA" sz="1600" b="0" spc="-1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цехами.</a:t>
                      </a:r>
                      <a:endParaRPr lang="uk-UA" sz="16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Характеристика інструментів, </a:t>
                      </a:r>
                      <a:r>
                        <a:rPr lang="uk-UA" sz="1600" spc="-1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інвентаря</a:t>
                      </a:r>
                      <a:r>
                        <a:rPr lang="uk-UA" sz="16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посуду для </a:t>
                      </a:r>
                      <a:r>
                        <a:rPr lang="uk-UA" sz="1600" spc="-1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роздавалень</a:t>
                      </a:r>
                      <a:r>
                        <a:rPr lang="uk-UA" sz="16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uk-UA" sz="1600" i="1" spc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uk-UA" sz="1600" b="1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06213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  <a:r>
                        <a:rPr lang="uk-UA" sz="1600" b="1" i="1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uk-UA" sz="16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Кваліфікаційні </a:t>
                      </a:r>
                      <a:r>
                        <a:rPr lang="uk-UA" sz="1600" spc="-1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характеристики </a:t>
                      </a:r>
                      <a:r>
                        <a:rPr lang="uk-UA" sz="16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працівників закладів </a:t>
                      </a:r>
                      <a:r>
                        <a:rPr lang="uk-UA" sz="1600" spc="-1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ресторанного </a:t>
                      </a:r>
                      <a:r>
                        <a:rPr lang="uk-UA" sz="16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господарства </a:t>
                      </a:r>
                      <a:r>
                        <a:rPr lang="uk-UA" sz="1600" i="1" spc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  <a:r>
                        <a:rPr lang="uk-UA" sz="1600" spc="-5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Рекомендації для поліпшення умов праці у закладах </a:t>
                      </a:r>
                      <a:r>
                        <a:rPr lang="uk-UA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ресторанного </a:t>
                      </a: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господарства </a:t>
                      </a:r>
                      <a:r>
                        <a:rPr lang="uk-UA" sz="16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0819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Фактори, що впливають на якість готової продукції</a:t>
                      </a:r>
                      <a:r>
                        <a:rPr lang="uk-UA" sz="16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uk-UA" sz="16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9552" y="2852936"/>
            <a:ext cx="8208912" cy="3600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endParaRPr kumimoji="0" lang="uk-UA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endParaRPr kumimoji="0" lang="uk-UA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11560" y="3212976"/>
            <a:ext cx="79928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6766" cy="3960440"/>
          </a:xfrm>
        </p:spPr>
        <p:txBody>
          <a:bodyPr>
            <a:normAutofit/>
          </a:bodyPr>
          <a:lstStyle/>
          <a:p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endParaRPr lang="uk-UA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flipV="1">
            <a:off x="755576" y="3068960"/>
            <a:ext cx="78488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476672"/>
            <a:ext cx="79928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6766" cy="3960440"/>
          </a:xfrm>
        </p:spPr>
        <p:txBody>
          <a:bodyPr>
            <a:normAutofit/>
          </a:bodyPr>
          <a:lstStyle/>
          <a:p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endParaRPr lang="uk-UA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6"/>
          <p:cNvSpPr>
            <a:spLocks noGrp="1"/>
          </p:cNvSpPr>
          <p:nvPr>
            <p:ph idx="1"/>
          </p:nvPr>
        </p:nvSpPr>
        <p:spPr>
          <a:xfrm>
            <a:off x="395536" y="764704"/>
            <a:ext cx="8435280" cy="5691032"/>
          </a:xfrm>
        </p:spPr>
        <p:txBody>
          <a:bodyPr>
            <a:normAutofit fontScale="25000" lnSpcReduction="20000"/>
          </a:bodyPr>
          <a:lstStyle/>
          <a:p>
            <a:r>
              <a:rPr lang="uk-UA" dirty="0" smtClean="0"/>
              <a:t> </a:t>
            </a:r>
            <a:r>
              <a:rPr lang="uk-UA" sz="8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Оцінювання результатів навчання здобувачів освіти здійснюється через контрольні заходи з використанням критеріїв, які відображають рівень сформованих </a:t>
            </a:r>
            <a:r>
              <a:rPr lang="uk-UA" sz="6400" dirty="0" err="1" smtClean="0">
                <a:latin typeface="Times New Roman" pitchFamily="18" charset="0"/>
                <a:cs typeface="Times New Roman" pitchFamily="18" charset="0"/>
              </a:rPr>
              <a:t>компетентностей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. Контроль може бути: усним, письмовим, практичним, комп’ютерним, у формі індивідуальних завдань.</a:t>
            </a:r>
          </a:p>
          <a:p>
            <a:pPr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    Оцінювання охоплює всі компоненти </a:t>
            </a:r>
            <a:r>
              <a:rPr lang="uk-UA" sz="6400" dirty="0" err="1" smtClean="0">
                <a:latin typeface="Times New Roman" pitchFamily="18" charset="0"/>
                <a:cs typeface="Times New Roman" pitchFamily="18" charset="0"/>
              </a:rPr>
              <a:t>компетентностей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: знання, вміння/навички, комунікація, відповідальність, автономія.</a:t>
            </a:r>
          </a:p>
          <a:p>
            <a:pPr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    Використовують наступні  види контролю:  поточний контроль – проводиться під час лекцій та практичних занять (усне опитування, експрес-контроль, тести, завдання) та підсумковий (семестровий) контроль – здійснюється згідно з графіком освітнього процесу у формі заліку.</a:t>
            </a:r>
          </a:p>
          <a:p>
            <a:pPr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    Критерії оцінювання результатів навчання:</a:t>
            </a:r>
          </a:p>
          <a:p>
            <a:pPr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-  </a:t>
            </a:r>
            <a:r>
              <a:rPr lang="uk-UA" sz="6400" i="1" u="sng" dirty="0" smtClean="0">
                <a:latin typeface="Times New Roman" pitchFamily="18" charset="0"/>
                <a:cs typeface="Times New Roman" pitchFamily="18" charset="0"/>
              </a:rPr>
              <a:t>"Відмінно"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- здобувач має глибокі системні знання, володіє державною мовою, вміє аналізувати, мислити логічно, творчо застосовує знання, демонструє високий рівень практичних навичок.</a:t>
            </a:r>
          </a:p>
          <a:p>
            <a:pPr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uk-UA" sz="6400" i="1" u="sng" dirty="0" smtClean="0">
                <a:latin typeface="Times New Roman" pitchFamily="18" charset="0"/>
                <a:cs typeface="Times New Roman" pitchFamily="18" charset="0"/>
              </a:rPr>
              <a:t>"Добре"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- має повне знання програмного матеріалу, здатний до аналітичного відтворення, аргументує відповідь, володіє державною мовою, але допускає деякі неточності у логіці або виконанні практичних завдань. </a:t>
            </a:r>
          </a:p>
          <a:p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6400" i="1" u="sng" dirty="0" smtClean="0">
                <a:latin typeface="Times New Roman" pitchFamily="18" charset="0"/>
                <a:cs typeface="Times New Roman" pitchFamily="18" charset="0"/>
              </a:rPr>
              <a:t>"Задовільно"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- опанував основи дисципліни, орієнтується в літературі, але відповідає непереконливо, плутає поняття, припускається помилок при виконанні завдань, має труднощі з державною мовою.</a:t>
            </a:r>
          </a:p>
          <a:p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6400" i="1" u="sng" dirty="0" smtClean="0">
                <a:latin typeface="Times New Roman" pitchFamily="18" charset="0"/>
                <a:cs typeface="Times New Roman" pitchFamily="18" charset="0"/>
              </a:rPr>
              <a:t>"Незадовільно"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- має суттєві прогалини у знаннях, не орієнтується в основних джерелах, не вміє аргументувати відповідь, не володіє базовими навичками, демонструє низький рівень практичної підготовки.</a:t>
            </a:r>
            <a:endParaRPr lang="uk-UA" sz="6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55576" y="332656"/>
            <a:ext cx="8064896" cy="432048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80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КРИТЕРІЇ   ОЦІНЮВАННЯ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8000" b="1" i="0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6766" cy="3960440"/>
          </a:xfrm>
        </p:spPr>
        <p:txBody>
          <a:bodyPr>
            <a:normAutofit/>
          </a:bodyPr>
          <a:lstStyle/>
          <a:p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endParaRPr lang="uk-UA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6"/>
          <p:cNvSpPr>
            <a:spLocks noGrp="1"/>
          </p:cNvSpPr>
          <p:nvPr>
            <p:ph idx="1"/>
          </p:nvPr>
        </p:nvSpPr>
        <p:spPr>
          <a:xfrm>
            <a:off x="323528" y="620688"/>
            <a:ext cx="8579296" cy="6237312"/>
          </a:xfrm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uk-UA" sz="6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.  Про затвердження Правил роботи закладів (підприємств) господарського харчування: Наказ </a:t>
            </a:r>
            <a:r>
              <a:rPr lang="uk-UA" sz="6400" dirty="0" err="1" smtClean="0">
                <a:latin typeface="Times New Roman" pitchFamily="18" charset="0"/>
                <a:cs typeface="Times New Roman" pitchFamily="18" charset="0"/>
              </a:rPr>
              <a:t>М-ва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економіки та з питань європейської інтеграції України від 24.07.2002р. № 219.</a:t>
            </a:r>
          </a:p>
          <a:p>
            <a:pPr lvl="0">
              <a:buNone/>
            </a:pP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 Про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Рекомендованих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норм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технічного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оснащення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: Наказ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М-ва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європейської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03.01.2003р. № 2.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 ДСТУ 4281 : 2004.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Заклади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ДСТУ 3278-95.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Стандартизація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ДСТУ 3862-99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Ресторанне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господарство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Терміни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 ДБН В.2.2-25:2009.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Будинки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споруди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Заклади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Збірник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рецептур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національних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страв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кулінарних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О.Шалимінов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– К.: АРІЙ, 2022.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Архіпов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В.В.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пос. – К.: Центр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Фірма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Інкос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», 2011.</a:t>
            </a:r>
          </a:p>
          <a:p>
            <a:pPr>
              <a:buNone/>
            </a:pP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Архіпов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В.В.Організація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в ресторанного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пос.[ для студ.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закл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.] - К.: Центр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, 2011.- 342с.</a:t>
            </a:r>
          </a:p>
          <a:p>
            <a:pPr>
              <a:buNone/>
            </a:pP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(Блок 1) [Текст]: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/ І.А.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Назаренко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, Р.П. Никифоров, Н.В.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Лохман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Кривий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Ріг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ДонНУЕТ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, 2017 –165с.</a:t>
            </a:r>
          </a:p>
          <a:p>
            <a:pPr>
              <a:buNone/>
            </a:pP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http://www.restorator.com.ua/rus/index.html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55576" y="332656"/>
            <a:ext cx="8064896" cy="432048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8000" b="1" cap="all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Список   </a:t>
            </a:r>
            <a:r>
              <a:rPr lang="ru-RU" sz="8000" b="1" cap="all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рекомендованих</a:t>
            </a:r>
            <a:r>
              <a:rPr lang="ru-RU" sz="8000" b="1" cap="all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r>
              <a:rPr lang="ru-RU" sz="8000" b="1" cap="all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джерел</a:t>
            </a:r>
            <a:endParaRPr lang="ru-RU" sz="8000" b="1" cap="all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8000" b="1" i="0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6766" cy="3960440"/>
          </a:xfrm>
        </p:spPr>
        <p:txBody>
          <a:bodyPr>
            <a:normAutofit/>
          </a:bodyPr>
          <a:lstStyle/>
          <a:p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endParaRPr lang="uk-UA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6"/>
          <p:cNvSpPr>
            <a:spLocks noGrp="1"/>
          </p:cNvSpPr>
          <p:nvPr>
            <p:ph idx="1"/>
          </p:nvPr>
        </p:nvSpPr>
        <p:spPr>
          <a:xfrm>
            <a:off x="395536" y="260648"/>
            <a:ext cx="8435280" cy="619508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6400" b="1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Організація виробництва : </a:t>
            </a:r>
            <a:r>
              <a:rPr lang="uk-UA" sz="6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. посібник / В. В. Прохорова, О. Ю. Давидова. – Х. : Вид-во Іванченка І.С., 2018. – 275 с. ISBN.</a:t>
            </a:r>
          </a:p>
          <a:p>
            <a:pPr>
              <a:buNone/>
            </a:pP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Підручн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ВУЗів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/ За ред. проф. Н.О.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П’ятницької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Нац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Торг.-екон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ун-т, 2010.</a:t>
            </a:r>
          </a:p>
          <a:p>
            <a:pPr>
              <a:buNone/>
            </a:pP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11.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Мостова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Л.М.,О.В.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Новікова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– К.: Ліра-К,2010.-388с.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12.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Сало Я. М.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на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Ресторанна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справа: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Довідник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офіціанта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Афіша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– 2011.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13.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Проектування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/ [А.А.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Мазаракі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, С.Л. Шаповал, О.М.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Григоренко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.] ; за ред. А.А.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Мазаракі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нац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торг.-екон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ун-т, 2017. – 184 с.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.Томишин-Лелекач М.М.,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Канчі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В.В.,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Технологічні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проектуванні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навч.посібник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/–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Ужгород:Вид-во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В.Падяка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, 2002. – 196с.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15.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Інтернет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ru-RU" sz="6400" u="sng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www.prohotel.ru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16.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Сайт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ресурс].– Режим доступу:</a:t>
            </a: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http://www.ukrbiz.net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17.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Офіційний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сайт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«Ресторатор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» [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ресурс]. – Режим доступу: </a:t>
            </a:r>
            <a:r>
              <a:rPr lang="ru-RU" sz="64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http://www.restorator.com.ua/rus/index.html</a:t>
            </a:r>
            <a:endParaRPr lang="ru-RU" sz="6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6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 </a:t>
            </a:r>
          </a:p>
          <a:p>
            <a:pPr>
              <a:buNone/>
            </a:pP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32656"/>
          <a:ext cx="8218488" cy="5627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3024336"/>
                <a:gridCol w="3311600"/>
              </a:tblGrid>
              <a:tr h="144016">
                <a:tc gridSpan="3">
                  <a:txBody>
                    <a:bodyPr/>
                    <a:lstStyle/>
                    <a:p>
                      <a:pPr algn="ctr" eaLnBrk="1" hangingPunct="1">
                        <a:buNone/>
                        <a:defRPr/>
                      </a:pPr>
                      <a:endParaRPr lang="uk-UA" sz="8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Verdana" pitchFamily="34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eaLnBrk="1" hangingPunct="1">
                        <a:buNone/>
                        <a:defRPr/>
                      </a:pPr>
                      <a:endParaRPr lang="uk-UA" sz="18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Verdana" pitchFamily="34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34712">
                <a:tc rowSpan="9">
                  <a:txBody>
                    <a:bodyPr/>
                    <a:lstStyle/>
                    <a:p>
                      <a:endParaRPr lang="uk-UA" sz="20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20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2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Відділення -     технологічне</a:t>
                      </a:r>
                      <a:endParaRPr lang="uk-UA" sz="2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Галузь  знань    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18  Виробництво  та  технології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Спеціальність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181  Харчові  технології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Освітньо-професійна  програма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Виробництво  харчової  продукції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Освітньо-професійний ступінь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Фаховий  молодший  бакалавр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Статус  освітнього компонента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Основний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Мова  викладання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Українська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36056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кредитів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4,0 кредити  ЄКТС 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Розділ  за  видами  занять  та  годинами  навчання: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120 годин</a:t>
                      </a:r>
                      <a:endParaRPr lang="uk-U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00904">
                <a:tc vMerge="1">
                  <a:txBody>
                    <a:bodyPr/>
                    <a:lstStyle/>
                    <a:p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Аудиторні  –                                                       </a:t>
                      </a:r>
                    </a:p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Лекції  –  </a:t>
                      </a:r>
                    </a:p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Практичні  –  </a:t>
                      </a:r>
                    </a:p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Семінарські  –  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</a:p>
                    <a:p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</a:t>
                      </a: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Самостійна  робота  –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70 </a:t>
                      </a:r>
                      <a:r>
                        <a:rPr lang="uk-UA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32  </a:t>
                      </a:r>
                      <a:r>
                        <a:rPr lang="uk-UA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28  </a:t>
                      </a:r>
                      <a:r>
                        <a:rPr lang="uk-UA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r>
                        <a:rPr lang="uk-UA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50 </a:t>
                      </a:r>
                      <a:r>
                        <a:rPr lang="uk-UA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Форма підсумкового контролю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Залік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320040"/>
            <a:ext cx="8186766" cy="732696"/>
          </a:xfrm>
        </p:spPr>
        <p:txBody>
          <a:bodyPr>
            <a:normAutofit/>
          </a:bodyPr>
          <a:lstStyle/>
          <a:p>
            <a:r>
              <a:rPr lang="uk-UA" dirty="0" smtClean="0"/>
              <a:t>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6"/>
          <p:cNvSpPr>
            <a:spLocks noGrp="1"/>
          </p:cNvSpPr>
          <p:nvPr>
            <p:ph idx="1"/>
          </p:nvPr>
        </p:nvSpPr>
        <p:spPr>
          <a:xfrm>
            <a:off x="457200" y="548680"/>
            <a:ext cx="8219256" cy="59070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 Основною </a:t>
            </a:r>
            <a:r>
              <a:rPr lang="uk-UA" sz="1600" b="1" i="1" u="sng" dirty="0" smtClean="0"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викладання курсу є формування у здобувачів освіти системного мислення та комплексу знань у сфері організації виробництва продукції в закладах ресторанного господарства, раціональної організації праці щодо створення, функціонування та реорганізації виробничих систем   в умовах ринкового господарювання.</a:t>
            </a:r>
          </a:p>
          <a:p>
            <a:pPr algn="just">
              <a:lnSpc>
                <a:spcPct val="150000"/>
              </a:lnSpc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Основним </a:t>
            </a:r>
            <a:r>
              <a:rPr lang="uk-UA" sz="1600" b="1" i="1" u="sng" dirty="0" smtClean="0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вивчення курсу є теоретична та практична підготовка майбутніх фахівців, підвищення якості підготовки здобувачів освіти з питань організації виробництва в сучасних умовах. </a:t>
            </a:r>
          </a:p>
          <a:p>
            <a:pPr algn="just">
              <a:lnSpc>
                <a:spcPct val="150000"/>
              </a:lnSpc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uk-UA" sz="1600" b="1" i="1" u="sng" dirty="0" smtClean="0">
                <a:latin typeface="Times New Roman" pitchFamily="18" charset="0"/>
                <a:cs typeface="Times New Roman" pitchFamily="18" charset="0"/>
              </a:rPr>
              <a:t>Міждисциплінарні  зв'язки: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вивчення освітнього компонента тісно пов'язане з   «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Устаткуваня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в ЗРГ», «Технологією виробництва кулінарної продукції», «Організацією обслуговування в закладах ресторанного господарства», «Мікробіологією і фізіологією», «Процесами і апарати», тощо.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404664"/>
            <a:ext cx="8291264" cy="6051072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У результаті вивчення навчального компоненту здобувач освіти повинен отримати:</a:t>
            </a:r>
          </a:p>
          <a:p>
            <a:pPr marL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1600" b="1" i="1" u="sng" dirty="0" smtClean="0">
                <a:latin typeface="Times New Roman" pitchFamily="18" charset="0"/>
                <a:cs typeface="Times New Roman" pitchFamily="18" charset="0"/>
              </a:rPr>
              <a:t>Загальні компетентності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ЗК1.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Здатність реалізувати свої права і обов’язки як члена суспільства, усвідомлювати цінності громадянського (вільного демократичного) суспільства та необхідність його сталого розвитку, верховенства права, прав і свобод людини, громадянина в Україні.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ЗК2.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Здатність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 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ЗК3.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спілкуватися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державною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мовою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усно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письмово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ЗК5.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спілкуватися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іноземною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мовою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ЗК6.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інформаційні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комунікаційні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ЗК7.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вчитися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оволодівати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сучасними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знаннями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ЗК8.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виконуваних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ЗК9.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ставити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вирішувати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генерувати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нові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продукувати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ЗК10.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володіння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навичками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міжособистісної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налагоджувати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контакт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віком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характером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статусом людьми.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ЗК11.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ініціативу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повагу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людей,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себе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певну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ділянку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розділити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успіхи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колективу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мотивувати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колектив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рухатися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спільної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мети.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ЗК12.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ЗК13.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Здатність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автономно.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r>
              <a:rPr lang="uk-UA" sz="1600" b="1" dirty="0" smtClean="0"/>
              <a:t>  </a:t>
            </a:r>
            <a:endParaRPr lang="uk-UA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6123080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uk-UA" sz="1600" b="1" i="1" u="sng" dirty="0" smtClean="0">
                <a:latin typeface="Times New Roman" pitchFamily="18" charset="0"/>
                <a:cs typeface="Times New Roman" pitchFamily="18" charset="0"/>
              </a:rPr>
              <a:t>Спеціальні компетентності: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СК6.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Здатність заповнювати обліково-звітну документацію і проводити технологічні та економічні розрахунки.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СК7.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обирати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технологічне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складати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апаратурно-технологічні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схеми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харчової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суміжної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СК9.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безпечну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дільниці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підрозділу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СК10.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екологічну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безпеку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харчової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суміжної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В результаті вивчення освітнього компоненту здобувач освіти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повинен мати </a:t>
            </a:r>
            <a:r>
              <a:rPr lang="uk-UA" sz="1600" b="1" i="1" u="sng" dirty="0" smtClean="0">
                <a:latin typeface="Times New Roman" pitchFamily="18" charset="0"/>
                <a:cs typeface="Times New Roman" pitchFamily="18" charset="0"/>
              </a:rPr>
              <a:t>результати навчання:</a:t>
            </a:r>
            <a:endParaRPr lang="uk-UA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РН 1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харчової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застосуванням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технологічного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устаткування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РН 5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знаходити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шляхи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РН 7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нормативно-технічну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технологічну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документацію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професійній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РН 8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Обирати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сучасне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технологічне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устаткування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технічного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оснащення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реконструйованих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дільниць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РН 11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техніко-економічні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заповнювати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обліково-звітну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документацію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РН 12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дільниць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координувати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РН 14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ресурсоощадні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конкурентоспроможні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РН 15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безпечні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РН 17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Спілкуватися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ділову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документацію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державною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іноземною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мовами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80920" cy="5619024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620688"/>
          <a:ext cx="7920880" cy="5885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6696744"/>
                <a:gridCol w="720080"/>
              </a:tblGrid>
              <a:tr h="513370">
                <a:tc>
                  <a:txBody>
                    <a:bodyPr/>
                    <a:lstStyle/>
                    <a:p>
                      <a:pPr algn="ctr"/>
                      <a:r>
                        <a:rPr lang="uk-UA" sz="1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/>
                      <a:r>
                        <a:rPr lang="uk-UA" sz="1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з/п</a:t>
                      </a:r>
                      <a:endParaRPr lang="uk-UA" sz="1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ЛЕКЦІЇ</a:t>
                      </a:r>
                      <a:endParaRPr lang="uk-UA" sz="16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i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К-сть</a:t>
                      </a:r>
                      <a:endParaRPr lang="uk-UA" sz="14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400" i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21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Вступ. Основи організації роботи закладів ресторанного господарства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21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Класифікація підприємств ресторанного господарства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1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Організація постачання підприємств ресторанного господарства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21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Організація складського і тарного господарства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1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Оперативне планування виробництва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1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Організація виробництва продукції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648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Виробнича інфраструктура.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Організація 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роботи основних виробничих цехів і допоміжних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приміщень: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Організація  роботи овочевого цеху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Організація  роботи рибного цеху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Організація  роботи м’ясного цеху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Організація  роботи гарячого цеху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Організація  роботи холодного цеху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Організація  роботи  кондитерського і борошняного  цеху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Організація  роботи допоміжних приміщень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21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endParaRPr lang="uk-UA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Організація роботи роздавальної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21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  <a:endParaRPr lang="uk-UA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Основи  раціональної  організації праці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51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9.</a:t>
                      </a:r>
                      <a:endParaRPr lang="uk-UA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Організація контролю якості готової продукції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64896" cy="21602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1600" dirty="0" smtClean="0">
                <a:latin typeface="+mn-lt"/>
                <a:cs typeface="Times New Roman" pitchFamily="18" charset="0"/>
              </a:rPr>
              <a:t/>
            </a:r>
            <a:br>
              <a:rPr lang="ru-RU" sz="1600" dirty="0" smtClean="0">
                <a:latin typeface="+mn-lt"/>
                <a:cs typeface="Times New Roman" pitchFamily="18" charset="0"/>
              </a:rPr>
            </a:br>
            <a:r>
              <a:rPr lang="ru-RU" sz="1600" dirty="0" smtClean="0">
                <a:latin typeface="+mn-lt"/>
                <a:cs typeface="Times New Roman" pitchFamily="18" charset="0"/>
              </a:rPr>
              <a:t/>
            </a:r>
            <a:br>
              <a:rPr lang="ru-RU" sz="16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СТРУКТУРА  КУРСУ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6123080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5" y="239320"/>
          <a:ext cx="8352928" cy="6029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94"/>
                <a:gridCol w="7203442"/>
                <a:gridCol w="689692"/>
              </a:tblGrid>
              <a:tr h="28803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ПРАКТИЧНІ  ЗАНЯТТЯ</a:t>
                      </a:r>
                      <a:endParaRPr lang="uk-UA" sz="16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84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площі, що займають продукти в складських приміщеннях </a:t>
                      </a:r>
                      <a:r>
                        <a:rPr kumimoji="0" lang="uk-UA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 підбір обладнання.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5388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 підвісного шляху та площі</a:t>
                      </a:r>
                      <a:r>
                        <a:rPr kumimoji="0" lang="uk-UA" sz="16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холодильної </a:t>
                      </a:r>
                      <a:r>
                        <a:rPr kumimoji="0" lang="uk-UA" sz="16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камери </a:t>
                      </a:r>
                      <a:r>
                        <a:rPr kumimoji="0" lang="uk-UA" sz="16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складської  групи  приміщень та  підбір  обладнання .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Складання графіків завантаження торговельних залів та розрахунок кількості страв за день підприємств з повним виробничим</a:t>
                      </a:r>
                      <a:r>
                        <a:rPr kumimoji="0" lang="uk-UA" sz="16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циклом.</a:t>
                      </a:r>
                      <a:r>
                        <a:rPr kumimoji="0" lang="uk-UA" sz="16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Розподіл страв за асортиментом відповідно до процентного співвідношенням і складання плану – меню підприємств середньої потужності.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продуктів масою брутто і нетто згідно план-меню.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Розрахувати кількість напівфабрикатів та відходів в овочевому цеху та підбір немеханічного устаткування.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 кількості  напівфабрикатів та відходів в  рибному  цеху, підбір  холодильного  устаткування.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 кількості  напівфабрикатів та відходів в  м’ясному  цеху, підбір  механічного  устаткування.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Складання графіку реалізації страв.</a:t>
                      </a:r>
                    </a:p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Розрахунок та підбір теплового  </a:t>
                      </a:r>
                    </a:p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устаткування гарячого цеху.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площі  холодного цеху  та його моделювання.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6123080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5" y="239320"/>
          <a:ext cx="8352928" cy="61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94"/>
                <a:gridCol w="7203442"/>
                <a:gridCol w="689692"/>
              </a:tblGrid>
              <a:tr h="288031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uk-UA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і підбір  технологічного устаткування, інструментів та </a:t>
                      </a:r>
                      <a:r>
                        <a:rPr kumimoji="0" lang="uk-UA" sz="1600" b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інвентаря</a:t>
                      </a:r>
                      <a:r>
                        <a:rPr kumimoji="0" lang="uk-UA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борошняного  цеху згідно  Норм  оснащення.</a:t>
                      </a:r>
                      <a:endParaRPr lang="uk-UA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84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 та  підбір  устаткування для мийної  столового  посуду, її компонування.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5388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 та  підбір роздавальної лінії при обслуговуванні офіціантами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 чисельності працівників виробництва ЗРГ та складання  графіку виходу на роботу.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4844"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СЕМІНАРСЬКІ  ЗАНЯТТЯ</a:t>
                      </a:r>
                      <a:endParaRPr lang="uk-UA" sz="1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1612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Організація постачання підприємств ресторанного господарства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Організація виробництва продукції. Виробнича інфраструктура. Організація  роботи основних виробничих цехів і допоміжних приміщень.</a:t>
                      </a:r>
                      <a:r>
                        <a:rPr lang="uk-UA" sz="16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Організація  роботи овочевого цеху.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Організація роботи </a:t>
                      </a: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доготівельних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цехів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3790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Організація роботи допоміжних</a:t>
                      </a:r>
                      <a:r>
                        <a:rPr kumimoji="0" lang="uk-UA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приміщень і роздавальні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Організація контролю  якості  готової продукції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6696"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САМОСТІЙНА</a:t>
                      </a:r>
                      <a:r>
                        <a:rPr lang="uk-UA" sz="16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РОБОТА</a:t>
                      </a:r>
                      <a:endParaRPr lang="uk-UA" sz="16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Історія розвитку ресторанного господарства в Україні.</a:t>
                      </a:r>
                      <a:r>
                        <a:rPr lang="ru-RU" sz="1600" spc="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uk-UA" sz="1600" spc="1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Скласти </a:t>
                      </a: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перелік законодавчих документів, що регламентують діяльність </a:t>
                      </a:r>
                      <a:r>
                        <a:rPr lang="uk-UA" sz="1600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ЗРГ. 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Охарактеризувати  види </a:t>
                      </a:r>
                      <a:r>
                        <a:rPr lang="uk-UA" sz="1600" spc="1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кейтерингу</a:t>
                      </a: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spc="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Особливості  створення ресторанних ланцюгів </a:t>
                      </a:r>
                      <a:r>
                        <a:rPr lang="uk-UA" sz="1600" spc="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6123080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5" y="476671"/>
          <a:ext cx="8352928" cy="5861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94"/>
                <a:gridCol w="7203442"/>
                <a:gridCol w="689692"/>
              </a:tblGrid>
              <a:tr h="381818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Назвати  джерела постачання  ресторанів </a:t>
                      </a:r>
                      <a:r>
                        <a:rPr lang="ru-RU" sz="1600" b="0" spc="5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Охарактеризувати  ярмаркову форму закупівлі</a:t>
                      </a:r>
                      <a:r>
                        <a:rPr lang="uk-UA" sz="1600" b="0" spc="5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uk-UA" sz="1600" b="0" spc="5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67335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Нові види тари та її </a:t>
                      </a:r>
                      <a:r>
                        <a:rPr lang="uk-UA" sz="1600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характеристика </a:t>
                      </a:r>
                      <a:r>
                        <a:rPr lang="ru-RU" sz="1600" spc="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Скласти схему  складської групи  приміщень та  розміщення устаткування</a:t>
                      </a:r>
                      <a:r>
                        <a:rPr lang="uk-UA" sz="1600" b="1" i="1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0" spc="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67335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Охарактеризувати виробничу програму  ЗРГ з повним виробничим циклом </a:t>
                      </a:r>
                      <a:r>
                        <a:rPr lang="ru-RU" sz="1600" spc="5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Скласти  зведену  таблицю  сировини для перероблення у  заготівельних  цехах.</a:t>
                      </a:r>
                      <a:r>
                        <a:rPr lang="ru-RU" sz="1600" spc="5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06213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Скласти таблицю </a:t>
                      </a:r>
                      <a:r>
                        <a:rPr lang="uk-UA" sz="1600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рекомендованої </a:t>
                      </a: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висоти виробничих столів і робочої поверхні устаткування.</a:t>
                      </a:r>
                      <a:r>
                        <a:rPr lang="uk-UA" sz="16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 Скласти схему робочого місця з дотриманням допустимих </a:t>
                      </a:r>
                      <a:r>
                        <a:rPr lang="uk-UA" sz="1600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відстаней.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045091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uk-UA" sz="1600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Підібрати  </a:t>
                      </a: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устаткування  </a:t>
                      </a:r>
                      <a:r>
                        <a:rPr lang="uk-UA" sz="1600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овочевого  </a:t>
                      </a: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цеху ресторану на 150 місць згідно Норм оснащення </a:t>
                      </a:r>
                      <a:r>
                        <a:rPr lang="uk-UA" sz="1600" i="1" spc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  Скласти перелік інструментів та </a:t>
                      </a:r>
                      <a:r>
                        <a:rPr lang="uk-UA" sz="1600" spc="1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інвентаря</a:t>
                      </a: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овочевого </a:t>
                      </a:r>
                      <a:r>
                        <a:rPr lang="uk-UA" sz="1600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цеху </a:t>
                      </a:r>
                      <a:r>
                        <a:rPr lang="uk-UA" sz="1600" i="1" spc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 Скласти схему  овочевого цеху з розміщенням  </a:t>
                      </a:r>
                      <a:r>
                        <a:rPr lang="uk-UA" sz="1600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устаткування.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77756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Охарактеризувати організацію робочих місць для </a:t>
                      </a:r>
                      <a:r>
                        <a:rPr lang="uk-UA" sz="1600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розморожування </a:t>
                      </a: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рибної сировини </a:t>
                      </a:r>
                      <a:r>
                        <a:rPr lang="uk-UA" sz="1600" i="1" spc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77756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Охарактеризувати та підібрати згідно Норм оснащення </a:t>
                      </a:r>
                      <a:r>
                        <a:rPr lang="uk-UA" sz="1600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устаткування </a:t>
                      </a: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для </a:t>
                      </a:r>
                      <a:r>
                        <a:rPr lang="uk-UA" sz="1600" spc="-5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обробки  </a:t>
                      </a:r>
                      <a:r>
                        <a:rPr lang="uk-UA" sz="1600" spc="-5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птиці</a:t>
                      </a:r>
                      <a:r>
                        <a:rPr lang="uk-UA" sz="1600" i="1" spc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8563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Особливості  організації технологічних  ліній у кулінарному  </a:t>
                      </a:r>
                      <a:r>
                        <a:rPr lang="uk-UA" sz="1600" spc="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цеху.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8563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uk-UA" sz="1600" spc="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Складання схеми холодного цеху із розміщенням  устаткування. 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77756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Особливості додержання </a:t>
                      </a:r>
                      <a:r>
                        <a:rPr lang="uk-UA" sz="1600" spc="-1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санітарного </a:t>
                      </a:r>
                      <a:r>
                        <a:rPr lang="uk-UA" sz="16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режиму виробництва кондитерських виробів</a:t>
                      </a:r>
                      <a:r>
                        <a:rPr lang="uk-UA" sz="1600" spc="-1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шукана">
  <a:themeElements>
    <a:clrScheme name="Пересічна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Вишукана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Вишукана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1628</TotalTime>
  <Words>1864</Words>
  <Application>Microsoft Office PowerPoint</Application>
  <PresentationFormat>Екран (4:3)</PresentationFormat>
  <Paragraphs>332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4" baseType="lpstr">
      <vt:lpstr>Вишукана</vt:lpstr>
      <vt:lpstr>      ТЕРНОПІЛЬСЬКИЙ  ФАХОВИЙ  КОЛЕДЖ  ХАРЧОВИХ  ТЕХНОЛОГІЙ  І  ТОРГІВЛІ ЦИКЛОВА  КОМІСІЯ  ТЕХНОЛОГІЧНИХ  ДИСЦИПЛІН</vt:lpstr>
      <vt:lpstr>Презентація PowerPoint</vt:lpstr>
      <vt:lpstr> </vt:lpstr>
      <vt:lpstr>Презентація PowerPoint</vt:lpstr>
      <vt:lpstr>Презентація PowerPoint</vt:lpstr>
      <vt:lpstr>       СТРУКТУРА  КУРСУ</vt:lpstr>
      <vt:lpstr>Презентація PowerPoint</vt:lpstr>
      <vt:lpstr>Презентація PowerPoint</vt:lpstr>
      <vt:lpstr>Презентація PowerPoint</vt:lpstr>
      <vt:lpstr>  </vt:lpstr>
      <vt:lpstr>  </vt:lpstr>
      <vt:lpstr>  </vt:lpstr>
      <vt:lpstr>  </vt:lpstr>
    </vt:vector>
  </TitlesOfParts>
  <Company>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ДВНЗ “Тернопільський коледж харчових технологій і торгівлі”</dc:title>
  <dc:creator>User</dc:creator>
  <cp:lastModifiedBy>admin</cp:lastModifiedBy>
  <cp:revision>263</cp:revision>
  <dcterms:created xsi:type="dcterms:W3CDTF">2019-02-22T10:51:49Z</dcterms:created>
  <dcterms:modified xsi:type="dcterms:W3CDTF">2025-08-25T07:00:52Z</dcterms:modified>
</cp:coreProperties>
</file>