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4141"/>
    <a:srgbClr val="46034D"/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usiness-inform.net/" TargetMode="External"/><Relationship Id="rId3" Type="http://schemas.openxmlformats.org/officeDocument/2006/relationships/hyperlink" Target="http://www.balance.dp.ua/" TargetMode="External"/><Relationship Id="rId7" Type="http://schemas.openxmlformats.org/officeDocument/2006/relationships/hyperlink" Target="http://www.buhgalter.kharkov.com/" TargetMode="External"/><Relationship Id="rId2" Type="http://schemas.openxmlformats.org/officeDocument/2006/relationships/hyperlink" Target="http://www.sfs.gov.ua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ukcc.com.ua/" TargetMode="External"/><Relationship Id="rId5" Type="http://schemas.openxmlformats.org/officeDocument/2006/relationships/hyperlink" Target="http://www.vobu.com.ua/" TargetMode="External"/><Relationship Id="rId4" Type="http://schemas.openxmlformats.org/officeDocument/2006/relationships/hyperlink" Target="http://www.buhgalteria.com.ua/" TargetMode="External"/><Relationship Id="rId9" Type="http://schemas.openxmlformats.org/officeDocument/2006/relationships/hyperlink" Target="http://www.i.factor.u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496944" cy="1656184"/>
          </a:xfrm>
          <a:noFill/>
          <a:ln>
            <a:solidFill>
              <a:srgbClr val="7030A0"/>
            </a:solidFill>
          </a:ln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uk-UA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ОБЛІК І ЗВІТНІСТЬ</a:t>
            </a:r>
            <a:endParaRPr lang="uk-UA" sz="4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ТОРГІВЛІ</a:t>
            </a:r>
          </a:p>
          <a:p>
            <a:pPr algn="ctr"/>
            <a:endParaRPr lang="uk-UA" b="1" cap="all" dirty="0" smtClean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</a:p>
          <a:p>
            <a:pPr algn="ctr"/>
            <a:endParaRPr lang="uk-UA" b="1" cap="all" dirty="0" smtClean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err="1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</a:t>
            </a:r>
            <a:r>
              <a:rPr lang="uk-UA" b="1" cap="all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uk-UA" b="1" cap="all" dirty="0" err="1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0000" stA="55000" endPos="48000" dist="500" dir="5400000" sy="-100000" algn="bl" rotWithShape="0"/>
                </a:effectLst>
              </a:rPr>
              <a:t>компонентА</a:t>
            </a:r>
            <a:endParaRPr lang="uk-UA" b="1" cap="all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656376"/>
              </p:ext>
            </p:extLst>
          </p:nvPr>
        </p:nvGraphicFramePr>
        <p:xfrm>
          <a:off x="251520" y="143349"/>
          <a:ext cx="8712967" cy="67146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7"/>
                <a:gridCol w="3672409"/>
                <a:gridCol w="2808311"/>
              </a:tblGrid>
              <a:tr h="576065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Галузь</a:t>
                      </a:r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знань</a:t>
                      </a:r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18 ВИРОБНИЦТВО ТА ТЕХНОЛОГІЇ</a:t>
                      </a:r>
                      <a:endParaRPr lang="uk-UA" sz="1800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Спеціальність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181 ХАРЧОВІ ТЕХНОЛОГІЇ</a:t>
                      </a:r>
                    </a:p>
                  </a:txBody>
                  <a:tcPr/>
                </a:tc>
              </a:tr>
              <a:tr h="789281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професійна програма 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rPr>
                        <a:t>ВИРОБНИЦТВО ХАРЧОВОЇ ПРОДУКЦІЇ; </a:t>
                      </a:r>
                      <a:r>
                        <a:rPr lang="uk-UA" sz="16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</a:rPr>
                        <a:t>ВИРОБНИЦТВО ХЛІБА, КОНДИТЕРСЬКИХ, МАКАРОННИХ ВИРОБІВ ТА ХАРЧОКОНЦЕНТРАТІВ</a:t>
                      </a:r>
                      <a:endParaRPr lang="uk-UA" sz="1600" b="1" dirty="0">
                        <a:solidFill>
                          <a:schemeClr val="tx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13753">
                <a:tc rowSpan="8">
                  <a:txBody>
                    <a:bodyPr/>
                    <a:lstStyle/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Технологічне</a:t>
                      </a:r>
                      <a:r>
                        <a:rPr lang="uk-UA" sz="1600" b="1" i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в</a:t>
                      </a:r>
                      <a:r>
                        <a:rPr lang="uk-UA" sz="1600" b="1" i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професійний ступінь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фаховий молодший бакалавр</a:t>
                      </a:r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Статус освітнього компонента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1" u="sng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обов'язковий</a:t>
                      </a:r>
                      <a:endParaRPr lang="uk-UA" sz="16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Мова викладання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українська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42417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Кількість кредитів ЄКТС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3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88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Розподіл</a:t>
                      </a:r>
                      <a:r>
                        <a:rPr lang="ru-RU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за видами занять та годинами </a:t>
                      </a:r>
                      <a:r>
                        <a:rPr lang="ru-RU" sz="16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навчання</a:t>
                      </a:r>
                      <a:r>
                        <a:rPr lang="ru-RU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90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309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Аудиторні:</a:t>
                      </a:r>
                      <a:r>
                        <a:rPr lang="uk-UA" sz="16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лекційні,</a:t>
                      </a:r>
                      <a:r>
                        <a:rPr lang="uk-UA" sz="16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практичні,</a:t>
                      </a:r>
                    </a:p>
                    <a:p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семінарські заняття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</a:rPr>
                        <a:t>60</a:t>
                      </a:r>
                      <a:endParaRPr lang="uk-UA" sz="1600" b="1" dirty="0">
                        <a:solidFill>
                          <a:schemeClr val="tx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390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самостійна робота</a:t>
                      </a:r>
                    </a:p>
                    <a:p>
                      <a:endParaRPr lang="uk-UA" sz="16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tx2">
                              <a:lumMod val="25000"/>
                            </a:schemeClr>
                          </a:solidFill>
                        </a:rPr>
                        <a:t>30</a:t>
                      </a:r>
                      <a:endParaRPr lang="uk-UA" sz="1600" b="1" dirty="0">
                        <a:solidFill>
                          <a:schemeClr val="tx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35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Форма підсумкового контролю 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екзамен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692696"/>
            <a:ext cx="864096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uk-UA" b="1" i="1" dirty="0" smtClean="0">
                <a:solidFill>
                  <a:srgbClr val="00B0F0"/>
                </a:solidFill>
              </a:rPr>
              <a:t>Мета: </a:t>
            </a:r>
            <a:r>
              <a:rPr lang="uk-UA" sz="1400" b="1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uk-UA" sz="1400" b="1" dirty="0">
                <a:solidFill>
                  <a:schemeClr val="tx1">
                    <a:lumMod val="85000"/>
                  </a:schemeClr>
                </a:solidFill>
              </a:rPr>
              <a:t>надання здобувачам освіти системи знань з обліку господарських операцій діяльності підприємств харчової та переробної промисловості, методику ведення обліку господарських процесів; витрат, доходів та фінансових результатів; особливості застосування плану рахунків; правила оподаткування господарських операцій; складання фінансової звітності; формування умінь і закріплення навичок з питань записів до облікових регістрів; складання первинної документації, фінансової та податкової звітності; розширення, поглиблення й деталізація теоретичних знань, отриманих здобувачами освіти на лекціях та в процесі самостійної роботи, і спрямування їх на підвищення рівня засвоєння навчального матеріалу, набуття практичних навичок щодо ведення обліку активів</a:t>
            </a:r>
            <a:endParaRPr lang="uk-UA" sz="1400" b="1" dirty="0" smtClean="0">
              <a:solidFill>
                <a:schemeClr val="tx1">
                  <a:lumMod val="85000"/>
                </a:schemeClr>
              </a:solidFill>
            </a:endParaRPr>
          </a:p>
          <a:p>
            <a:pPr algn="just"/>
            <a:r>
              <a:rPr lang="uk-UA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uk-UA" b="1" i="1" dirty="0" smtClean="0">
                <a:solidFill>
                  <a:srgbClr val="00B0F0"/>
                </a:solidFill>
              </a:rPr>
              <a:t>Завдання</a:t>
            </a:r>
            <a:r>
              <a:rPr lang="uk-UA" b="1" i="1" dirty="0">
                <a:solidFill>
                  <a:srgbClr val="00B0F0"/>
                </a:solidFill>
              </a:rPr>
              <a:t>:</a:t>
            </a:r>
            <a:r>
              <a:rPr lang="uk-UA" b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uk-UA" sz="1400" b="1" dirty="0"/>
              <a:t>курсу що мають бути вирішенні в процесі викладання  освітнього компонента </a:t>
            </a:r>
            <a:r>
              <a:rPr lang="uk-UA" sz="1400" b="1" dirty="0" err="1"/>
              <a:t>„Облік</a:t>
            </a:r>
            <a:r>
              <a:rPr lang="uk-UA" sz="1400" b="1" dirty="0"/>
              <a:t> і звітність”, є посилення загальної економічної підготовки здобувачів освіти з питань: документального оформлення господарських процесів; обліку грошових коштів, розрахункових операцій; організаційно-правових аспектів діяльності підприємства; обліку розрахунків з оплати праці, основних засобів; обліку виробництва та калькулювання собівартості; порядку формування та обліку фінансових результатів діяльності, складання бухгалтерської та податкової </a:t>
            </a:r>
            <a:r>
              <a:rPr lang="uk-UA" sz="1400" b="1" dirty="0" smtClean="0"/>
              <a:t>звітності</a:t>
            </a:r>
          </a:p>
          <a:p>
            <a:pPr algn="just"/>
            <a:r>
              <a:rPr lang="uk-UA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uk-UA" b="1" i="1" dirty="0" smtClean="0">
                <a:solidFill>
                  <a:srgbClr val="00B0F0"/>
                </a:solidFill>
              </a:rPr>
              <a:t>Програмні </a:t>
            </a:r>
            <a:r>
              <a:rPr lang="uk-UA" b="1" i="1" dirty="0">
                <a:solidFill>
                  <a:srgbClr val="00B0F0"/>
                </a:solidFill>
              </a:rPr>
              <a:t>результати навчання</a:t>
            </a:r>
            <a:r>
              <a:rPr lang="uk-UA" b="1" i="1" dirty="0" smtClean="0">
                <a:solidFill>
                  <a:srgbClr val="00B0F0"/>
                </a:solidFill>
              </a:rPr>
              <a:t>:</a:t>
            </a:r>
          </a:p>
          <a:p>
            <a:r>
              <a:rPr lang="uk-UA" sz="1400" b="1" dirty="0"/>
              <a:t>РН 7: Застосовувати вимоги законодавства, нормативно-технічну та технологічну документацію в галузі харчових технологій в професійній </a:t>
            </a:r>
            <a:r>
              <a:rPr lang="uk-UA" sz="1400" b="1" dirty="0" smtClean="0"/>
              <a:t>діяльності;</a:t>
            </a:r>
            <a:endParaRPr lang="uk-UA" sz="1400" b="1" dirty="0"/>
          </a:p>
          <a:p>
            <a:r>
              <a:rPr lang="uk-UA" sz="1400" b="1" dirty="0"/>
              <a:t>РН 11: Проводити технологічні, техніко-економічні розрахунки сировини, матеріальних ресурсів і заповнювати обліково-звітну </a:t>
            </a:r>
            <a:r>
              <a:rPr lang="uk-UA" sz="1400" b="1" dirty="0" smtClean="0"/>
              <a:t>документацію;</a:t>
            </a:r>
            <a:endParaRPr lang="uk-UA" sz="1400" b="1" dirty="0"/>
          </a:p>
          <a:p>
            <a:r>
              <a:rPr lang="uk-UA" sz="1400" b="1" dirty="0"/>
              <a:t>РН 12: Організовувати роботу окремих виробничих дільниць (підрозділів) харчових підприємств і координувати їх діяльність</a:t>
            </a:r>
          </a:p>
          <a:p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6" y="620688"/>
            <a:ext cx="768612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dirty="0" smtClean="0">
                <a:solidFill>
                  <a:srgbClr val="00B0F0"/>
                </a:solidFill>
              </a:rPr>
              <a:t>У результаті навчання здобувач освіти повинен отримати:</a:t>
            </a:r>
            <a:endParaRPr lang="uk-UA" b="1" i="1" dirty="0">
              <a:solidFill>
                <a:srgbClr val="00B0F0"/>
              </a:solidFill>
            </a:endParaRPr>
          </a:p>
          <a:p>
            <a:pPr algn="ctr"/>
            <a:r>
              <a:rPr lang="uk-UA" b="1" i="1" dirty="0">
                <a:solidFill>
                  <a:srgbClr val="00B0F0"/>
                </a:solidFill>
              </a:rPr>
              <a:t>загальні компетентності: </a:t>
            </a:r>
          </a:p>
          <a:p>
            <a:r>
              <a:rPr lang="uk-UA" sz="1600" b="1" dirty="0"/>
              <a:t>3К3: здатність застосовувати знання у практичних ситуаціях; </a:t>
            </a:r>
          </a:p>
          <a:p>
            <a:r>
              <a:rPr lang="uk-UA" sz="1600" b="1" dirty="0"/>
              <a:t>ЗК7: здатність вчитися і оволодівати сучасними знаннями; </a:t>
            </a:r>
          </a:p>
          <a:p>
            <a:r>
              <a:rPr lang="uk-UA" sz="1600" b="1" dirty="0"/>
              <a:t>ЗК9: Вміння виявляти, ставити та вирішувати наукові проблеми, генерувати нові ідеї, здатність самостійно продукувати і приймати </a:t>
            </a:r>
            <a:r>
              <a:rPr lang="uk-UA" sz="1600" b="1" dirty="0" smtClean="0"/>
              <a:t>рішення;</a:t>
            </a:r>
            <a:endParaRPr lang="uk-UA" sz="1600" b="1" dirty="0"/>
          </a:p>
          <a:p>
            <a:r>
              <a:rPr lang="uk-UA" sz="1600" b="1" dirty="0"/>
              <a:t>ЗК11: Здатність виявляти ініціативу, повагу до інших людей, брати на себе відповідальність за певну ділянку роботи, здатність розділити успіхи свого колективу, мотивувати колектив та рухатися до спільної </a:t>
            </a:r>
            <a:r>
              <a:rPr lang="uk-UA" sz="1600" b="1" dirty="0" smtClean="0"/>
              <a:t>мети</a:t>
            </a:r>
            <a:endParaRPr lang="uk-UA" sz="1600" dirty="0" smtClean="0"/>
          </a:p>
          <a:p>
            <a:endParaRPr lang="uk-UA" sz="1600" dirty="0"/>
          </a:p>
          <a:p>
            <a:pPr algn="ctr"/>
            <a:r>
              <a:rPr lang="uk-UA" sz="1600" b="1" i="1" dirty="0" smtClean="0">
                <a:solidFill>
                  <a:srgbClr val="00B0F0"/>
                </a:solidFill>
              </a:rPr>
              <a:t>Спеціальні </a:t>
            </a:r>
            <a:r>
              <a:rPr lang="uk-UA" sz="1600" b="1" i="1" dirty="0">
                <a:solidFill>
                  <a:srgbClr val="00B0F0"/>
                </a:solidFill>
              </a:rPr>
              <a:t>компетентності:</a:t>
            </a:r>
          </a:p>
          <a:p>
            <a:r>
              <a:rPr lang="uk-UA" sz="1600" b="1" dirty="0"/>
              <a:t>СК6:здатність заповнювати обліково-звітну документацію і проводити технологічні та економічні розрахунки;</a:t>
            </a:r>
          </a:p>
          <a:p>
            <a:r>
              <a:rPr lang="uk-UA" sz="1600" b="1" dirty="0"/>
              <a:t>СК8: здатність дотримуватися вимог законодавства та використовувати нормативно-технічну документацію в галузі харчових технологій; </a:t>
            </a:r>
          </a:p>
          <a:p>
            <a:r>
              <a:rPr lang="uk-UA" sz="1600" b="1" dirty="0"/>
              <a:t>СК9: Здатність організовувати безпечну роботу виробничої дільниці (підрозділу) з урахуванням вимог законодавства з охорони праці</a:t>
            </a: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курсу:</a:t>
            </a:r>
            <a:endParaRPr lang="uk-UA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251517"/>
              </p:ext>
            </p:extLst>
          </p:nvPr>
        </p:nvGraphicFramePr>
        <p:xfrm>
          <a:off x="323528" y="908720"/>
          <a:ext cx="8496944" cy="5729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986"/>
                <a:gridCol w="7035801"/>
                <a:gridCol w="896157"/>
              </a:tblGrid>
              <a:tr h="341520">
                <a:tc gridSpan="3">
                  <a:txBody>
                    <a:bodyPr/>
                    <a:lstStyle/>
                    <a:p>
                      <a:pPr algn="ctr"/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Лекції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508306"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№ з/п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i="1" dirty="0" smtClean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sz="12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04984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400" b="1" kern="1200" dirty="0" smtClean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І. </a:t>
                      </a:r>
                      <a:r>
                        <a:rPr kumimoji="0" lang="ru-RU" sz="1400" b="1" kern="1200" dirty="0" smtClean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І. ТЕОРЕТИЧНІ ОСНОВИ БУХГАЛТЕРСЬКОГО ОБЛІКУ</a:t>
                      </a:r>
                      <a:endParaRPr lang="uk-UA" sz="14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Загальна характеристика бухгалтерського обліку 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Предмет і метод бухгалтерського обліку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Бухгалтерський баланс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Система рахунків бухгалтерського обліку і подвійний запис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Документація та інвентаризація. Оцінка і калькуляція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Облікові регістри, техніка, форми і організація бухгалтерського обліку 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kern="1200" dirty="0" smtClean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ІІ. БУХГАЛТЕРСЬКИЙ ОБЛІК НА ПІДПРИЄМСТВІ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Облік господарських процесів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Облік необоротних активів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Облік коштів, розрахунків та інших активів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Облік розрахунків</a:t>
                      </a:r>
                      <a:r>
                        <a:rPr lang="ru-RU" sz="1200" b="1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з персоналом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Облік власного капіталу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Облік доходів,  витрат та результатів діяльності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13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Фінансова звітність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304984">
                <a:tc>
                  <a:txBody>
                    <a:bodyPr/>
                    <a:lstStyle/>
                    <a:p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46034D"/>
                          </a:solidFill>
                        </a:rPr>
                        <a:t>Разом: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46034D"/>
                          </a:solidFill>
                        </a:rPr>
                        <a:t>26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332656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заняття:</a:t>
            </a:r>
            <a:endParaRPr lang="uk-UA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62132"/>
              </p:ext>
            </p:extLst>
          </p:nvPr>
        </p:nvGraphicFramePr>
        <p:xfrm>
          <a:off x="161510" y="750537"/>
          <a:ext cx="8604956" cy="6062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142"/>
                <a:gridCol w="7488007"/>
                <a:gridCol w="741807"/>
              </a:tblGrid>
              <a:tr h="258720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i="1" dirty="0" smtClean="0">
                          <a:solidFill>
                            <a:srgbClr val="7030A0"/>
                          </a:solidFill>
                        </a:rPr>
                        <a:t>№ з/п                                        Тема:                                                                                                                                                                 </a:t>
                      </a:r>
                      <a:r>
                        <a:rPr lang="uk-UA" sz="1000" i="1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000" i="1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000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Загальна характеристика бухгалтерського обліку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95535">
                <a:tc>
                  <a:txBody>
                    <a:bodyPr/>
                    <a:lstStyle/>
                    <a:p>
                      <a:r>
                        <a:rPr lang="uk-UA" sz="10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Групування господарських засобів за складом і розміщенням та джерелами їх утворення і цільовим призначенням 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Складання бухгалтерського балансу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Рахунки бухгалтерського обліку та подвійний запис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6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Складання оборотних відомостей по синтетичних і аналітичних рахунках бухгалтерського обліку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Документація господарських операцій </a:t>
                      </a:r>
                      <a:endParaRPr lang="uk-UA" sz="1200" b="1" dirty="0" smtClean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Інвентаризація</a:t>
                      </a:r>
                      <a:endParaRPr lang="uk-UA" sz="1200" b="1" dirty="0" smtClean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46034D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Калькуляція</a:t>
                      </a:r>
                      <a:r>
                        <a:rPr lang="ru-RU" sz="1200" b="1" dirty="0" smtClean="0">
                          <a:solidFill>
                            <a:srgbClr val="46034D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і </a:t>
                      </a:r>
                      <a:r>
                        <a:rPr lang="ru-RU" sz="1200" b="1" dirty="0" err="1" smtClean="0">
                          <a:solidFill>
                            <a:srgbClr val="46034D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ціноутворення</a:t>
                      </a:r>
                      <a:r>
                        <a:rPr lang="ru-RU" sz="1200" b="1" dirty="0" smtClean="0">
                          <a:solidFill>
                            <a:srgbClr val="46034D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46034D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продукції</a:t>
                      </a:r>
                      <a:r>
                        <a:rPr lang="ru-RU" sz="1200" b="1" dirty="0" smtClean="0">
                          <a:solidFill>
                            <a:srgbClr val="46034D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46034D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власного</a:t>
                      </a:r>
                      <a:r>
                        <a:rPr lang="ru-RU" sz="1200" b="1" dirty="0" smtClean="0">
                          <a:solidFill>
                            <a:srgbClr val="46034D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46034D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виробництва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46034D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Облік </a:t>
                      </a:r>
                      <a:r>
                        <a:rPr lang="uk-UA" sz="1200" b="1" dirty="0" err="1" smtClean="0">
                          <a:solidFill>
                            <a:srgbClr val="46034D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процессу</a:t>
                      </a:r>
                      <a:r>
                        <a:rPr lang="uk-UA" sz="1200" b="1" dirty="0" smtClean="0">
                          <a:solidFill>
                            <a:srgbClr val="46034D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виробництва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Облік коштів в касі</a:t>
                      </a:r>
                      <a:endParaRPr lang="uk-UA" sz="1200" b="1" dirty="0" smtClean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Облік розрахунків з дебіторами</a:t>
                      </a:r>
                      <a:endParaRPr lang="uk-UA" sz="1200" b="1" dirty="0" smtClean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Облік нарахувань виплат працівникам</a:t>
                      </a:r>
                      <a:endParaRPr lang="uk-UA" sz="1200" b="1" dirty="0" smtClean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Складання розрахунково-платіжних відомостей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Облік доходів, витрат та фінансового результату діяльності підприємства</a:t>
                      </a:r>
                      <a:endParaRPr lang="uk-UA" sz="1200" b="1" dirty="0" smtClean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96625">
                <a:tc>
                  <a:txBody>
                    <a:bodyPr/>
                    <a:lstStyle/>
                    <a:p>
                      <a:r>
                        <a:rPr lang="uk-UA" sz="1000" dirty="0" smtClean="0"/>
                        <a:t>15</a:t>
                      </a:r>
                      <a:endParaRPr lang="uk-UA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46034D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Фінансова звітність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smtClean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30536">
                <a:tc>
                  <a:txBody>
                    <a:bodyPr/>
                    <a:lstStyle/>
                    <a:p>
                      <a:endParaRPr lang="uk-UA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46034D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Разом:</a:t>
                      </a:r>
                      <a:endParaRPr lang="uk-UA" sz="1200" b="1" dirty="0">
                        <a:solidFill>
                          <a:srgbClr val="46034D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rgbClr val="46034D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73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5158" y="57516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Семінарські заняття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9964252"/>
              </p:ext>
            </p:extLst>
          </p:nvPr>
        </p:nvGraphicFramePr>
        <p:xfrm>
          <a:off x="503547" y="1628800"/>
          <a:ext cx="8280921" cy="2464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5"/>
                <a:gridCol w="6840760"/>
                <a:gridCol w="864096"/>
              </a:tblGrid>
              <a:tr h="482898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№</a:t>
                      </a:r>
                    </a:p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з/п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Тема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годин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82898"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Теоретичні основи бухгалтерського обліку </a:t>
                      </a:r>
                      <a:endParaRPr lang="uk-UA" sz="200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82898"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Облік</a:t>
                      </a:r>
                      <a:r>
                        <a:rPr lang="ru-RU" sz="2000" b="1" dirty="0" smtClean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доходів</a:t>
                      </a:r>
                      <a:r>
                        <a:rPr lang="ru-RU" sz="2000" b="1" dirty="0" smtClean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2000" b="1" dirty="0" err="1" smtClean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витрат</a:t>
                      </a:r>
                      <a:r>
                        <a:rPr lang="ru-RU" sz="2000" b="1" dirty="0" smtClean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</a:t>
                      </a:r>
                      <a:r>
                        <a:rPr lang="ru-RU" sz="2000" b="1" dirty="0" err="1" smtClean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фінансових</a:t>
                      </a:r>
                      <a:r>
                        <a:rPr lang="ru-RU" sz="2000" b="1" dirty="0" smtClean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результатів</a:t>
                      </a:r>
                      <a:r>
                        <a:rPr lang="ru-RU" sz="2000" b="1" dirty="0" smtClean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Фінансова</a:t>
                      </a:r>
                      <a:r>
                        <a:rPr lang="ru-RU" sz="2000" b="1" dirty="0" smtClean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звітність</a:t>
                      </a:r>
                      <a:endParaRPr lang="ru-RU" sz="2000" b="1" dirty="0" smtClean="0">
                        <a:solidFill>
                          <a:srgbClr val="46034D"/>
                        </a:solidFill>
                        <a:effectLst/>
                        <a:latin typeface="Times New Roman"/>
                        <a:ea typeface="Calibri"/>
                        <a:cs typeface="Calibri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41449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047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219240"/>
              </p:ext>
            </p:extLst>
          </p:nvPr>
        </p:nvGraphicFramePr>
        <p:xfrm>
          <a:off x="467544" y="548680"/>
          <a:ext cx="8208912" cy="6093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103"/>
                <a:gridCol w="6400169"/>
                <a:gridCol w="1182640"/>
              </a:tblGrid>
              <a:tr h="563691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2400" baseline="0" dirty="0" smtClean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2400" dirty="0" smtClean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415057"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i="1" dirty="0" smtClean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sz="1400" b="1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i="1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400" b="1" i="1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400" b="1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05029">
                <a:tc>
                  <a:txBody>
                    <a:bodyPr/>
                    <a:lstStyle/>
                    <a:p>
                      <a:endParaRPr lang="uk-UA" sz="1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400" b="1" kern="1200" dirty="0" smtClean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І. ТЕОРЕТИЧНІ ОСНОВИ БУХГАЛТЕРСЬКОГО ОБЛІКУ</a:t>
                      </a:r>
                      <a:endParaRPr lang="uk-UA" sz="14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1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Загальна характеристика бухгалтерського обліку 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2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Предмет і метод бухгалтерського обліку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3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Бухгалтерський баланс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4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Система рахунків бухгалтерського обліку і подвійний запис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5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Документація та інвентаризація. Оцінка і калькуляція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6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Облікові регістри, техніка, форми і організація бухгалтерського обліку 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46034D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РОЗДІЛ ІІ. БУХГАЛТЕРСЬКИЙ ОБЛІК НА ПІДПРИЄМСТВІ</a:t>
                      </a:r>
                      <a:endParaRPr lang="uk-UA" sz="16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7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Облік господарських процесів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8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Облік необоротних активів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9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Облік коштів, розрахунків та інших активів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Облік розрахунків</a:t>
                      </a:r>
                      <a:r>
                        <a:rPr lang="ru-RU" sz="1200" b="1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з персоналом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Облік власного капіталу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Облік доходів,  витрат та результатів діяльності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13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Фінансова звітність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00635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46034D"/>
                          </a:solidFill>
                        </a:rPr>
                        <a:t>Разом:</a:t>
                      </a:r>
                      <a:endParaRPr lang="uk-UA" sz="14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rgbClr val="7030A0"/>
                          </a:solidFill>
                        </a:rPr>
                        <a:t>30</a:t>
                      </a:r>
                      <a:endParaRPr lang="uk-UA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53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260648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ОСНОВНІ Й ДОПОМІЖНІ </a:t>
            </a:r>
            <a:r>
              <a:rPr lang="uk-UA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ІНФОРМАЦІЙНІ  ДЖЕРЕЛА: </a:t>
            </a:r>
            <a:endParaRPr lang="uk-UA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629980"/>
            <a:ext cx="864096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200" dirty="0" smtClean="0"/>
              <a:t>1.Азаренкова </a:t>
            </a:r>
            <a:r>
              <a:rPr lang="uk-UA" sz="1200" dirty="0"/>
              <a:t>Г. М. Бухгалтерський облік. Навчально-методичний посібник – К.:Знання, 2015 рік. </a:t>
            </a:r>
          </a:p>
          <a:p>
            <a:pPr lvl="0"/>
            <a:r>
              <a:rPr lang="uk-UA" sz="1200" dirty="0" smtClean="0"/>
              <a:t>2.  </a:t>
            </a:r>
            <a:r>
              <a:rPr lang="uk-UA" sz="1200" dirty="0" err="1" smtClean="0"/>
              <a:t>Блакіта</a:t>
            </a:r>
            <a:r>
              <a:rPr lang="uk-UA" sz="1200" dirty="0" smtClean="0"/>
              <a:t> </a:t>
            </a:r>
            <a:r>
              <a:rPr lang="uk-UA" sz="1200" dirty="0"/>
              <a:t>Г.В., Гладій І.О. Бухгалтерський облік в торгівлі та ресторанному господарстві. К.: ЦУЛ, 2021 рік. </a:t>
            </a:r>
          </a:p>
          <a:p>
            <a:pPr lvl="0"/>
            <a:r>
              <a:rPr lang="uk-UA" sz="1200" dirty="0"/>
              <a:t>3</a:t>
            </a:r>
            <a:r>
              <a:rPr lang="uk-UA" sz="1200" dirty="0" smtClean="0"/>
              <a:t>. </a:t>
            </a:r>
            <a:r>
              <a:rPr lang="uk-UA" sz="1200" dirty="0" err="1" smtClean="0"/>
              <a:t>Давидюк</a:t>
            </a:r>
            <a:r>
              <a:rPr lang="uk-UA" sz="1200" dirty="0" smtClean="0"/>
              <a:t> </a:t>
            </a:r>
            <a:r>
              <a:rPr lang="uk-UA" sz="1200" dirty="0"/>
              <a:t>Т.В., </a:t>
            </a:r>
            <a:r>
              <a:rPr lang="uk-UA" sz="1200" dirty="0" err="1"/>
              <a:t>Манойленко</a:t>
            </a:r>
            <a:r>
              <a:rPr lang="uk-UA" sz="1200" dirty="0"/>
              <a:t> О.В., </a:t>
            </a:r>
            <a:r>
              <a:rPr lang="uk-UA" sz="1200" dirty="0" err="1"/>
              <a:t>Ломаченко</a:t>
            </a:r>
            <a:r>
              <a:rPr lang="uk-UA" sz="1200" dirty="0"/>
              <a:t> Т.І., </a:t>
            </a:r>
            <a:r>
              <a:rPr lang="uk-UA" sz="1200" dirty="0" err="1"/>
              <a:t>Резніченко</a:t>
            </a:r>
            <a:r>
              <a:rPr lang="uk-UA" sz="1200" dirty="0"/>
              <a:t> А.В.Бухгалтерський облік: Видавництво </a:t>
            </a:r>
            <a:r>
              <a:rPr lang="uk-UA" sz="1200" dirty="0" err="1"/>
              <a:t>навч</a:t>
            </a:r>
            <a:r>
              <a:rPr lang="uk-UA" sz="1200" dirty="0"/>
              <a:t>. посібник / Харків: Видавничий дім «</a:t>
            </a:r>
            <a:r>
              <a:rPr lang="uk-UA" sz="1200" dirty="0" err="1"/>
              <a:t>Гельветика</a:t>
            </a:r>
            <a:r>
              <a:rPr lang="uk-UA" sz="1200" dirty="0"/>
              <a:t>»,2016. –392с. </a:t>
            </a:r>
          </a:p>
          <a:p>
            <a:pPr lvl="0"/>
            <a:r>
              <a:rPr lang="uk-UA" sz="1200" dirty="0"/>
              <a:t>4</a:t>
            </a:r>
            <a:r>
              <a:rPr lang="uk-UA" sz="1200" dirty="0" smtClean="0"/>
              <a:t>. Зінченко </a:t>
            </a:r>
            <a:r>
              <a:rPr lang="uk-UA" sz="1200" dirty="0"/>
              <a:t>О.В., </a:t>
            </a:r>
            <a:r>
              <a:rPr lang="uk-UA" sz="1200" dirty="0" err="1"/>
              <a:t>Радіонова</a:t>
            </a:r>
            <a:r>
              <a:rPr lang="uk-UA" sz="1200" dirty="0"/>
              <a:t> Н.Й., </a:t>
            </a:r>
            <a:r>
              <a:rPr lang="uk-UA" sz="1200" dirty="0" err="1"/>
              <a:t>Хаустова</a:t>
            </a:r>
            <a:r>
              <a:rPr lang="uk-UA" sz="1200" dirty="0"/>
              <a:t> Є.Б. Бухгалтерський облік:у схемах і таблицях: </a:t>
            </a:r>
            <a:r>
              <a:rPr lang="uk-UA" sz="1200" dirty="0" err="1"/>
              <a:t>навч</a:t>
            </a:r>
            <a:r>
              <a:rPr lang="uk-UA" sz="1200" dirty="0"/>
              <a:t>. посібник/ під </a:t>
            </a:r>
            <a:r>
              <a:rPr lang="uk-UA" sz="1200" dirty="0" err="1"/>
              <a:t>заг.ред</a:t>
            </a:r>
            <a:r>
              <a:rPr lang="uk-UA" sz="1200" dirty="0"/>
              <a:t>. М.І. Скрипник // Київ. «Центр учбової літератури», 2017. –340 с.</a:t>
            </a:r>
          </a:p>
          <a:p>
            <a:pPr lvl="0"/>
            <a:r>
              <a:rPr lang="uk-UA" sz="1200" dirty="0"/>
              <a:t>5</a:t>
            </a:r>
            <a:r>
              <a:rPr lang="uk-UA" sz="1200" dirty="0" smtClean="0"/>
              <a:t>. Карпенко Р.В., </a:t>
            </a:r>
            <a:r>
              <a:rPr lang="uk-UA" sz="1200" dirty="0" err="1" smtClean="0"/>
              <a:t>Кузнецьов</a:t>
            </a:r>
            <a:r>
              <a:rPr lang="uk-UA" sz="1200" dirty="0" smtClean="0"/>
              <a:t> В.М., Салогуб Н.Г. Облік, калькуляція і звітність у закладах </a:t>
            </a:r>
            <a:r>
              <a:rPr lang="uk-UA" sz="1200" dirty="0"/>
              <a:t>ресторанного господарства. Навчальний </a:t>
            </a:r>
            <a:r>
              <a:rPr lang="uk-UA" sz="1200" dirty="0" smtClean="0"/>
              <a:t>посібник-Х. Світ Книг,2024.-288 с.</a:t>
            </a:r>
          </a:p>
          <a:p>
            <a:pPr lvl="0"/>
            <a:r>
              <a:rPr lang="uk-UA" sz="1200" dirty="0"/>
              <a:t>6.  </a:t>
            </a:r>
            <a:r>
              <a:rPr lang="uk-UA" sz="1200" dirty="0" err="1" smtClean="0"/>
              <a:t>Лень</a:t>
            </a:r>
            <a:r>
              <a:rPr lang="uk-UA" sz="1200" dirty="0" smtClean="0"/>
              <a:t> </a:t>
            </a:r>
            <a:r>
              <a:rPr lang="uk-UA" sz="1200" dirty="0"/>
              <a:t>В.С., </a:t>
            </a:r>
            <a:r>
              <a:rPr lang="uk-UA" sz="1200" dirty="0" err="1"/>
              <a:t>Гливенко</a:t>
            </a:r>
            <a:r>
              <a:rPr lang="uk-UA" sz="1200" dirty="0"/>
              <a:t> В.В. Бухгалтерський облік в Україні. Основи та практика: </a:t>
            </a:r>
            <a:r>
              <a:rPr lang="uk-UA" sz="1200" dirty="0" err="1"/>
              <a:t>навч.посіб</a:t>
            </a:r>
            <a:r>
              <a:rPr lang="uk-UA" sz="1200" dirty="0"/>
              <a:t>. // Київ : Центр навчальної літератури, 2018. – 608 с. </a:t>
            </a:r>
          </a:p>
          <a:p>
            <a:pPr lvl="0"/>
            <a:r>
              <a:rPr lang="uk-UA" sz="1200" dirty="0"/>
              <a:t>7. </a:t>
            </a:r>
            <a:r>
              <a:rPr lang="uk-UA" sz="1200" dirty="0" err="1"/>
              <a:t>Плаксієнко</a:t>
            </a:r>
            <a:r>
              <a:rPr lang="uk-UA" sz="1200" dirty="0"/>
              <a:t> </a:t>
            </a:r>
            <a:r>
              <a:rPr lang="uk-UA" sz="1200" dirty="0" smtClean="0"/>
              <a:t>В.Я., </a:t>
            </a:r>
            <a:r>
              <a:rPr lang="uk-UA" sz="1200" dirty="0" err="1" smtClean="0"/>
              <a:t>Верига</a:t>
            </a:r>
            <a:r>
              <a:rPr lang="uk-UA" sz="1200" dirty="0" smtClean="0"/>
              <a:t> Ю.А., Кулик В.А., Карпенко Є.А. Облік, оподаткування та аудит. Навчальний </a:t>
            </a:r>
            <a:r>
              <a:rPr lang="uk-UA" sz="1200" dirty="0" err="1" smtClean="0"/>
              <a:t>посібник-</a:t>
            </a:r>
            <a:r>
              <a:rPr lang="uk-UA" sz="1200" dirty="0" smtClean="0"/>
              <a:t> К.:ЦУЛ, 2021</a:t>
            </a:r>
          </a:p>
          <a:p>
            <a:pPr lvl="0"/>
            <a:r>
              <a:rPr lang="uk-UA" sz="1200" dirty="0"/>
              <a:t>8. </a:t>
            </a:r>
            <a:r>
              <a:rPr lang="uk-UA" sz="1200" dirty="0" err="1"/>
              <a:t>Осмятченко</a:t>
            </a:r>
            <a:r>
              <a:rPr lang="uk-UA" sz="1200" dirty="0"/>
              <a:t> Л.М., Шевчук В.С. Бухгалтерський облік. Л.: «Магнолія 2006», 2015 рік.</a:t>
            </a:r>
          </a:p>
          <a:p>
            <a:pPr lvl="0"/>
            <a:r>
              <a:rPr lang="uk-UA" sz="1200" dirty="0" smtClean="0"/>
              <a:t>9. </a:t>
            </a:r>
            <a:r>
              <a:rPr lang="uk-UA" sz="1200" dirty="0" err="1" smtClean="0"/>
              <a:t>Плиса</a:t>
            </a:r>
            <a:r>
              <a:rPr lang="uk-UA" sz="1200" dirty="0" smtClean="0"/>
              <a:t> </a:t>
            </a:r>
            <a:r>
              <a:rPr lang="uk-UA" sz="1200" dirty="0"/>
              <a:t>В. Й., </a:t>
            </a:r>
            <a:r>
              <a:rPr lang="uk-UA" sz="1200" dirty="0" err="1"/>
              <a:t>Плиса</a:t>
            </a:r>
            <a:r>
              <a:rPr lang="uk-UA" sz="1200" dirty="0"/>
              <a:t> З.П. Бухгалтерський облік: </a:t>
            </a:r>
            <a:r>
              <a:rPr lang="uk-UA" sz="1200" dirty="0" err="1"/>
              <a:t>навч</a:t>
            </a:r>
            <a:r>
              <a:rPr lang="uk-UA" sz="1200" dirty="0"/>
              <a:t>. </a:t>
            </a:r>
            <a:r>
              <a:rPr lang="uk-UA" sz="1200" dirty="0" err="1"/>
              <a:t>посіб</a:t>
            </a:r>
            <a:r>
              <a:rPr lang="uk-UA" sz="1200" dirty="0"/>
              <a:t>. // Київ. «Центр учбової літератури», 2017. –368 с</a:t>
            </a:r>
            <a:r>
              <a:rPr lang="uk-UA" sz="1200" dirty="0" smtClean="0"/>
              <a:t>.</a:t>
            </a:r>
          </a:p>
          <a:p>
            <a:pPr algn="ctr"/>
            <a:r>
              <a:rPr lang="uk-UA" sz="1200" b="1" dirty="0">
                <a:solidFill>
                  <a:srgbClr val="00B0F0"/>
                </a:solidFill>
              </a:rPr>
              <a:t>ІНФОРМАЦІЙНІ РЕСУРСИ</a:t>
            </a:r>
            <a:endParaRPr lang="uk-UA" sz="1200" dirty="0">
              <a:solidFill>
                <a:srgbClr val="00B0F0"/>
              </a:solidFill>
            </a:endParaRPr>
          </a:p>
          <a:p>
            <a:pPr lvl="0"/>
            <a:r>
              <a:rPr lang="uk-UA" sz="1200" dirty="0"/>
              <a:t>Верховна Рада України </a:t>
            </a:r>
            <a:r>
              <a:rPr lang="uk-UA" sz="1200" dirty="0" err="1"/>
              <a:t>www.rada.gov.ua</a:t>
            </a:r>
            <a:endParaRPr lang="uk-UA" sz="1200" dirty="0"/>
          </a:p>
          <a:p>
            <a:pPr lvl="0"/>
            <a:r>
              <a:rPr lang="uk-UA" sz="1200" dirty="0"/>
              <a:t>Державна служба статистики України </a:t>
            </a:r>
            <a:r>
              <a:rPr lang="uk-UA" sz="1200" dirty="0" err="1"/>
              <a:t>www.ukrstat.gov.ua</a:t>
            </a:r>
            <a:endParaRPr lang="uk-UA" sz="1200" dirty="0"/>
          </a:p>
          <a:p>
            <a:pPr lvl="0"/>
            <a:r>
              <a:rPr lang="uk-UA" sz="1200" dirty="0"/>
              <a:t>Кабінет Міністрів України </a:t>
            </a:r>
            <a:r>
              <a:rPr lang="uk-UA" sz="1200" dirty="0" err="1"/>
              <a:t>www.kmu.gov.ua</a:t>
            </a:r>
            <a:endParaRPr lang="uk-UA" sz="1200" dirty="0"/>
          </a:p>
          <a:p>
            <a:pPr lvl="0"/>
            <a:r>
              <a:rPr lang="uk-UA" sz="1200" dirty="0"/>
              <a:t>Міністерство економічного розвитку і торгівлі України </a:t>
            </a:r>
            <a:r>
              <a:rPr lang="uk-UA" sz="1200" dirty="0" err="1"/>
              <a:t>www.me.gov.ua</a:t>
            </a:r>
            <a:endParaRPr lang="uk-UA" sz="1200" dirty="0"/>
          </a:p>
          <a:p>
            <a:pPr lvl="0"/>
            <a:r>
              <a:rPr lang="uk-UA" sz="1200" dirty="0"/>
              <a:t>Міністерство соціальної політики України </a:t>
            </a:r>
            <a:r>
              <a:rPr lang="uk-UA" sz="1200" dirty="0" err="1"/>
              <a:t>www.mlsp.gov.ua</a:t>
            </a:r>
            <a:endParaRPr lang="uk-UA" sz="1200" dirty="0"/>
          </a:p>
          <a:p>
            <a:pPr lvl="0"/>
            <a:r>
              <a:rPr lang="uk-UA" sz="1200" dirty="0"/>
              <a:t>Міністерство фінансів України </a:t>
            </a:r>
            <a:r>
              <a:rPr lang="uk-UA" sz="1200" dirty="0" err="1"/>
              <a:t>www.minfin.gov.ua</a:t>
            </a:r>
            <a:endParaRPr lang="uk-UA" sz="1200" dirty="0"/>
          </a:p>
          <a:p>
            <a:pPr lvl="0"/>
            <a:r>
              <a:rPr lang="uk-UA" sz="1200" dirty="0"/>
              <a:t>Міністерство юстиції України </a:t>
            </a:r>
            <a:r>
              <a:rPr lang="uk-UA" sz="1200" dirty="0" err="1"/>
              <a:t>www.minjust.gov.ua</a:t>
            </a:r>
            <a:endParaRPr lang="uk-UA" sz="1200" dirty="0"/>
          </a:p>
          <a:p>
            <a:pPr lvl="0"/>
            <a:r>
              <a:rPr lang="uk-UA" sz="1200" dirty="0"/>
              <a:t>Національний банк України </a:t>
            </a:r>
            <a:r>
              <a:rPr lang="uk-UA" sz="1200" dirty="0" err="1"/>
              <a:t>www.bank.gov.ua</a:t>
            </a:r>
            <a:endParaRPr lang="uk-UA" sz="1200" dirty="0"/>
          </a:p>
          <a:p>
            <a:pPr lvl="0"/>
            <a:r>
              <a:rPr lang="uk-UA" sz="1200" dirty="0"/>
              <a:t>Державна податкова служба України </a:t>
            </a:r>
            <a:r>
              <a:rPr lang="uk-UA" sz="1200" dirty="0" err="1" smtClean="0">
                <a:hlinkClick r:id="rId2"/>
              </a:rPr>
              <a:t>www.sfs.gov.ua</a:t>
            </a:r>
            <a:endParaRPr lang="uk-UA" sz="1200" dirty="0" smtClean="0"/>
          </a:p>
          <a:p>
            <a:pPr algn="ctr"/>
            <a:r>
              <a:rPr lang="uk-UA" sz="1400" b="1" dirty="0">
                <a:solidFill>
                  <a:srgbClr val="00B0F0"/>
                </a:solidFill>
              </a:rPr>
              <a:t>Електронні </a:t>
            </a:r>
            <a:r>
              <a:rPr lang="uk-UA" sz="1400" b="1" dirty="0" smtClean="0">
                <a:solidFill>
                  <a:srgbClr val="00B0F0"/>
                </a:solidFill>
              </a:rPr>
              <a:t>ресурси</a:t>
            </a:r>
            <a:endParaRPr lang="uk-UA" sz="1400" dirty="0">
              <a:solidFill>
                <a:srgbClr val="00B0F0"/>
              </a:solidFill>
            </a:endParaRPr>
          </a:p>
          <a:p>
            <a:pPr lvl="0"/>
            <a:r>
              <a:rPr lang="uk-UA" sz="1200" dirty="0"/>
              <a:t>Всеукраїнський тижневик «Баланс» </a:t>
            </a:r>
            <a:r>
              <a:rPr lang="uk-UA" sz="1200" u="sng" dirty="0" err="1">
                <a:hlinkClick r:id="rId3"/>
              </a:rPr>
              <a:t>www.balance.dp.ua</a:t>
            </a:r>
            <a:endParaRPr lang="uk-UA" sz="1200" dirty="0"/>
          </a:p>
          <a:p>
            <a:pPr lvl="0"/>
            <a:r>
              <a:rPr lang="uk-UA" sz="1200" dirty="0"/>
              <a:t>Газета «Бухгалтерія» </a:t>
            </a:r>
            <a:r>
              <a:rPr lang="uk-UA" sz="1200" u="sng" dirty="0" err="1">
                <a:hlinkClick r:id="rId4"/>
              </a:rPr>
              <a:t>www.buhgalteria.com.ua</a:t>
            </a:r>
            <a:endParaRPr lang="uk-UA" sz="1200" dirty="0"/>
          </a:p>
          <a:p>
            <a:pPr lvl="0"/>
            <a:r>
              <a:rPr lang="uk-UA" sz="1200" dirty="0"/>
              <a:t>Газета «Все про бухгалтерський облік» </a:t>
            </a:r>
            <a:r>
              <a:rPr lang="uk-UA" sz="1200" u="sng" dirty="0" err="1">
                <a:hlinkClick r:id="rId5"/>
              </a:rPr>
              <a:t>www.vobu.com.ua</a:t>
            </a:r>
            <a:endParaRPr lang="uk-UA" sz="1200" dirty="0"/>
          </a:p>
          <a:p>
            <a:pPr lvl="0"/>
            <a:r>
              <a:rPr lang="uk-UA" sz="1200" dirty="0"/>
              <a:t>Газета «Урядовий кур’єр» </a:t>
            </a:r>
            <a:r>
              <a:rPr lang="uk-UA" sz="1200" u="sng" dirty="0" err="1">
                <a:hlinkClick r:id="rId6"/>
              </a:rPr>
              <a:t>www.ukcc.com.ua</a:t>
            </a:r>
            <a:endParaRPr lang="uk-UA" sz="1200" dirty="0"/>
          </a:p>
          <a:p>
            <a:pPr lvl="0"/>
            <a:r>
              <a:rPr lang="uk-UA" sz="1200" dirty="0"/>
              <a:t>Журнал «Бухгалтер» </a:t>
            </a:r>
            <a:r>
              <a:rPr lang="uk-UA" sz="1200" u="sng" dirty="0" err="1">
                <a:hlinkClick r:id="rId7"/>
              </a:rPr>
              <a:t>www.buhgalter.kharkov.com</a:t>
            </a:r>
            <a:endParaRPr lang="uk-UA" sz="1200" dirty="0"/>
          </a:p>
          <a:p>
            <a:pPr lvl="0"/>
            <a:r>
              <a:rPr lang="uk-UA" sz="1200" dirty="0"/>
              <a:t>Журнал «Бухгалтерський облік і аудит» </a:t>
            </a:r>
            <a:r>
              <a:rPr lang="uk-UA" sz="1200" u="sng" dirty="0">
                <a:hlinkClick r:id="rId8"/>
              </a:rPr>
              <a:t>www.business-inform.net</a:t>
            </a:r>
            <a:endParaRPr lang="uk-UA" sz="1200" dirty="0"/>
          </a:p>
          <a:p>
            <a:pPr lvl="0"/>
            <a:r>
              <a:rPr lang="uk-UA" sz="1200" dirty="0"/>
              <a:t>Журнал «Податки та бухгалтерський облік» </a:t>
            </a:r>
            <a:r>
              <a:rPr lang="uk-UA" sz="1200" u="sng" dirty="0" err="1">
                <a:hlinkClick r:id="rId9"/>
              </a:rPr>
              <a:t>www.i.factor.ua</a:t>
            </a:r>
            <a:endParaRPr lang="uk-UA" sz="1200" dirty="0"/>
          </a:p>
          <a:p>
            <a:pPr lvl="0"/>
            <a:r>
              <a:rPr lang="uk-UA" sz="1200" dirty="0"/>
              <a:t>Ліга </a:t>
            </a:r>
            <a:r>
              <a:rPr lang="uk-UA" sz="1200" dirty="0" err="1"/>
              <a:t>Бізнесінформ</a:t>
            </a:r>
            <a:r>
              <a:rPr lang="uk-UA" sz="1200" dirty="0"/>
              <a:t> </a:t>
            </a:r>
            <a:r>
              <a:rPr lang="uk-UA" sz="1200" dirty="0" err="1"/>
              <a:t>www.liga.net</a:t>
            </a:r>
            <a:endParaRPr lang="uk-UA" sz="1200" dirty="0"/>
          </a:p>
          <a:p>
            <a:endParaRPr lang="uk-UA" sz="1200" dirty="0"/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595</TotalTime>
  <Words>949</Words>
  <Application>Microsoft Office PowerPoint</Application>
  <PresentationFormat>Екран (4:3)</PresentationFormat>
  <Paragraphs>240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0" baseType="lpstr">
      <vt:lpstr>Яркая</vt:lpstr>
      <vt:lpstr>ОБЛІК І ЗВІТНІСТЬ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43</cp:revision>
  <dcterms:created xsi:type="dcterms:W3CDTF">2024-02-06T17:10:51Z</dcterms:created>
  <dcterms:modified xsi:type="dcterms:W3CDTF">2025-08-25T18:15:53Z</dcterms:modified>
</cp:coreProperties>
</file>