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3"/>
  </p:notesMasterIdLst>
  <p:sldIdLst>
    <p:sldId id="256" r:id="rId2"/>
    <p:sldId id="257" r:id="rId3"/>
    <p:sldId id="258" r:id="rId4"/>
    <p:sldId id="266" r:id="rId5"/>
    <p:sldId id="259" r:id="rId6"/>
    <p:sldId id="262" r:id="rId7"/>
    <p:sldId id="261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F6F04-EE03-4221-A30D-AA950008EB25}" type="datetimeFigureOut">
              <a:rPr lang="uk-UA" smtClean="0"/>
              <a:t>26.06.2025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13A4C-9F72-475E-A458-A0AD019DAC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7784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13A4C-9F72-475E-A458-A0AD019DACC5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4611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  <a:t>26.06.2025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26.06.2025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26.06.2025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26.06.2025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26.06.2025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26.06.2025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26.06.2025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26.06.2025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26.06.2025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26.06.2025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26.06.2025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26.06.2025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65/95-%D0%B2%D1%80#Text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437112"/>
            <a:ext cx="8062912" cy="1080120"/>
          </a:xfrm>
          <a:noFill/>
          <a:ln>
            <a:noFill/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5400" b="1" cap="all" dirty="0" smtClean="0">
                <a:ln/>
                <a:solidFill>
                  <a:schemeClr val="tx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Обладнання підприємств торгівлі</a:t>
            </a:r>
            <a:endParaRPr lang="uk-UA" sz="5400" b="1" cap="all" dirty="0">
              <a:ln/>
              <a:solidFill>
                <a:schemeClr val="tx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4176464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</a:t>
            </a:r>
            <a:r>
              <a:rPr lang="uk-UA" sz="1600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ТОРГІВЛІ</a:t>
            </a:r>
          </a:p>
          <a:p>
            <a:pPr algn="ctr"/>
            <a:endParaRPr lang="uk-UA" sz="1600" cap="all" dirty="0">
              <a:ln/>
              <a:solidFill>
                <a:schemeClr val="tx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sz="1600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Циклова комісія технологічних дисциплін</a:t>
            </a:r>
            <a:endParaRPr lang="uk-UA" sz="1600" cap="all" dirty="0" smtClean="0">
              <a:ln/>
              <a:solidFill>
                <a:schemeClr val="tx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 smtClean="0">
              <a:ln/>
              <a:solidFill>
                <a:schemeClr val="tx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</a:p>
          <a:p>
            <a:pPr algn="ctr"/>
            <a:endParaRPr lang="uk-UA" b="1" cap="all" dirty="0" smtClean="0">
              <a:ln/>
              <a:solidFill>
                <a:schemeClr val="tx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/>
              <a:solidFill>
                <a:schemeClr val="tx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221435"/>
            <a:ext cx="1866900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659585"/>
            <a:ext cx="2276475" cy="200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6064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</a:t>
            </a:r>
            <a:r>
              <a:rPr lang="uk-UA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ІНФОРМАЦІЙНІ  ДЖЕРЕЛА: </a:t>
            </a:r>
            <a:endParaRPr lang="uk-UA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836712"/>
            <a:ext cx="889248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uk-UA" sz="1600" dirty="0" smtClean="0"/>
              <a:t>Про </a:t>
            </a:r>
            <a:r>
              <a:rPr lang="uk-UA" sz="1600" dirty="0"/>
              <a:t>застосування реєстраторів розрахункових операцій у сфері торгівлі, громадського харчування та послуг: Закон України від 06.07.1995 року № 265/95-ВР. </a:t>
            </a:r>
            <a:r>
              <a:rPr lang="en-US" sz="1600" dirty="0"/>
              <a:t>URL: </a:t>
            </a:r>
            <a:r>
              <a:rPr lang="en-US" sz="1600" dirty="0">
                <a:hlinkClick r:id="rId2"/>
              </a:rPr>
              <a:t>https://zakon.rada.gov.ua/laws/show/265/95-%</a:t>
            </a:r>
            <a:r>
              <a:rPr lang="en-US" sz="1600" dirty="0" smtClean="0">
                <a:hlinkClick r:id="rId2"/>
              </a:rPr>
              <a:t>D0%B2%D1%80#Text</a:t>
            </a:r>
            <a:r>
              <a:rPr lang="en-US" sz="1600" dirty="0" smtClean="0"/>
              <a:t>.</a:t>
            </a:r>
            <a:endParaRPr lang="uk-UA" sz="1600" dirty="0" smtClean="0"/>
          </a:p>
          <a:p>
            <a:pPr marL="342900" indent="-342900" algn="just">
              <a:buAutoNum type="arabicPeriod"/>
            </a:pPr>
            <a:r>
              <a:rPr lang="en-US" sz="1600" dirty="0" smtClean="0"/>
              <a:t> </a:t>
            </a:r>
            <a:r>
              <a:rPr lang="uk-UA" sz="1600" dirty="0"/>
              <a:t>Про затвердження Порядку проведення повірки законодавчо регульованих засобів вимірювальної техніки, що перебувають в експлуатації, та оформлення її результатів: Наказ від 08.02.2016 № 193. </a:t>
            </a:r>
            <a:r>
              <a:rPr lang="en-US" sz="1600" dirty="0"/>
              <a:t>URL: https://zakon.rada.gov.ua/laws/show/z0278-16#Text. </a:t>
            </a:r>
            <a:endParaRPr lang="uk-UA" sz="1600" dirty="0" smtClean="0"/>
          </a:p>
          <a:p>
            <a:pPr algn="just"/>
            <a:r>
              <a:rPr lang="uk-UA" sz="1600" dirty="0" smtClean="0"/>
              <a:t>Основний </a:t>
            </a:r>
          </a:p>
          <a:p>
            <a:pPr marL="342900" indent="-342900" algn="just">
              <a:buAutoNum type="arabicPeriod"/>
            </a:pPr>
            <a:r>
              <a:rPr lang="uk-UA" sz="1600" dirty="0" smtClean="0"/>
              <a:t> </a:t>
            </a:r>
            <a:r>
              <a:rPr lang="uk-UA" sz="1600" dirty="0" err="1"/>
              <a:t>Апопій</a:t>
            </a:r>
            <a:r>
              <a:rPr lang="uk-UA" sz="1600" dirty="0"/>
              <a:t> В.В., Міщук І.П., </a:t>
            </a:r>
            <a:r>
              <a:rPr lang="uk-UA" sz="1600" dirty="0" err="1"/>
              <a:t>Ребицький</a:t>
            </a:r>
            <a:r>
              <a:rPr lang="uk-UA" sz="1600" dirty="0"/>
              <a:t> В.М., Рудницький С.І., Хом`як Ю.М. Організація торгівлі: Підручник. 2-ге видання., перероб. та </a:t>
            </a:r>
            <a:r>
              <a:rPr lang="uk-UA" sz="1600" dirty="0" err="1"/>
              <a:t>доп</a:t>
            </a:r>
            <a:r>
              <a:rPr lang="uk-UA" sz="1600" dirty="0"/>
              <a:t>. Київ: Центр учбової літератури, 2018. 632 с. </a:t>
            </a:r>
            <a:endParaRPr lang="uk-UA" sz="1600" dirty="0" smtClean="0"/>
          </a:p>
          <a:p>
            <a:pPr marL="342900" indent="-342900" algn="just">
              <a:buAutoNum type="arabicPeriod"/>
            </a:pPr>
            <a:r>
              <a:rPr lang="uk-UA" sz="1600" dirty="0" smtClean="0"/>
              <a:t> </a:t>
            </a:r>
            <a:r>
              <a:rPr lang="uk-UA" sz="1600" dirty="0" err="1"/>
              <a:t>Мазаракі</a:t>
            </a:r>
            <a:r>
              <a:rPr lang="uk-UA" sz="1600" dirty="0"/>
              <a:t> А.А., Шаповал С.Л., Тарасенко І.І., Шинкаренко О.П. Торговельне обладнання: підручник; за ред. А.А. </a:t>
            </a:r>
            <a:r>
              <a:rPr lang="uk-UA" sz="1600" dirty="0" err="1"/>
              <a:t>Мазаракі</a:t>
            </a:r>
            <a:r>
              <a:rPr lang="uk-UA" sz="1600" dirty="0"/>
              <a:t>. Київ: КНТЕУ, 2018. 320 с. </a:t>
            </a:r>
            <a:endParaRPr lang="uk-UA" sz="1600" dirty="0" smtClean="0"/>
          </a:p>
          <a:p>
            <a:pPr marL="342900" indent="-342900" algn="just">
              <a:buAutoNum type="arabicPeriod"/>
            </a:pPr>
            <a:r>
              <a:rPr lang="uk-UA" sz="1600" dirty="0" smtClean="0"/>
              <a:t> </a:t>
            </a:r>
            <a:r>
              <a:rPr lang="uk-UA" sz="1600" dirty="0" err="1"/>
              <a:t>Черевко</a:t>
            </a:r>
            <a:r>
              <a:rPr lang="uk-UA" sz="1600" dirty="0"/>
              <a:t> О.І., Новікова О.В., </a:t>
            </a:r>
            <a:r>
              <a:rPr lang="uk-UA" sz="1600" dirty="0" err="1"/>
              <a:t>Потапов</a:t>
            </a:r>
            <a:r>
              <a:rPr lang="uk-UA" sz="1600" dirty="0"/>
              <a:t> В.О. Обладнання підприємств сфери торгівлі: </a:t>
            </a:r>
            <a:r>
              <a:rPr lang="uk-UA" sz="1600" dirty="0" err="1"/>
              <a:t>навч</a:t>
            </a:r>
            <a:r>
              <a:rPr lang="uk-UA" sz="1600" dirty="0"/>
              <a:t>. </a:t>
            </a:r>
            <a:r>
              <a:rPr lang="uk-UA" sz="1600" dirty="0" err="1"/>
              <a:t>посіб</a:t>
            </a:r>
            <a:r>
              <a:rPr lang="uk-UA" sz="1600" dirty="0"/>
              <a:t> . 2-ге вид. Київ: Ліра-К, 2011. 648 с. </a:t>
            </a:r>
            <a:endParaRPr lang="uk-UA" sz="1600" dirty="0" smtClean="0"/>
          </a:p>
          <a:p>
            <a:pPr algn="just"/>
            <a:r>
              <a:rPr lang="uk-UA" sz="1600" dirty="0" smtClean="0"/>
              <a:t>Додатковий </a:t>
            </a:r>
          </a:p>
          <a:p>
            <a:pPr marL="342900" indent="-342900" algn="just">
              <a:buAutoNum type="arabicPeriod"/>
            </a:pPr>
            <a:r>
              <a:rPr lang="uk-UA" sz="1600" dirty="0" smtClean="0"/>
              <a:t>Бабенко </a:t>
            </a:r>
            <a:r>
              <a:rPr lang="uk-UA" sz="1600" dirty="0"/>
              <a:t>Н.І., Жарікова Л.В., </a:t>
            </a:r>
            <a:r>
              <a:rPr lang="uk-UA" sz="1600" dirty="0" err="1"/>
              <a:t>Ламакіна</a:t>
            </a:r>
            <a:r>
              <a:rPr lang="uk-UA" sz="1600" dirty="0"/>
              <a:t> Н.П. Інтегрований курс підготовки продавця непродовольчих товарів: Підручник, кн. </a:t>
            </a:r>
            <a:r>
              <a:rPr lang="uk-UA" sz="1600" dirty="0" smtClean="0"/>
              <a:t>1. </a:t>
            </a:r>
            <a:r>
              <a:rPr lang="uk-UA" sz="1600" dirty="0"/>
              <a:t>Київ: Грамота, 2003. 352 с. </a:t>
            </a:r>
            <a:endParaRPr lang="uk-UA" sz="1600" dirty="0" smtClean="0"/>
          </a:p>
          <a:p>
            <a:pPr marL="342900" indent="-342900" algn="just">
              <a:buAutoNum type="arabicPeriod"/>
            </a:pPr>
            <a:r>
              <a:rPr lang="uk-UA" sz="1600" dirty="0" smtClean="0"/>
              <a:t> </a:t>
            </a:r>
            <a:r>
              <a:rPr lang="uk-UA" sz="1600" dirty="0"/>
              <a:t>Жарікова Л.В., </a:t>
            </a:r>
            <a:r>
              <a:rPr lang="uk-UA" sz="1600" dirty="0" err="1"/>
              <a:t>Ломакіна</a:t>
            </a:r>
            <a:r>
              <a:rPr lang="uk-UA" sz="1600" dirty="0"/>
              <a:t> Н.П Інтегрований курс підготовки продавця непродовольчих товарів: Підручник. Київ: Грамота, 2021. 176с. </a:t>
            </a:r>
            <a:r>
              <a:rPr lang="en-US" sz="1600" dirty="0"/>
              <a:t>URL: https://lib.imzo.gov.ua/wa-data/public/site/books2/pidrucnnyky-posibnykyprofosvita/Integ-kurs-pid-prod-prodtovar.pdf </a:t>
            </a:r>
            <a:endParaRPr lang="uk-UA" sz="1600" dirty="0" smtClean="0"/>
          </a:p>
          <a:p>
            <a:pPr marL="342900" indent="-342900" algn="just">
              <a:buAutoNum type="arabicPeriod"/>
            </a:pPr>
            <a:r>
              <a:rPr lang="uk-UA" sz="1600" dirty="0" smtClean="0"/>
              <a:t>Кучер </a:t>
            </a:r>
            <a:r>
              <a:rPr lang="uk-UA" sz="1600" dirty="0"/>
              <a:t>М.Б. Обладнання підприємств торгівлі: Курс лекцій, 2021. 95с. </a:t>
            </a:r>
            <a:endParaRPr lang="uk-UA" sz="1600" dirty="0" smtClean="0"/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003232" cy="1361306"/>
          </a:xfrm>
        </p:spPr>
        <p:txBody>
          <a:bodyPr>
            <a:noAutofit/>
          </a:bodyPr>
          <a:lstStyle/>
          <a:p>
            <a:r>
              <a:rPr lang="ru-RU" sz="2400" dirty="0" err="1"/>
              <a:t>Критерії</a:t>
            </a:r>
            <a:r>
              <a:rPr lang="ru-RU" sz="2400" dirty="0"/>
              <a:t> </a:t>
            </a:r>
            <a:r>
              <a:rPr lang="ru-RU" sz="2400" dirty="0" err="1"/>
              <a:t>оцінювання</a:t>
            </a:r>
            <a:r>
              <a:rPr lang="ru-RU" sz="2400" dirty="0"/>
              <a:t> </a:t>
            </a:r>
            <a:r>
              <a:rPr lang="ru-RU" sz="2400" dirty="0" err="1"/>
              <a:t>знань</a:t>
            </a:r>
            <a:r>
              <a:rPr lang="ru-RU" sz="2400" dirty="0"/>
              <a:t> </a:t>
            </a:r>
            <a:r>
              <a:rPr lang="ru-RU" sz="2400" dirty="0" err="1"/>
              <a:t>здобувачів</a:t>
            </a:r>
            <a:r>
              <a:rPr lang="ru-RU" sz="2400" dirty="0"/>
              <a:t> </a:t>
            </a:r>
            <a:r>
              <a:rPr lang="ru-RU" sz="2400" dirty="0" err="1"/>
              <a:t>освіти</a:t>
            </a:r>
            <a:r>
              <a:rPr lang="ru-RU" sz="2400" dirty="0"/>
              <a:t> </a:t>
            </a:r>
            <a:br>
              <a:rPr lang="ru-RU" sz="2400" dirty="0"/>
            </a:br>
            <a:r>
              <a:rPr lang="ru-RU" sz="2400" dirty="0"/>
              <a:t>з </a:t>
            </a:r>
            <a:r>
              <a:rPr lang="ru-RU" sz="2400" dirty="0" err="1"/>
              <a:t>освітнього</a:t>
            </a:r>
            <a:r>
              <a:rPr lang="ru-RU" sz="2400" dirty="0"/>
              <a:t> компонента «</a:t>
            </a:r>
            <a:r>
              <a:rPr lang="ru-RU" sz="2400" dirty="0" err="1"/>
              <a:t>Обладнання</a:t>
            </a:r>
            <a:r>
              <a:rPr lang="ru-RU" sz="2400" dirty="0"/>
              <a:t> </a:t>
            </a:r>
            <a:r>
              <a:rPr lang="ru-RU" sz="2400" dirty="0" err="1"/>
              <a:t>підприємств</a:t>
            </a:r>
            <a:r>
              <a:rPr lang="ru-RU" sz="2400" dirty="0"/>
              <a:t> </a:t>
            </a:r>
            <a:r>
              <a:rPr lang="ru-RU" sz="2400" dirty="0" err="1"/>
              <a:t>торгівлі</a:t>
            </a:r>
            <a:r>
              <a:rPr lang="ru-RU" sz="2400" dirty="0"/>
              <a:t>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2776"/>
            <a:ext cx="8784976" cy="5229200"/>
          </a:xfrm>
        </p:spPr>
        <p:txBody>
          <a:bodyPr>
            <a:normAutofit fontScale="25000" lnSpcReduction="20000"/>
          </a:bodyPr>
          <a:lstStyle/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«відмінно»</a:t>
            </a:r>
            <a:r>
              <a:rPr lang="uk-UA" sz="6400" dirty="0"/>
              <a:t> – виставляється, якщо при відповідях на запитання здобувач освіти виявляє всебічні, систематизовані, глибокі знання програмного матеріалу, уміння виконувати практичні завдання, знання основної  літератури передбачених програмою на рівні творчого використання</a:t>
            </a:r>
            <a:r>
              <a:rPr lang="uk-UA" sz="6400" dirty="0" smtClean="0"/>
              <a:t>.</a:t>
            </a:r>
            <a:r>
              <a:rPr lang="uk-UA" sz="6400" dirty="0"/>
              <a:t> </a:t>
            </a:r>
          </a:p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«добре»</a:t>
            </a:r>
            <a:r>
              <a:rPr lang="uk-UA" sz="6400" dirty="0"/>
              <a:t> – виставляється, якщо при відповіді на запитання здобувач освіти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здобувач освіти виявляє знання і розуміння матеріалу, проте не зовсім повно відповідає на запитання, припускається неточностей</a:t>
            </a:r>
            <a:r>
              <a:rPr lang="uk-UA" sz="6400" dirty="0" smtClean="0"/>
              <a:t>.</a:t>
            </a:r>
            <a:endParaRPr lang="uk-UA" sz="6400" dirty="0"/>
          </a:p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«задовільно»</a:t>
            </a:r>
            <a:r>
              <a:rPr lang="uk-UA" sz="6400" dirty="0"/>
              <a:t> -  виставляється якщо при відповіді на запитання здобувач освіти виявив повне знання основного програмного матеріалу, обсягом що необхідний для подальшого навчання і роботи, здатність впоратись з використанням завдань передбачених програмою на рівні репродуктивного відтворення, припускається неточностей при розв’язанні ситуацій, висвітленні окремих методичних визначень.</a:t>
            </a:r>
          </a:p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«незадовільно»</a:t>
            </a:r>
            <a:r>
              <a:rPr lang="uk-UA" sz="6400" dirty="0"/>
              <a:t> – виставляється, якщо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не може розібратись у вирішенні ситуаційних завдань.</a:t>
            </a:r>
          </a:p>
          <a:p>
            <a:pPr marL="64008" indent="0">
              <a:buNone/>
            </a:pP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55201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656689"/>
              </p:ext>
            </p:extLst>
          </p:nvPr>
        </p:nvGraphicFramePr>
        <p:xfrm>
          <a:off x="251520" y="260647"/>
          <a:ext cx="8712967" cy="5875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/>
                <a:gridCol w="4248473"/>
                <a:gridCol w="2232247"/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Галузь</a:t>
                      </a:r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знань</a:t>
                      </a:r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  <a:r>
                        <a:rPr lang="uk-UA" sz="14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Управління та адміністрування</a:t>
                      </a:r>
                      <a:endParaRPr lang="uk-UA" sz="14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Спеціальність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076</a:t>
                      </a:r>
                      <a:r>
                        <a:rPr lang="uk-UA" sz="1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Підприємництво та торгівля</a:t>
                      </a:r>
                      <a:endParaRPr lang="uk-UA" sz="14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9281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Освітньо-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професійна програма 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Підприємництво</a:t>
                      </a:r>
                      <a:r>
                        <a:rPr lang="uk-UA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та торгівля</a:t>
                      </a:r>
                      <a:endParaRPr lang="uk-UA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3753">
                <a:tc rowSpan="7">
                  <a:txBody>
                    <a:bodyPr/>
                    <a:lstStyle/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</a:p>
                    <a:p>
                      <a:pPr algn="l"/>
                      <a:r>
                        <a:rPr lang="uk-UA" sz="1600" b="1" i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</a:t>
                      </a:r>
                      <a:r>
                        <a:rPr lang="uk-UA" sz="1600" b="1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– ресторанного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Освітньо-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професійний ступінь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фаховий молодший бакалавр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Статус освітнього компонента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основний</a:t>
                      </a:r>
                    </a:p>
                    <a:p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Мова викладання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українська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2417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Кількість кредитів ЄКТС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8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Розподіл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 видами занять та годинами </a:t>
                      </a:r>
                      <a:r>
                        <a:rPr lang="ru-RU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навчання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70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аудиторні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лекційні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практичні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семінарські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самостійна робота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3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Форма підсумкового контролю 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екзамен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6863" y="476672"/>
            <a:ext cx="8784976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1" dirty="0" smtClean="0"/>
              <a:t>Мета:</a:t>
            </a:r>
            <a:r>
              <a:rPr lang="uk-UA" dirty="0"/>
              <a:t>Програма вивчення обов’язкового освітнього компоненту «Обладнання підприємств торгівлі» складена відповідно до освітньо-професійної програми підготовки фахового молодшого бакалавра галузі знань</a:t>
            </a:r>
            <a:r>
              <a:rPr lang="uk-UA" b="1" dirty="0"/>
              <a:t> </a:t>
            </a:r>
            <a:r>
              <a:rPr lang="uk-UA" dirty="0" smtClean="0"/>
              <a:t>07 «Управління та адміністрування»  </a:t>
            </a:r>
            <a:r>
              <a:rPr lang="uk-UA" dirty="0"/>
              <a:t>спеціальності </a:t>
            </a:r>
            <a:r>
              <a:rPr lang="uk-UA" dirty="0" smtClean="0"/>
              <a:t>076 «Підприємництво та торгівля» </a:t>
            </a:r>
            <a:r>
              <a:rPr lang="uk-UA" dirty="0"/>
              <a:t>кваліфікації - фаховий молодший бакалавр </a:t>
            </a:r>
            <a:r>
              <a:rPr lang="uk-UA" dirty="0" smtClean="0"/>
              <a:t>з підприємництва та торгівлі.</a:t>
            </a:r>
            <a:endParaRPr lang="uk-UA" dirty="0"/>
          </a:p>
          <a:p>
            <a:r>
              <a:rPr lang="uk-UA" b="1" dirty="0"/>
              <a:t>Предметом</a:t>
            </a:r>
            <a:r>
              <a:rPr lang="uk-UA" dirty="0"/>
              <a:t> вивчення даного освітнього компоненту є сучасні та нові види, </a:t>
            </a:r>
            <a:r>
              <a:rPr lang="uk-UA" dirty="0" smtClean="0"/>
              <a:t>моделі торгівельного обладнання, </a:t>
            </a:r>
            <a:r>
              <a:rPr lang="uk-UA" dirty="0"/>
              <a:t>що використовуються у закладах </a:t>
            </a:r>
            <a:r>
              <a:rPr lang="uk-UA" dirty="0" smtClean="0"/>
              <a:t>торгівлі та сфері послух,його </a:t>
            </a:r>
            <a:r>
              <a:rPr lang="uk-UA" dirty="0"/>
              <a:t>будова, принцип роботи, правила експлуатації. </a:t>
            </a:r>
            <a:endParaRPr lang="uk-UA" dirty="0" smtClean="0"/>
          </a:p>
          <a:p>
            <a:endParaRPr lang="uk-UA" dirty="0"/>
          </a:p>
          <a:p>
            <a:r>
              <a:rPr lang="uk-UA" b="1" dirty="0" smtClean="0"/>
              <a:t>Міждисциплінарні зв’язки</a:t>
            </a:r>
            <a:r>
              <a:rPr lang="uk-UA" b="1" dirty="0"/>
              <a:t>:</a:t>
            </a:r>
            <a:r>
              <a:rPr lang="uk-UA" dirty="0"/>
              <a:t> вивчення освітнього компоненту тісно пов’язане з іншими освітніми компонентами: </a:t>
            </a:r>
            <a:r>
              <a:rPr lang="uk-UA" dirty="0" smtClean="0"/>
              <a:t>«Основи обліку оподаткування та страхування», «Електронна комерція»,  «Товарознавство непродовольчих товарів»,  «</a:t>
            </a:r>
            <a:r>
              <a:rPr lang="uk-UA" dirty="0"/>
              <a:t>Основи охорони праці» та інші</a:t>
            </a:r>
            <a:r>
              <a:rPr lang="uk-UA" dirty="0" smtClean="0"/>
              <a:t>. </a:t>
            </a:r>
            <a:endParaRPr lang="uk-UA" dirty="0"/>
          </a:p>
          <a:p>
            <a:endParaRPr lang="uk-UA" dirty="0"/>
          </a:p>
          <a:p>
            <a:r>
              <a:rPr lang="uk-UA" dirty="0"/>
              <a:t>	</a:t>
            </a:r>
            <a:r>
              <a:rPr lang="uk-UA" dirty="0" smtClean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b="1" i="1" dirty="0"/>
              <a:t> </a:t>
            </a:r>
            <a:endParaRPr lang="uk-UA" dirty="0"/>
          </a:p>
          <a:p>
            <a:r>
              <a:rPr lang="uk-UA" b="1" i="1" dirty="0"/>
              <a:t> </a:t>
            </a:r>
            <a:endParaRPr lang="uk-UA" dirty="0"/>
          </a:p>
          <a:p>
            <a:r>
              <a:rPr lang="uk-UA" b="1" i="1" dirty="0"/>
              <a:t> </a:t>
            </a:r>
            <a:endParaRPr lang="uk-UA" dirty="0"/>
          </a:p>
          <a:p>
            <a:r>
              <a:rPr lang="uk-U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uk-UA" sz="1800" b="1" dirty="0" smtClean="0"/>
              <a:t>Програмні </a:t>
            </a:r>
            <a:r>
              <a:rPr lang="uk-UA" sz="1800" b="1" dirty="0"/>
              <a:t>результати навчання:</a:t>
            </a:r>
          </a:p>
          <a:p>
            <a:r>
              <a:rPr lang="uk-UA" sz="1800" dirty="0"/>
              <a:t>РН5. Збирати й аналізувати необхідну </a:t>
            </a:r>
            <a:r>
              <a:rPr lang="uk-UA" sz="1800" dirty="0" smtClean="0"/>
              <a:t>інформацію сучасного технологічного устаткування, обґрунтовувати </a:t>
            </a:r>
            <a:r>
              <a:rPr lang="uk-UA" sz="1800" dirty="0"/>
              <a:t>управлінські рішення на основі використання необхідного </a:t>
            </a:r>
            <a:r>
              <a:rPr lang="uk-UA" sz="1800" dirty="0" smtClean="0"/>
              <a:t>устаткування. </a:t>
            </a:r>
          </a:p>
          <a:p>
            <a:pPr marL="64008" indent="0">
              <a:buNone/>
            </a:pPr>
            <a:endParaRPr lang="uk-UA" sz="1800" dirty="0"/>
          </a:p>
          <a:p>
            <a:r>
              <a:rPr lang="uk-UA" sz="1800" dirty="0"/>
              <a:t>РН7. Використовувати цифрові інформаційні та комунікаційні технології, а також спеціалізовані програмні продукти, необхідні для </a:t>
            </a:r>
            <a:r>
              <a:rPr lang="uk-UA" sz="1800" dirty="0" smtClean="0"/>
              <a:t>розв’язування поставлених завдань </a:t>
            </a:r>
            <a:r>
              <a:rPr lang="uk-UA" sz="1800" dirty="0" err="1"/>
              <a:t>завдань</a:t>
            </a:r>
            <a:r>
              <a:rPr lang="uk-UA" sz="1800" dirty="0"/>
              <a:t> 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57899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8240" y="117693"/>
            <a:ext cx="876624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 smtClean="0">
                <a:solidFill>
                  <a:srgbClr val="FFA015"/>
                </a:solidFill>
              </a:rPr>
              <a:t>У результаті навчання здобувач освіти повинен отримати:</a:t>
            </a:r>
            <a:endParaRPr lang="uk-UA" b="1" i="1" dirty="0">
              <a:solidFill>
                <a:srgbClr val="FFA015"/>
              </a:solidFill>
            </a:endParaRPr>
          </a:p>
          <a:p>
            <a:r>
              <a:rPr lang="uk-UA" b="1" i="1" dirty="0">
                <a:solidFill>
                  <a:srgbClr val="FFA015"/>
                </a:solidFill>
              </a:rPr>
              <a:t>загальні компетентності: </a:t>
            </a:r>
            <a:endParaRPr lang="uk-UA" b="1" i="1" dirty="0" smtClean="0">
              <a:solidFill>
                <a:srgbClr val="FFA015"/>
              </a:solidFill>
            </a:endParaRPr>
          </a:p>
          <a:p>
            <a:r>
              <a:rPr lang="uk-UA" dirty="0" smtClean="0"/>
              <a:t>Основними </a:t>
            </a:r>
            <a:r>
              <a:rPr lang="uk-UA" b="1" dirty="0"/>
              <a:t>завданнями</a:t>
            </a:r>
            <a:r>
              <a:rPr lang="uk-UA" dirty="0"/>
              <a:t>, які мають бути вирішені у процесі викладання є формування спеціальних </a:t>
            </a:r>
            <a:r>
              <a:rPr lang="uk-UA" dirty="0" err="1"/>
              <a:t>компетентностей</a:t>
            </a:r>
            <a:r>
              <a:rPr lang="uk-UA" dirty="0"/>
              <a:t>: </a:t>
            </a:r>
          </a:p>
          <a:p>
            <a:pPr lvl="0"/>
            <a:r>
              <a:rPr lang="uk-UA" dirty="0"/>
              <a:t>СК 5. Здатність здійснювати підбір технологічного устаткування та обладнання для закладів готельного та ресторанного господарства з метою раціонального використання просторових та матеріальних ресурсів; </a:t>
            </a:r>
          </a:p>
          <a:p>
            <a:pPr lvl="0"/>
            <a:r>
              <a:rPr lang="uk-UA" dirty="0"/>
              <a:t>СК 7. Здатність планувати, аналізувати та контролювати власну роботу та роботу обслуговуючого персоналу; </a:t>
            </a:r>
          </a:p>
          <a:p>
            <a:pPr lvl="0"/>
            <a:r>
              <a:rPr lang="uk-UA" dirty="0"/>
              <a:t>СК 9. Здатність забезпечувати безпеку основних та додаткових послуг у закладах готельного і ресторанного господарства. </a:t>
            </a:r>
          </a:p>
          <a:p>
            <a:r>
              <a:rPr lang="uk-UA" dirty="0"/>
              <a:t>	</a:t>
            </a:r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/>
              <a:t>В </a:t>
            </a:r>
            <a:r>
              <a:rPr lang="uk-UA" dirty="0"/>
              <a:t>результаті вивчення освітнього компоненту здобувачі освіти повинні </a:t>
            </a:r>
            <a:r>
              <a:rPr lang="uk-UA" b="1" dirty="0"/>
              <a:t> </a:t>
            </a:r>
            <a:endParaRPr lang="uk-UA" dirty="0"/>
          </a:p>
          <a:p>
            <a:r>
              <a:rPr lang="uk-UA" b="1" dirty="0"/>
              <a:t>знати</a:t>
            </a:r>
            <a:r>
              <a:rPr lang="uk-UA" dirty="0"/>
              <a:t>: призначення, будову, принцип роботи, правила </a:t>
            </a:r>
            <a:r>
              <a:rPr lang="uk-UA" dirty="0" smtClean="0"/>
              <a:t>експлуатації сучасного обладнання торгівлі; </a:t>
            </a:r>
            <a:endParaRPr lang="uk-UA" dirty="0"/>
          </a:p>
          <a:p>
            <a:r>
              <a:rPr lang="uk-UA" b="1" dirty="0"/>
              <a:t>вміти:</a:t>
            </a:r>
            <a:r>
              <a:rPr lang="uk-UA" dirty="0"/>
              <a:t> правильно, раціонально, з точки зору економії електроенергії, довговічності </a:t>
            </a:r>
            <a:r>
              <a:rPr lang="uk-UA" dirty="0" smtClean="0"/>
              <a:t>обладнання, безпечної  експлуатації. </a:t>
            </a:r>
            <a:endParaRPr lang="uk-UA" dirty="0"/>
          </a:p>
          <a:p>
            <a:endParaRPr lang="uk-UA" b="1" i="1" dirty="0">
              <a:solidFill>
                <a:srgbClr val="FFA015"/>
              </a:solidFill>
            </a:endParaRPr>
          </a:p>
          <a:p>
            <a:pPr algn="just"/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-3529460"/>
            <a:ext cx="6030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  <a:endParaRPr lang="uk-UA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258429"/>
              </p:ext>
            </p:extLst>
          </p:nvPr>
        </p:nvGraphicFramePr>
        <p:xfrm>
          <a:off x="251520" y="889557"/>
          <a:ext cx="8568952" cy="5147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6975622"/>
                <a:gridCol w="1089274"/>
              </a:tblGrid>
              <a:tr h="412796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rgbClr val="7030A0"/>
                          </a:solidFill>
                        </a:rPr>
                        <a:t>Лекції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498067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7030A0"/>
                          </a:solidFill>
                        </a:rPr>
                        <a:t>№ з/п</a:t>
                      </a:r>
                      <a:endParaRPr lang="uk-UA" sz="1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i="1" dirty="0" smtClean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39947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Теоретичні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основи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курсу “ 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Обладнання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підприємств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торгівлі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”. 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Загальні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вимоги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техніки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безпеки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до “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підприємств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торгівлі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”.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2424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Торгівельні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меблі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інвентар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торгівельна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тара.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3795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Ваговимірювальне обладнання. 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Міри маси, довжини, об’єму.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9337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Реєстратори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розрахункових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операцій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0708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Сканувально-штрихове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Торгові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автомати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2079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Підйомно-транспортне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3451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Холодильне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підприємствах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торгівлі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4822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нарізання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подрібнення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продуктів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47737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Фасувально-пакувальне обладнання.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47737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приготування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 продажу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напоїв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47737">
                <a:tc>
                  <a:txBody>
                    <a:bodyPr/>
                    <a:lstStyle/>
                    <a:p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Разом: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38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  <a:endParaRPr lang="uk-UA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89939"/>
              </p:ext>
            </p:extLst>
          </p:nvPr>
        </p:nvGraphicFramePr>
        <p:xfrm>
          <a:off x="467544" y="980728"/>
          <a:ext cx="8496944" cy="3208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6624736"/>
                <a:gridCol w="1224136"/>
              </a:tblGrid>
              <a:tr h="472419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№ з/п                                        Тема:                                                  </a:t>
                      </a:r>
                      <a:r>
                        <a:rPr lang="uk-UA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будови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принципу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роботи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вагівниць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різних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типів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Освоєння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правил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експлуатації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і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вироблення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практичних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навиків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роботи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будови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реєстраторів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розрахункових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операцій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режимів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роботи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на РРО. 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Вивчення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будови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підйомно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-транспортного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обладнання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kumimoji="0" lang="uk-UA" sz="1400" b="1" kern="1200" dirty="0" smtClean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Вивчення будови холодильного обладнання.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Вивчення будови подрібнювального обладнання..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143">
                <a:tc>
                  <a:txBody>
                    <a:bodyPr/>
                    <a:lstStyle/>
                    <a:p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Разом: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730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33892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Семінарські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789056"/>
              </p:ext>
            </p:extLst>
          </p:nvPr>
        </p:nvGraphicFramePr>
        <p:xfrm>
          <a:off x="539552" y="1052736"/>
          <a:ext cx="8280921" cy="5396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5"/>
                <a:gridCol w="6840760"/>
                <a:gridCol w="864096"/>
              </a:tblGrid>
              <a:tr h="482898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з/п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Тема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годин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Теоретичні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основи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курсу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“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Обладнання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підприємств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торгівлі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”.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Науково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-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технічних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прогрес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у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торгівлі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Загальні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вимоги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техніки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безпеки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до “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Обладнання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підприємств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торгівлі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”.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Торгівельні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меблі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інвентар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і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торгівельна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тара.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Ваговимірювальне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обладнання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Міри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маси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довжини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об’єму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Реєстратори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розрахункових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операцій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Сканувально-штрихове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обладнання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41449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Торгові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автомати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Підйомно-транспортне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Холодильне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підприємствах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торгівлі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для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нарізання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подрібнення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продуктів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25400" marR="254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449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Фасувально-пакувальне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приготування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 продажу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напоїв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449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047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694004"/>
              </p:ext>
            </p:extLst>
          </p:nvPr>
        </p:nvGraphicFramePr>
        <p:xfrm>
          <a:off x="467544" y="0"/>
          <a:ext cx="8352928" cy="503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088"/>
                <a:gridCol w="6512452"/>
                <a:gridCol w="1203388"/>
              </a:tblGrid>
              <a:tr h="265104">
                <a:tc gridSpan="3">
                  <a:txBody>
                    <a:bodyPr/>
                    <a:lstStyle/>
                    <a:p>
                      <a:pPr algn="ctr"/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1200" baseline="0" dirty="0" smtClean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1200" dirty="0" smtClean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27436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i="1" dirty="0" smtClean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9663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Класифікація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підприємств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торгівлі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вимоги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техніки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безпеки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його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будови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1034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Класифікація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підприємств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торгівлі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вимоги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техніки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безпеки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його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будови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2405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Торгівельні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меблі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інвентар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торгівельна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тара.</a:t>
                      </a:r>
                      <a:endParaRPr lang="ru-RU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3720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Ваговимірювальне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Міри маси, довжини, об’єму.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Реєстратори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розрахункових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операцій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6510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Сканувально-штрихове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1545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Торговельні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автомати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Автомати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обліку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грошових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банкнот.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1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0174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Піднімально-транспортне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94561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Холодильне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підприємствах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торгівлі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94561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Обладнання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нарізання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подрібнення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продуктів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94561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Фасувально-пакувальне обладнання.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94561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Обладнання для приготування та продажу напоїв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94561"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Разом: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30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5331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319</TotalTime>
  <Words>1020</Words>
  <Application>Microsoft Office PowerPoint</Application>
  <PresentationFormat>Экран (4:3)</PresentationFormat>
  <Paragraphs>243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Яркая</vt:lpstr>
      <vt:lpstr>Обладнання підприємств торгівлі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Критерії оцінювання знань здобувачів освіти  з освітнього компонента «Обладнання підприємств торгівлі»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34</cp:revision>
  <dcterms:created xsi:type="dcterms:W3CDTF">2024-02-06T17:10:51Z</dcterms:created>
  <dcterms:modified xsi:type="dcterms:W3CDTF">2025-06-26T07:21:43Z</dcterms:modified>
</cp:coreProperties>
</file>