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3"/>
  </p:notesMasterIdLst>
  <p:sldIdLst>
    <p:sldId id="256" r:id="rId2"/>
    <p:sldId id="257" r:id="rId3"/>
    <p:sldId id="258" r:id="rId4"/>
    <p:sldId id="266" r:id="rId5"/>
    <p:sldId id="262" r:id="rId6"/>
    <p:sldId id="277" r:id="rId7"/>
    <p:sldId id="276" r:id="rId8"/>
    <p:sldId id="278" r:id="rId9"/>
    <p:sldId id="279" r:id="rId10"/>
    <p:sldId id="267" r:id="rId11"/>
    <p:sldId id="268" r:id="rId12"/>
    <p:sldId id="263" r:id="rId13"/>
    <p:sldId id="264" r:id="rId14"/>
    <p:sldId id="280" r:id="rId15"/>
    <p:sldId id="281" r:id="rId16"/>
    <p:sldId id="282" r:id="rId17"/>
    <p:sldId id="283" r:id="rId18"/>
    <p:sldId id="284" r:id="rId19"/>
    <p:sldId id="286" r:id="rId20"/>
    <p:sldId id="285" r:id="rId21"/>
    <p:sldId id="265" r:id="rId2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BF20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94910-1914-4CAE-884E-6BF84DD6AE6A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61633-1B08-4195-BCF8-D4176446EBDC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5195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161633-1B08-4195-BCF8-D4176446EBDC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0913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161633-1B08-4195-BCF8-D4176446EBDC}" type="slidenum">
              <a:rPr lang="uk-UA" smtClean="0"/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3781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161633-1B08-4195-BCF8-D4176446EBDC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9943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161633-1B08-4195-BCF8-D4176446EBDC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553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161633-1B08-4195-BCF8-D4176446EBDC}" type="slidenum">
              <a:rPr lang="uk-UA" smtClean="0"/>
              <a:t>21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049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ebib.pp.ua/124-organizatsiya-razmescheniya-vyikladki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4">
                <a:lumMod val="50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solidFill>
            <a:schemeClr val="accent1">
              <a:lumMod val="75000"/>
            </a:schemeClr>
          </a:solidFill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Навчальна практика</a:t>
            </a:r>
            <a:br>
              <a:rPr lang="uk-UA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 dirty="0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algn="ctr"/>
            <a:endParaRPr lang="uk-UA" sz="1600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ln/>
              <a:solidFill>
                <a:schemeClr val="accent4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>
              <a:ln/>
              <a:solidFill>
                <a:srgbClr val="D0BF2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2407613"/>
              </p:ext>
            </p:extLst>
          </p:nvPr>
        </p:nvGraphicFramePr>
        <p:xfrm>
          <a:off x="323528" y="332656"/>
          <a:ext cx="8424936" cy="63048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0425">
                <a:tc gridSpan="3">
                  <a:txBody>
                    <a:bodyPr/>
                    <a:lstStyle/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перевіряти реквізити чеку.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підрахувати гроші і здавати їх у встановленому порядку.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підготовляти товар до інвентаризації.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оформляти приймання товарів.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дотримуватись правил техніки безпеки, гігієни праці, протипожежної    безпеки.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застосовувати передові прийоми роботи і способи організації праці.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розміщувати швидкопсувні товари в холодильні камери, шафи і прилавки. 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види підприємницької діяльності та їх особливості;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етапи започаткування власної справи та її юридичне оформлення;</a:t>
                      </a:r>
                    </a:p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915"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98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chemeClr val="bg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98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998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34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98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696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770843"/>
              </p:ext>
            </p:extLst>
          </p:nvPr>
        </p:nvGraphicFramePr>
        <p:xfrm>
          <a:off x="179512" y="908720"/>
          <a:ext cx="8568953" cy="5604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43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921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Практичні заняття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896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6791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із загальними питаннями організації роботи магазину /4 днів/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800" b="1" dirty="0">
                        <a:solidFill>
                          <a:srgbClr val="7030A0"/>
                        </a:solidFill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751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Характеристика магазину, планування торговельної зали і її площа , режим роботи магазину, порядок відкриття і закриття магазину. Ознайомлення із дозвільними документами, що регулюють торговельну діяльність магазину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2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із правилами техніки безпеки , пожежної безпеки та вимогами санітарії на торговельному підприємстві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із ,,Основними правилами торгівлі</a:t>
                      </a:r>
                      <a:r>
                        <a:rPr kumimoji="0" lang="ru-RU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58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із ,,Основними правилами торгівлі</a:t>
                      </a:r>
                      <a:r>
                        <a:rPr kumimoji="0" lang="ru-RU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32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Оволодіння навичками роботи на торговельно-технологічному обладнанні  /5 днів/.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787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із видами ваг, паспортом на ваги, термінами клеймування ваг. </a:t>
                      </a:r>
                      <a:endParaRPr kumimoji="0" lang="uk-UA" sz="12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b="1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Правила експлуатації ваговимірювального устаткування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>
                          <a:tab pos="2969895" algn="ctr"/>
                          <a:tab pos="5940425" algn="r"/>
                        </a:tabLst>
                        <a:defRPr/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90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Оволодіння навичками зважування на ваговимірювальному устаткуванні.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Техніка правильного і точного зважування товарів на вагах різних видів.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12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510481"/>
              </p:ext>
            </p:extLst>
          </p:nvPr>
        </p:nvGraphicFramePr>
        <p:xfrm>
          <a:off x="503547" y="332656"/>
          <a:ext cx="8244917" cy="4551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4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03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uk-UA" sz="1200" b="1" i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з різальними та фасувальними машинами, правила їх експлуатації. Оволодіння навиками роботи фасувальника. Торговельний інвентар та інструментарій магазину. </a:t>
                      </a:r>
                      <a:endParaRPr lang="uk-UA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з видами </a:t>
                      </a:r>
                      <a:r>
                        <a:rPr kumimoji="0" lang="uk-UA" sz="12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підйомно</a:t>
                      </a: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-транспортного устаткування, правила їх експлуатації.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з видами холодильного обладнання та торговельними  автоматами. Правила їх експлуатації.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Оволодіння навичками роботи продавця. /6 днів/</a:t>
                      </a:r>
                      <a:endParaRPr lang="uk-UA" sz="12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59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Кваліфікаційна характеристика продавця продовольчих  та непродовольчих товарів.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Права та </a:t>
                      </a:r>
                      <a:r>
                        <a:rPr kumimoji="0" lang="uk-UA" sz="12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</a:t>
                      </a:r>
                      <a:r>
                        <a:rPr kumimoji="0" lang="ru-RU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`</a:t>
                      </a:r>
                      <a:r>
                        <a:rPr kumimoji="0" lang="uk-UA" sz="12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язки</a:t>
                      </a: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продавця. Правила санітарії та особистої гігієни продавця. Закон України ,,Про захист прав споживачів</a:t>
                      </a:r>
                      <a:r>
                        <a:rPr kumimoji="0" lang="en-US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uk-UA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Порядок приймання товарів і тари в магазині за кількістю і якістю. Повернення тари постачальнику. 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663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робочого місця </a:t>
                      </a:r>
                      <a:r>
                        <a:rPr kumimoji="0" lang="uk-UA" sz="12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продавця.Підготовка</a:t>
                      </a: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товарів до </a:t>
                      </a:r>
                      <a:r>
                        <a:rPr kumimoji="0" lang="uk-UA" sz="12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продажу.Порядок</a:t>
                      </a: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розміщення і викладки товарів в торговельній </a:t>
                      </a:r>
                      <a:r>
                        <a:rPr kumimoji="0" lang="uk-UA" sz="12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залі.Основні</a:t>
                      </a: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елементи культури торгівлі.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982088"/>
                  </a:ext>
                </a:extLst>
              </a:tr>
              <a:tr h="69085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Продаж ковбасних виробів. Продаж риби та рибних товарів. Продаж молока та молочних товарів. Продаж хліба, хлібобулочних виробів.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50910660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я 4">
            <a:extLst>
              <a:ext uri="{FF2B5EF4-FFF2-40B4-BE49-F238E27FC236}">
                <a16:creationId xmlns:a16="http://schemas.microsoft.com/office/drawing/2014/main" id="{2E81906D-7F3D-41F5-AAFC-E0ECBE94EB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930864"/>
              </p:ext>
            </p:extLst>
          </p:nvPr>
        </p:nvGraphicFramePr>
        <p:xfrm>
          <a:off x="502600" y="4653136"/>
          <a:ext cx="824491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61">
                  <a:extLst>
                    <a:ext uri="{9D8B030D-6E8A-4147-A177-3AD203B41FA5}">
                      <a16:colId xmlns:a16="http://schemas.microsoft.com/office/drawing/2014/main" val="1621141396"/>
                    </a:ext>
                  </a:extLst>
                </a:gridCol>
                <a:gridCol w="6844518">
                  <a:extLst>
                    <a:ext uri="{9D8B030D-6E8A-4147-A177-3AD203B41FA5}">
                      <a16:colId xmlns:a16="http://schemas.microsoft.com/office/drawing/2014/main" val="3249894077"/>
                    </a:ext>
                  </a:extLst>
                </a:gridCol>
                <a:gridCol w="860339">
                  <a:extLst>
                    <a:ext uri="{9D8B030D-6E8A-4147-A177-3AD203B41FA5}">
                      <a16:colId xmlns:a16="http://schemas.microsoft.com/office/drawing/2014/main" val="1231532673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Продаж бакалійних товарів. Продаж кондитерських виробів. Продаж овочів і фруктів та продуктів їх переробки.</a:t>
                      </a:r>
                      <a:endParaRPr lang="uk-UA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42567303"/>
                  </a:ext>
                </a:extLst>
              </a:tr>
            </a:tbl>
          </a:graphicData>
        </a:graphic>
      </p:graphicFrame>
      <p:graphicFrame>
        <p:nvGraphicFramePr>
          <p:cNvPr id="6" name="Таблиця 5">
            <a:extLst>
              <a:ext uri="{FF2B5EF4-FFF2-40B4-BE49-F238E27FC236}">
                <a16:creationId xmlns:a16="http://schemas.microsoft.com/office/drawing/2014/main" id="{88AA1DFE-9B97-4E31-A7EA-1CA7A2D422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86058"/>
              </p:ext>
            </p:extLst>
          </p:nvPr>
        </p:nvGraphicFramePr>
        <p:xfrm>
          <a:off x="501655" y="5301208"/>
          <a:ext cx="8244918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953">
                  <a:extLst>
                    <a:ext uri="{9D8B030D-6E8A-4147-A177-3AD203B41FA5}">
                      <a16:colId xmlns:a16="http://schemas.microsoft.com/office/drawing/2014/main" val="1621141396"/>
                    </a:ext>
                  </a:extLst>
                </a:gridCol>
                <a:gridCol w="6842626">
                  <a:extLst>
                    <a:ext uri="{9D8B030D-6E8A-4147-A177-3AD203B41FA5}">
                      <a16:colId xmlns:a16="http://schemas.microsoft.com/office/drawing/2014/main" val="3249894077"/>
                    </a:ext>
                  </a:extLst>
                </a:gridCol>
                <a:gridCol w="860339">
                  <a:extLst>
                    <a:ext uri="{9D8B030D-6E8A-4147-A177-3AD203B41FA5}">
                      <a16:colId xmlns:a16="http://schemas.microsoft.com/office/drawing/2014/main" val="1231532673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 15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200" b="1" i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Продаж товарів побутової хімії. Продаж </a:t>
                      </a:r>
                      <a:r>
                        <a:rPr kumimoji="0" lang="uk-UA" sz="1200" b="1" i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парфумерно</a:t>
                      </a:r>
                      <a:r>
                        <a:rPr kumimoji="0" lang="uk-UA" sz="1200" b="1" i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-косметичних товарів і мила.</a:t>
                      </a:r>
                      <a:endParaRPr kumimoji="0" lang="uk-UA" sz="12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200" b="1" i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Правила обміну непродовольчих товарів.</a:t>
                      </a:r>
                      <a:endParaRPr lang="uk-UA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42567303"/>
                  </a:ext>
                </a:extLst>
              </a:tr>
            </a:tbl>
          </a:graphicData>
        </a:graphic>
      </p:graphicFrame>
      <p:graphicFrame>
        <p:nvGraphicFramePr>
          <p:cNvPr id="7" name="Таблиця 6">
            <a:extLst>
              <a:ext uri="{FF2B5EF4-FFF2-40B4-BE49-F238E27FC236}">
                <a16:creationId xmlns:a16="http://schemas.microsoft.com/office/drawing/2014/main" id="{262BAF01-1ADE-489E-B42C-BD85713995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764853"/>
              </p:ext>
            </p:extLst>
          </p:nvPr>
        </p:nvGraphicFramePr>
        <p:xfrm>
          <a:off x="520509" y="6021288"/>
          <a:ext cx="8244918" cy="648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953">
                  <a:extLst>
                    <a:ext uri="{9D8B030D-6E8A-4147-A177-3AD203B41FA5}">
                      <a16:colId xmlns:a16="http://schemas.microsoft.com/office/drawing/2014/main" val="1621141396"/>
                    </a:ext>
                  </a:extLst>
                </a:gridCol>
                <a:gridCol w="6842626">
                  <a:extLst>
                    <a:ext uri="{9D8B030D-6E8A-4147-A177-3AD203B41FA5}">
                      <a16:colId xmlns:a16="http://schemas.microsoft.com/office/drawing/2014/main" val="3249894077"/>
                    </a:ext>
                  </a:extLst>
                </a:gridCol>
                <a:gridCol w="860339">
                  <a:extLst>
                    <a:ext uri="{9D8B030D-6E8A-4147-A177-3AD203B41FA5}">
                      <a16:colId xmlns:a16="http://schemas.microsoft.com/office/drawing/2014/main" val="1231532673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Оволодіння навичками роботи контролера-касира  /3 дні/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42567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082458"/>
              </p:ext>
            </p:extLst>
          </p:nvPr>
        </p:nvGraphicFramePr>
        <p:xfrm>
          <a:off x="395536" y="260648"/>
          <a:ext cx="8568952" cy="5521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0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49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919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Права та </a:t>
                      </a:r>
                      <a:r>
                        <a:rPr kumimoji="0" lang="uk-UA" sz="12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</a:t>
                      </a:r>
                      <a:r>
                        <a:rPr kumimoji="0" lang="ru-RU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uk-UA" sz="12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язки</a:t>
                      </a: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контролера-касира. Будова РРО. Підготовка РРО до роботи. Робота на РРО.  Основні неполадки і помилки, які може ліквідувати контролер-касир.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42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Порядок роботи на РРО, чек і його реквізити. Закінчення роботи на РРО. Звіт контролера-касира.</a:t>
                      </a:r>
                      <a:endParaRPr kumimoji="0" lang="uk-UA" sz="12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34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Закінчення роботи на РРО. Визначення результату роботи контролера-касира. Порядок оформлення прибуткових і видаткових касових ордерів.</a:t>
                      </a:r>
                      <a:endParaRPr kumimoji="0" lang="uk-UA" sz="12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876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Оволодіння навичками роботи завідувача відділу(секції) магазину  /8 днів/.</a:t>
                      </a:r>
                      <a:endParaRPr kumimoji="0" lang="uk-UA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35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Вивчення структури управління магазином. Права та обов’язки завідувача підприємством роздрібної торгівлі, завідувача  відділу (секції).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502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з видами матеріальної відповідальності. Договір про матеріальну відповідальність, його оформлення.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77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праці в магазині. Облік робочого часу працівників магазину. Складання табеля на нарахування заробітної плати. Відомість на одержання заробітної плати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148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Прийняти участь у складанні замовлень на товари щоденного попиту (хліб, молоко, ковбасні вироби) в учбовому магазині.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Ціни і ціноутворення в торгівлі. Правила заокруглення ціни на товар</a:t>
                      </a:r>
                      <a:endParaRPr lang="uk-UA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79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Приймання молочних ,  м’ясних і гастрономічних товарів,  хліба і хлібобулочних виробів в магазині за кількістю і якістю.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Таблица 1">
            <a:extLst>
              <a:ext uri="{FF2B5EF4-FFF2-40B4-BE49-F238E27FC236}">
                <a16:creationId xmlns:a16="http://schemas.microsoft.com/office/drawing/2014/main" id="{BFA32E6F-9058-48B0-A960-FD3EA97CF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699641"/>
              </p:ext>
            </p:extLst>
          </p:nvPr>
        </p:nvGraphicFramePr>
        <p:xfrm>
          <a:off x="395536" y="5898410"/>
          <a:ext cx="8571943" cy="626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1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6933">
                <a:tc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973144"/>
              </p:ext>
            </p:extLst>
          </p:nvPr>
        </p:nvGraphicFramePr>
        <p:xfrm>
          <a:off x="395536" y="260648"/>
          <a:ext cx="8568952" cy="55165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0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49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211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Складання товарного звіту</a:t>
                      </a:r>
                      <a:endParaRPr kumimoji="0" lang="uk-U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Порядок проведення інвентаризації в магазині. Участь в інвентаризації товарів і тари в магазині. Виведення результатів інвентаризації.</a:t>
                      </a:r>
                      <a:endParaRPr kumimoji="0" lang="uk-UA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uk-UA" sz="14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42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Порядок складання касового звіту по головній касі  магазину. Порядок здачі грошової виручки в держбанк через інкасатора</a:t>
                      </a:r>
                      <a:endParaRPr kumimoji="0" lang="uk-UA" sz="14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34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Аналіз  стану культури торгівлі , якості торговельного обслуговування та  способи вирішення торговельних ситуацій, що складались під час проходження практики в магазині</a:t>
                      </a:r>
                      <a:endParaRPr kumimoji="0" lang="uk-UA" sz="14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876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Оволодіння навичками  підприємницької діяльності Захист щоденників-звітів/4 дні/</a:t>
                      </a:r>
                      <a:endParaRPr kumimoji="0" lang="uk-UA" sz="14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35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Створення власної справи. Планування підприємницької діяльності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63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підприємницької діяльності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77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Ризик і страхування в торговельному підприємництві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148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Узагальнення матеріалів. Захист звіт</a:t>
                      </a:r>
                      <a:r>
                        <a:rPr kumimoji="0" lang="en-US" sz="14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ів</a:t>
                      </a:r>
                      <a:r>
                        <a:rPr kumimoji="0" lang="uk-UA" sz="14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uk-UA" sz="14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794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Таблица 1">
            <a:extLst>
              <a:ext uri="{FF2B5EF4-FFF2-40B4-BE49-F238E27FC236}">
                <a16:creationId xmlns:a16="http://schemas.microsoft.com/office/drawing/2014/main" id="{BFA32E6F-9058-48B0-A960-FD3EA97CF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632546"/>
              </p:ext>
            </p:extLst>
          </p:nvPr>
        </p:nvGraphicFramePr>
        <p:xfrm>
          <a:off x="395536" y="5661248"/>
          <a:ext cx="8571943" cy="864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1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409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Всього разом: 180 годин</a:t>
                      </a:r>
                    </a:p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9212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260648"/>
          <a:ext cx="8568952" cy="5637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0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49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211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Права та </a:t>
                      </a:r>
                      <a:r>
                        <a:rPr kumimoji="0" lang="uk-UA" sz="12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</a:t>
                      </a:r>
                      <a:r>
                        <a:rPr kumimoji="0" lang="ru-RU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’</a:t>
                      </a:r>
                      <a:r>
                        <a:rPr kumimoji="0" lang="uk-UA" sz="1200" b="1" i="1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язки</a:t>
                      </a: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контролера-касира. Будова РРО. Підготовка РРО до роботи. Робота на РРО.  Основні неполадки і помилки, які може ліквідувати контролер-касир.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42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Порядок роботи на РРО, чек і його реквізити. Закінчення роботи на РРО. Звіт контролера-касира.</a:t>
                      </a:r>
                      <a:endParaRPr kumimoji="0" lang="uk-UA" sz="12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chemeClr val="bg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34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Закінчення роботи на РРО. Визначення результату роботи контролера-касира. Порядок оформлення прибуткових і видаткових касових ордерів.</a:t>
                      </a:r>
                      <a:endParaRPr kumimoji="0" lang="uk-UA" sz="1200" b="1" kern="1200" dirty="0">
                        <a:solidFill>
                          <a:srgbClr val="7030A0"/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876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Оволодіння навичками роботи завідувача відділу(секції) магазину  /8 днів/.</a:t>
                      </a:r>
                      <a:endParaRPr kumimoji="0" lang="uk-UA" sz="12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j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35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Вивчення структури управління магазином. Права та обов’язки завідувача підприємством роздрібної торгівлі, завідувача  відділу (секції).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184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Ознайомлення з видами матеріальної відповідальності. Договір про матеріальну відповідальність, його оформлення.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77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праці в магазині. Облік робочого часу працівників магазину. Складання табеля на нарахування заробітної плати. Відомість на одержання заробітної плати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148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Прийняти участь у складанні замовлень на товари щоденного попиту (хліб, молоко, ковбасні вироби) в учбовому магазині.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Ціни і ціноутворення в торгівлі. Правила заокруглення ціни на товар</a:t>
                      </a:r>
                      <a:endParaRPr lang="uk-UA" sz="12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79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Приймання молочних ,  м’ясних і гастрономічних товарів,  хліба і хлібобулочних виробів в магазині за кількістю і якістю.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Таблица 1">
            <a:extLst>
              <a:ext uri="{FF2B5EF4-FFF2-40B4-BE49-F238E27FC236}">
                <a16:creationId xmlns:a16="http://schemas.microsoft.com/office/drawing/2014/main" id="{BFA32E6F-9058-48B0-A960-FD3EA97CF236}"/>
              </a:ext>
            </a:extLst>
          </p:cNvPr>
          <p:cNvGraphicFramePr>
            <a:graphicFrameLocks noGrp="1"/>
          </p:cNvGraphicFramePr>
          <p:nvPr/>
        </p:nvGraphicFramePr>
        <p:xfrm>
          <a:off x="395536" y="5898410"/>
          <a:ext cx="8571943" cy="626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1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26933">
                <a:tc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0672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763747"/>
              </p:ext>
            </p:extLst>
          </p:nvPr>
        </p:nvGraphicFramePr>
        <p:xfrm>
          <a:off x="395536" y="260648"/>
          <a:ext cx="8568952" cy="53618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0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2181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rebuchet MS" panose="020B0603020202020204"/>
                          <a:ea typeface="DejaVu Sans"/>
                        </a:rPr>
                        <a:t>Самостійна робота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902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1.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Накреслити схему планування торговельної зали магазину. Надати перелік дозвільних документів ( копії), що регулюють торговельну діяльність магазину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342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Опрацювати основні вимоги пожежної безпеки до торгових підприємств (Наказ МВСУ «Про затвердження Правил пожежної безпеки в Україні)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112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200"/>
                        </a:spcBef>
                      </a:pPr>
                      <a:r>
                        <a:rPr lang="uk-UA" sz="12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Ознайомитися  з правилами отримання  ліцензії на роздрібну торгівлю алкоголем та тютюном.</a:t>
                      </a:r>
                      <a:endParaRPr lang="uk-UA" sz="1200" b="0" dirty="0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4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Ознайомитися з правилами  здійснення торгівлі за межами торговельного приміщення (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виїздна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торгівля)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12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Опрацювати вимоги до</a:t>
                      </a:r>
                      <a:r>
                        <a:rPr lang="uk-UA" sz="120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ваговимірювального обладнання.</a:t>
                      </a:r>
                      <a:r>
                        <a:rPr lang="uk-UA" sz="1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852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Накреслити схему електронної ваги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01650" algn="just">
                        <a:lnSpc>
                          <a:spcPct val="115000"/>
                        </a:lnSpc>
                      </a:pPr>
                      <a:r>
                        <a:rPr lang="uk-UA" sz="1200" b="0" kern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200" b="1" kern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79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Вказати рекламно-виставковий інвентар   та інвентар для надання послуг покупцям при виборі товарів у магазині, в якому ви  проходите практику.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219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Запропонувати види і марки 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підйомно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-транспортного обладнання для складу  магазину. Надати технічну характеристику обраним зразкам.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4288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Вивчити правила техніки безпеки і організацію догляду за холодильним обладнанням в підприємствах торгівлі. Запропонувати види і марки торгових автоматів для магазину. Охарактеризувати запропоновані зразки торгових автоматів.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Таблица 1">
            <a:extLst>
              <a:ext uri="{FF2B5EF4-FFF2-40B4-BE49-F238E27FC236}">
                <a16:creationId xmlns:a16="http://schemas.microsoft.com/office/drawing/2014/main" id="{BFA32E6F-9058-48B0-A960-FD3EA97CF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652169"/>
              </p:ext>
            </p:extLst>
          </p:nvPr>
        </p:nvGraphicFramePr>
        <p:xfrm>
          <a:off x="395536" y="5601644"/>
          <a:ext cx="8571943" cy="864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19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4095">
                <a:tc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6073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586027"/>
              </p:ext>
            </p:extLst>
          </p:nvPr>
        </p:nvGraphicFramePr>
        <p:xfrm>
          <a:off x="179512" y="260648"/>
          <a:ext cx="8784976" cy="5024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3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49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612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Опрацювати  обов'язки споживачів  та захист прав споживачів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згідно закону України « Про захист прав споживачів»</a:t>
                      </a:r>
                      <a:r>
                        <a:rPr lang="uk-UA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47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Оформити супровідні документи на приймання товарів і тари в магазині за  кількістю та якістю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34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Вказати </a:t>
                      </a:r>
                      <a:r>
                        <a:rPr lang="uk-UA" sz="1200" u="sng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організацію розміщення і викладення товарів</a:t>
                      </a:r>
                      <a:r>
                        <a:rPr lang="uk-UA" sz="1200" u="sng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торговельному залі, розподіл установчої та демонстраційної площі між окремими групами товарів. Скласти діалог «Покупець-продавець»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Згрупувати асортимент ковбасних виробів, рибних товарів, молочної продукції, хліба, хлібобулочних виробів що поступає в продаж. Згрупувати асортимент рибних товарів .Вказати вимоги до якості , умови та  терміни зберігання.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35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Згрупувати асортимент бакалійних 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товарів,борошняних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кондитерських виробів,</a:t>
                      </a:r>
                      <a:r>
                        <a:rPr lang="uk-UA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овочів і фруктів та продуктів їх переробки, вказати  вимоги до якості, умови та терміни зберігання.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184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Згрупувати асортимент товарів побутової хімії , </a:t>
                      </a:r>
                      <a:r>
                        <a:rPr kumimoji="0" lang="uk-UA" sz="1200" b="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парфумерно</a:t>
                      </a:r>
                      <a:r>
                        <a:rPr kumimoji="0" lang="uk-UA" sz="12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-косметичних товарів і мила. Вказати  групи товарів, що  підлягають обміну та поверненню  та  товари ,які  не підлягають поверненню та обміну.</a:t>
                      </a:r>
                      <a:endParaRPr lang="uk-UA" sz="1200" b="0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77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Опрацювати кваліфікаційну характеристику контролера-касира. 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Накреслити схему будови РРО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148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Дати характеристику елементів захисту банкнот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79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основі звітних документів (надати копії відповідних документів) </a:t>
                      </a:r>
                      <a:r>
                        <a:rPr kumimoji="0" lang="uk-UA" sz="12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визначити результат роботи контролера-касира. Оформити прибуткові і видаткові касові ордери.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5" name="Таблица 1">
            <a:extLst>
              <a:ext uri="{FF2B5EF4-FFF2-40B4-BE49-F238E27FC236}">
                <a16:creationId xmlns:a16="http://schemas.microsoft.com/office/drawing/2014/main" id="{BFA32E6F-9058-48B0-A960-FD3EA97CF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738539"/>
              </p:ext>
            </p:extLst>
          </p:nvPr>
        </p:nvGraphicFramePr>
        <p:xfrm>
          <a:off x="179512" y="6068144"/>
          <a:ext cx="8787967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7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E0ED96E8-6D95-45C1-B76B-A78C813ED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8863855"/>
              </p:ext>
            </p:extLst>
          </p:nvPr>
        </p:nvGraphicFramePr>
        <p:xfrm>
          <a:off x="179512" y="5284775"/>
          <a:ext cx="8784976" cy="848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531354939"/>
                    </a:ext>
                  </a:extLst>
                </a:gridCol>
                <a:gridCol w="8064896">
                  <a:extLst>
                    <a:ext uri="{9D8B030D-6E8A-4147-A177-3AD203B41FA5}">
                      <a16:colId xmlns:a16="http://schemas.microsoft.com/office/drawing/2014/main" val="890373972"/>
                    </a:ext>
                  </a:extLst>
                </a:gridCol>
              </a:tblGrid>
              <a:tr h="39168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b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Охарактеризувати  особливості  формування організаційної структури  управління на малому    </a:t>
                      </a:r>
                      <a:r>
                        <a:rPr kumimoji="0" lang="uk-UA" sz="14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r>
                        <a:rPr kumimoji="0" lang="uk-UA" sz="1400" b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підприємстві</a:t>
                      </a:r>
                      <a:endParaRPr lang="uk-UA" sz="1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3570270"/>
                  </a:ext>
                </a:extLst>
              </a:tr>
              <a:tr h="39168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Прийняти на роботу продавця з бригадною відповідальністю, оформити  відповідний договір.     </a:t>
                      </a:r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0189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287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871776"/>
              </p:ext>
            </p:extLst>
          </p:nvPr>
        </p:nvGraphicFramePr>
        <p:xfrm>
          <a:off x="179512" y="260648"/>
          <a:ext cx="8784976" cy="4735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3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49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61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21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Ознайомитися з штатним  розписом підприємства торгівлі. Скласти  графік виходу на роботу працівників магазину і  табель на нарахування заробітної плати згідно відпрацьованого часу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47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22.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Скласти замовлення на товари згідно попиту покупців(по відділу, в якому проходите практику) Визначити  вільні  роздрібні ціни на  товар, отриманий з оптового складу згідно товарної накладної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2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Оформити супровідний документ на приймання  продукції.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Ознайомитись з документами, необхідними для складання товарного звіту. Скласти звіт по товарах і тарі згідно наявних документів.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Оформити інвентаризаційний опис. Визначити суму недостачі або надлишків товарів. Оформити порівняльну відомість по результатах інвентаризації.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35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Оформити супровідний документ на здачу грошової виручки в держбанк через інкасатора. Скласти касовий звіт згідно підготовлених прибуткових і видаткових  документів.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429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Охарактеризувати стан культури торгівлі на підприємстві, зробити відповідні висновки та надати свої пропозиції по покращенню якості торговельного обслуговування.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77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Охарактеризувати  функції які  виконує бізнес-план  та дати відповідь на питання -  чи завжди підприємець повинен складати бізнес-план.</a:t>
                      </a:r>
                    </a:p>
                    <a:p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Скласти перелік документів, які подаються для реєстрації новостворюваного підприємства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148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Висвітлити порядок реорганізації та розподілу майна і зобов’язань між підприємствами, які створюються внаслідок реорганізації.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79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0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Вказати  у яких випадках діяльність підприємця припиняється.                                                </a:t>
                      </a:r>
                      <a:endParaRPr lang="uk-UA" sz="1400" b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3" name="Таблиця 2">
            <a:extLst>
              <a:ext uri="{FF2B5EF4-FFF2-40B4-BE49-F238E27FC236}">
                <a16:creationId xmlns:a16="http://schemas.microsoft.com/office/drawing/2014/main" id="{E0ED96E8-6D95-45C1-B76B-A78C813EDA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883324"/>
              </p:ext>
            </p:extLst>
          </p:nvPr>
        </p:nvGraphicFramePr>
        <p:xfrm>
          <a:off x="179512" y="4995652"/>
          <a:ext cx="8784976" cy="120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531354939"/>
                    </a:ext>
                  </a:extLst>
                </a:gridCol>
                <a:gridCol w="8064896">
                  <a:extLst>
                    <a:ext uri="{9D8B030D-6E8A-4147-A177-3AD203B41FA5}">
                      <a16:colId xmlns:a16="http://schemas.microsoft.com/office/drawing/2014/main" val="890373972"/>
                    </a:ext>
                  </a:extLst>
                </a:gridCol>
              </a:tblGrid>
              <a:tr h="53624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4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Підготувати презентацію    проходження навчальної   практики здобувачем освіти на виробничому підприємстві</a:t>
                      </a:r>
                      <a:r>
                        <a:rPr kumimoji="0" lang="uk-UA" sz="1400" b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.                                                                                                                                           </a:t>
                      </a:r>
                      <a:r>
                        <a:rPr kumimoji="0" lang="uk-UA" sz="1600" b="1" kern="1200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uk-UA" sz="1600" b="0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3570270"/>
                  </a:ext>
                </a:extLst>
              </a:tr>
              <a:tr h="536247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Всього: 90 годин</a:t>
                      </a:r>
                      <a:endParaRPr lang="uk-UA" sz="20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0189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65867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802996"/>
              </p:ext>
            </p:extLst>
          </p:nvPr>
        </p:nvGraphicFramePr>
        <p:xfrm>
          <a:off x="217612" y="260648"/>
          <a:ext cx="8256699" cy="6167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18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9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49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DejaVu Sans"/>
                        </a:rPr>
                        <a:t>КРИТЕРІЇ ОЦІНЮВАННЯ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612"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Оцінювання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здійснюється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4-бальною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шкалою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Робота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здобувача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освіти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заняттях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предмету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оцінюється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такими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критеріями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відмінно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високий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ґрунтовна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добре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високий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часткова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достатній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повна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аргументація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);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низький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рівень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підготовки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відсутність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відповіді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Оцінювання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результатів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практичних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занять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відбувається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такими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загальними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критеріями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відмінно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повністю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відповідь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обґрунтовано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висновки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пропозиції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аргументовано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оформлено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належним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чином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добре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повністю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але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допущено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незначні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неточності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розрахунках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оформленні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але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належного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оформлення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менше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80%;</a:t>
                      </a:r>
                    </a:p>
                    <a:p>
                      <a:pPr indent="457200" algn="just" defTabSz="457200">
                        <a:lnSpc>
                          <a:spcPct val="100000"/>
                        </a:lnSpc>
                      </a:pP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задовільно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завдання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виконано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менш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70%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належного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оформлення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менше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ніж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80%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за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умови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припущення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незначних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помилок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розрахунках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800" b="0" u="none" strike="noStrike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оформленні</a:t>
                      </a:r>
                      <a:r>
                        <a:rPr lang="en-US" altLang="en-US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800" b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 pitchFamily="18" charset="0"/>
                          <a:ea typeface="Times New Roman" panose="02020603050405020304"/>
                          <a:cs typeface="Times New Roman" panose="02020603050405020304" pitchFamily="18" charset="0"/>
                        </a:rPr>
                        <a:t>	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45720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uk-UA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47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uk-UA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chemeClr val="bg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27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5557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047994"/>
              </p:ext>
            </p:extLst>
          </p:nvPr>
        </p:nvGraphicFramePr>
        <p:xfrm>
          <a:off x="107504" y="188430"/>
          <a:ext cx="8712967" cy="6643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lain" startAt="76"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ПІДПРИЄМНИЦТВО ТА ТОРГІВЛЯ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ПІДПРИЄМНИЦТВО, ТОРГІВЛЯ ТА БІРЖОВА ДІЯЛЬНІСТЬ</a:t>
                      </a:r>
                    </a:p>
                    <a:p>
                      <a:pPr algn="ctr"/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 професійний ступінь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обов’язковий</a:t>
                      </a:r>
                      <a:endParaRPr lang="uk-UA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українська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9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270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Кількість днів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30</a:t>
                      </a:r>
                    </a:p>
                    <a:p>
                      <a:pPr algn="ctr"/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180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7FB47E8-E4D5-4348-A5E8-0B3C46179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04646"/>
              </p:ext>
            </p:extLst>
          </p:nvPr>
        </p:nvGraphicFramePr>
        <p:xfrm>
          <a:off x="179512" y="260648"/>
          <a:ext cx="8784976" cy="63506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3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49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 panose="02020603050405020304"/>
                          <a:ea typeface="DejaVu Sans"/>
                        </a:rPr>
                        <a:t>КРИТЕРІЇ ОЦІНЮВАННЯ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612"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при захисті робочого зошита з навчальної практики виставляється відповідно до наступних критеріїв: </a:t>
                      </a:r>
                      <a:r>
                        <a:rPr lang="uk-UA" sz="12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Оцінка"відмінно</a:t>
                      </a:r>
                      <a:r>
                        <a:rPr lang="uk-UA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"ставиться</a:t>
                      </a: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умов: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 виконання здобувачем освіти повного обсягу програми практики та індивідуальних завдань керівників; •проявів впевненості, організованості і сумлінного виконання обов'язків;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•дотримання вимог професійної етики, виконання правил внутрішнього розпорядку бази практики;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високого рівня ініціативності, відповідного  рівня теоретичної та практичної підготовки;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•чіткого, логічного структурованого звіту, що відповідає вимогам оформлення звітної документації та містить самооцінку здобувачем освіти власної діяльності;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•наявність особистих вражень здобувача освіти та самоаналізу роботи, описаних у робочому зошиті практики;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•вчасного та відповідно оформленого подання звітної документації;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•позитивної характеристики з бази практики. 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47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"добре" </a:t>
                      </a: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ставиться за умов: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•виконання здобувачем освіти повного обсягу програми практики;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•виявлення належного рівня теоретичної та практичної підготовки;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•дотримання основних правил професійної етики з окремими недоліками;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•вчасного і відповідно  оформленої звітної документації;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•позитивної характеристики з бази практики;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•недостатнього рівня самоаналізу, творчості, ініціативності.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"задовільно"</a:t>
                      </a: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ставиться за умов: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виконання здобувачем освіти основної програми практики та індивідуальних завдань за умов наявності численних зауважень щодо проходження практики;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•подання вчасно оформленої звітної документації.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Оцінка "незадовільно"</a:t>
                      </a: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ставиться за умов: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•недотримання здобувачем освіти вимог професійної етики;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•порушення виробничої дисципліни і внутрішнього розпорядку бази практики;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•невиконання  завдань і програми практики;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•невчасного подання звітної документації.</a:t>
                      </a:r>
                      <a:endParaRPr lang="uk-U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200" b="1" dirty="0">
                        <a:solidFill>
                          <a:schemeClr val="bg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27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Таблица 1">
            <a:extLst>
              <a:ext uri="{FF2B5EF4-FFF2-40B4-BE49-F238E27FC236}">
                <a16:creationId xmlns:a16="http://schemas.microsoft.com/office/drawing/2014/main" id="{BFA32E6F-9058-48B0-A960-FD3EA97CF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147924"/>
              </p:ext>
            </p:extLst>
          </p:nvPr>
        </p:nvGraphicFramePr>
        <p:xfrm>
          <a:off x="179512" y="6068144"/>
          <a:ext cx="8787967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7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0286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442DD1-6504-4AEF-B02C-223D66F2F203}"/>
              </a:ext>
            </a:extLst>
          </p:cNvPr>
          <p:cNvSpPr txBox="1"/>
          <p:nvPr/>
        </p:nvSpPr>
        <p:spPr>
          <a:xfrm>
            <a:off x="251520" y="764704"/>
            <a:ext cx="8568952" cy="52286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12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uk-UA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Апопій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 В., Міщук І. П., Рудницький С. І.,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Хомяк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Ю. М. Теорія та практика торговельного обслуговування : підручник ; 2-ге вид., перероб. та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/ за ред. В. В.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Апопія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Київ : Центр навчальної літератури, 2021. – 456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Блакитна Г. Бухгалтерський облік в торгівлі та ресторанному господарстві. – Київ : Центр навчальної літератури, 2019. –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288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Божкова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 В., Мельник Ю. М. Реклама та стимулювання збуту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Київ : Центр учбової літератури, 2023. – 200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Гонтарева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І. В. Підприємництво : підручник / І. В.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Гонтарева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Харків : ХНУ імені В. Н. Каразіна, 2021. – 392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Закон України «Про рекламу» від 03.07.1996 р. (із змінами і доповненнями).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6.Закон України «Про захист прав споживачів» від 19.03.1997 р. №172 (із змінами і доповненнями).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 Закон України «Про ціни і ціноутворення» (із змінами і доповненнями).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8.Карпюк Г. І. Основи підприємництва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для здобувачів професійної (професійно-технічної) освіти. – 2021. – 108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 Міщук І. П.,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Ребицький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В., Рудницький С. І. Організація торгівлі : підручник ; вид., перероб. та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/ за ред. В. В.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Апопія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Київ : Центр навчальної літератури, 2019. – 632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10.Саркісян Л. Г., Козакова О. Б. Технологія торговельних процесів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/ Л. Г. Саркісян, О. Б. Козакова. – Київ : Центр учбової літератури, 2019. – 296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200" algn="just"/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endParaRPr lang="uk-UA" sz="1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ln>
            <a:gradFill flip="none" rotWithShape="1">
              <a:gsLst>
                <a:gs pos="0">
                  <a:srgbClr val="4D743D"/>
                </a:gs>
                <a:gs pos="0">
                  <a:schemeClr val="accent4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</a:ln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358775" y="20639"/>
            <a:ext cx="8533955" cy="5810822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179705" indent="450215" algn="just">
              <a:spcAft>
                <a:spcPts val="600"/>
              </a:spcAft>
            </a:pPr>
            <a:r>
              <a:rPr lang="uk-UA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Мета:</a:t>
            </a:r>
            <a:r>
              <a:rPr lang="uk-UA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Навчальна практика є практикою професійного спрямування, забезпечення рівня кваліфікації здобувачів освіти у відповідності з вимогами сучасної торговельної діяльності, закріплення і поглиблення знань, отриманих здобувачами освіти  під час теоретичного навчання, формування у  здобувачів освіти професійних вмінь приймати самостійні рішення у певних практичних умовах, оволодівання сучасними методами, формами організації праці в галузі їх майбутньої спеціальності.</a:t>
            </a: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Завдання: </a:t>
            </a: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ознайомлення здобувачів освіти з специфікою майбутньої спеціальності, отримання певних професійних умінь і навичок із загально-професійних та спеціальних освітніх компонентів, оволодіння робітничою професією.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</a:t>
            </a:r>
            <a:r>
              <a:rPr lang="uk-UA" sz="16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результаті</a:t>
            </a:r>
            <a:r>
              <a:rPr lang="uk-UA" sz="1600" spc="6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вивчення</a:t>
            </a:r>
            <a:r>
              <a:rPr lang="uk-UA" sz="1600" spc="-3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освітнього компонента здобувачі освіти </a:t>
            </a:r>
            <a:r>
              <a:rPr lang="uk-UA" sz="1600" spc="-6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повинні  отримати:</a:t>
            </a:r>
            <a:endParaRPr lang="uk-UA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uk-UA" sz="1600" b="1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загальні компетентності: </a:t>
            </a:r>
            <a:endParaRPr lang="uk-UA" sz="1600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245" algn="l"/>
              </a:tabLst>
            </a:pPr>
            <a:r>
              <a:rPr lang="uk-UA" sz="16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3К 3. Здатність застосовувати знання у практичних ситуаціях.</a:t>
            </a:r>
            <a:endParaRPr lang="uk-UA" sz="1600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245" algn="l"/>
              </a:tabLst>
            </a:pPr>
            <a:r>
              <a:rPr lang="uk-UA" sz="16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ЗК 4. Здатність спілкуватися державною мовою як усно, так і письмово.</a:t>
            </a:r>
            <a:endParaRPr lang="uk-UA" sz="1600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245" algn="l"/>
              </a:tabLst>
            </a:pPr>
            <a:r>
              <a:rPr lang="uk-UA" sz="16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3К 6. Здатність використовувати інформаційні та комунікаційні технології.</a:t>
            </a:r>
            <a:endParaRPr lang="uk-UA" sz="1600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245" algn="l"/>
              </a:tabLst>
            </a:pPr>
            <a:r>
              <a:rPr lang="uk-UA" sz="16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ЗК 7. Здатність до пошуку, оброблення та аналізу інформації з різних джерел.</a:t>
            </a:r>
            <a:endParaRPr lang="uk-UA" sz="1600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63245" algn="l"/>
              </a:tabLst>
            </a:pPr>
            <a:r>
              <a:rPr lang="uk-UA" sz="1600" dirty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ЗК 8. Здатність виявляти ініціативу та підприємливість.</a:t>
            </a:r>
            <a:endParaRPr lang="uk-UA" sz="1600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r>
              <a:rPr lang="uk-UA" sz="1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36D80-D737-4BE4-81E6-1276086F6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37626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indent="-3175">
              <a:spcBef>
                <a:spcPts val="60"/>
              </a:spcBef>
              <a:spcAft>
                <a:spcPts val="0"/>
              </a:spcAft>
            </a:pPr>
            <a:r>
              <a:rPr lang="uk-UA" sz="2000" b="1" i="1" dirty="0">
                <a:solidFill>
                  <a:schemeClr val="bg2"/>
                </a:solidFill>
              </a:rPr>
              <a:t>ЗАГАЛЬНІ КОМПЕТЕНТНОСТІ, ВИЗНАЧЕНІ КОЛЕДЖЕМ:</a:t>
            </a:r>
            <a:br>
              <a:rPr lang="uk-UA" sz="2000" b="1" i="1" dirty="0">
                <a:solidFill>
                  <a:schemeClr val="bg2"/>
                </a:solidFill>
              </a:rPr>
            </a:br>
            <a:br>
              <a:rPr lang="uk-UA" sz="2000" b="1" i="1" dirty="0">
                <a:solidFill>
                  <a:schemeClr val="bg2"/>
                </a:solidFill>
              </a:rPr>
            </a:br>
            <a:r>
              <a:rPr lang="uk-UA" sz="18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ЗК 9. 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людьми.</a:t>
            </a:r>
            <a:br>
              <a:rPr lang="uk-UA" sz="1800" dirty="0">
                <a:solidFill>
                  <a:schemeClr val="accent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uk-UA" sz="18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ЗК 10. Здатність працювати самостійно та </a:t>
            </a:r>
            <a:r>
              <a:rPr lang="uk-UA" sz="18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автономно</a:t>
            </a:r>
            <a:r>
              <a:rPr lang="uk-UA" sz="18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br>
              <a:rPr lang="uk-UA" sz="18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uk-UA" sz="2000" b="1" i="1" dirty="0">
                <a:solidFill>
                  <a:schemeClr val="bg2"/>
                </a:solidFill>
              </a:rPr>
            </a:br>
            <a:endParaRPr lang="uk-UA" b="1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6D53A1-D353-45EE-8CF0-14B0EC4EB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6117"/>
            <a:ext cx="8229600" cy="4537976"/>
          </a:xfrm>
          <a:solidFill>
            <a:schemeClr val="accent2">
              <a:lumMod val="5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>
              <a:spcAft>
                <a:spcPts val="1000"/>
              </a:spcAft>
            </a:pPr>
            <a:r>
              <a:rPr lang="uk-UA" sz="1800" b="1" i="1" dirty="0">
                <a:solidFill>
                  <a:srgbClr val="FFA015"/>
                </a:solidFill>
              </a:rPr>
              <a:t>Спеціальні компетентності: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 1. Здатність враховувати основні закономірності й сучасні досягнення у підприємницькій та торговельній діяльності.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 2. Здатність обирати та використовувати відповідні методи, інструментарій для обґрунтування рішень щодо діяльності підприємства.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 4. Здатність визначати характеристики товарів і послуг у підприємницькій та торговельній діяльності.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 5. Здатність здійснювати діяльність із дотриманням вимог нормативно-правових документів у сфері підприємницької та торговельної діяльності.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 6. Здатність виконувати професійні завдання з організації діяльності підприємницьких та торговельних структур.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4612640" algn="r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СК 10. Здатність використовувати логістичні системи у підприємницькій та торговельній діяльності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uk-UA" sz="16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1016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1">
                <a:lumMod val="75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568952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СПЕЦІАЛЬНІ КОМПЕТЕНТНОСТІ ВИЗНАЧЕНІ КОЛЕДЖЕМ: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866575"/>
              </p:ext>
            </p:extLst>
          </p:nvPr>
        </p:nvGraphicFramePr>
        <p:xfrm>
          <a:off x="179512" y="620688"/>
          <a:ext cx="8424936" cy="6145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88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8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 14. Здатність застосовувати отримані нові знання й практичні навички для розв’язання комплексних проблем у сфері професійної діяльності, адаптувати їх до умов змінного середовища.</a:t>
                      </a: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 15. Здатність аналізувати стан, тенденції та напрями розвитку ринку товарів та послуг на регіональному та національному рівнях.</a:t>
                      </a: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 16.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праці. </a:t>
                      </a:r>
                    </a:p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cap="all" dirty="0">
                          <a:ln/>
                          <a:solidFill>
                            <a:schemeClr val="accent1"/>
                          </a:solidFill>
                          <a:effectLst>
                            <a:outerShdw blurRad="19685" dist="12700" dir="5400000" algn="tl" rotWithShape="0">
                              <a:schemeClr val="accent1">
                                <a:satMod val="130000"/>
                                <a:alpha val="60000"/>
                              </a:schemeClr>
                            </a:outerShdw>
                            <a:reflection blurRad="10000" stA="55000" endPos="48000" dist="500" dir="5400000" sy="-100000" algn="bl" rotWithShape="0"/>
                          </a:effectLst>
                        </a:rPr>
                        <a:t>Загальні та СПЕЦІАЛЬНІ КОМПЕТЕНТНОСТІ  відповідають таким результатам навчання:</a:t>
                      </a:r>
                      <a:endParaRPr lang="uk-UA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РН-1 </a:t>
                      </a:r>
                      <a:r>
                        <a:rPr kumimoji="0" lang="uk-UA" sz="18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Знати свої права, як члена суспільства, цінності громадянського суспільства, верховенства права, прав і свобод  людини і громадянина України.</a:t>
                      </a:r>
                      <a:endParaRPr kumimoji="0" lang="uk-UA" sz="18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РН-3 </a:t>
                      </a:r>
                      <a:r>
                        <a:rPr kumimoji="0" lang="uk-UA" sz="18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Володіти державною та іноземною мовами у професійній діяльності.</a:t>
                      </a:r>
                      <a:endParaRPr kumimoji="0" lang="uk-UA" sz="18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Black" panose="020B0A040201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РН-4 Використовувати сучасні комп’ютерні та телекомунікаційні технології обміну та поширення </a:t>
                      </a:r>
                      <a:r>
                        <a:rPr kumimoji="0" lang="uk-UA" sz="1800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професійно</a:t>
                      </a:r>
                      <a:r>
                        <a:rPr kumimoji="0" lang="uk-UA" sz="180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 спрямованої інформації у сфері підприємницької та торговельної </a:t>
                      </a:r>
                      <a:endParaRPr lang="uk-UA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 Black" panose="020B0A04020102020204" pitchFamily="34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chemeClr val="bg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635950"/>
              </p:ext>
            </p:extLst>
          </p:nvPr>
        </p:nvGraphicFramePr>
        <p:xfrm>
          <a:off x="179512" y="188640"/>
          <a:ext cx="8784976" cy="6552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4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552728">
                <a:tc>
                  <a:txBody>
                    <a:bodyPr/>
                    <a:lstStyle/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РН-5 </a:t>
                      </a:r>
                      <a:r>
                        <a:rPr kumimoji="0" lang="uk-UA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Здійснювати пошук, самостійний відбір інформації з різних джерел у сфері підприємницької та торговельної діяльності.</a:t>
                      </a:r>
                      <a:endParaRPr kumimoji="0" lang="uk-U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РН-6 </a:t>
                      </a:r>
                      <a:r>
                        <a:rPr kumimoji="0" lang="uk-UA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Уміти проявляти ініціативу та підприємливість, володіти навичками міжособистісної взаємодії для досягнення професійної мети.</a:t>
                      </a:r>
                      <a:endParaRPr kumimoji="0" lang="uk-U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РН-7 </a:t>
                      </a:r>
                      <a:r>
                        <a:rPr kumimoji="0" lang="uk-UA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Застосувати всебічні спеціалізовані емпіричні й теоретичні знання у сфері підприємництва та торговельної діяльності для подальшого використання у практичній діяльності.</a:t>
                      </a:r>
                      <a:endParaRPr kumimoji="0" lang="uk-U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РН-8 </a:t>
                      </a:r>
                      <a:r>
                        <a:rPr kumimoji="0" lang="uk-UA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Володіти методами й інструментарієм для підготовки </a:t>
                      </a:r>
                      <a:r>
                        <a:rPr kumimoji="0" lang="uk-UA" sz="1800" b="0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проєктів</a:t>
                      </a:r>
                      <a:r>
                        <a:rPr kumimoji="0" lang="uk-UA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управлінських рішень щодо створення й функціонування підприємницьких та торговельних структур.</a:t>
                      </a:r>
                      <a:endParaRPr kumimoji="0" lang="uk-U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РН-10 </a:t>
                      </a:r>
                      <a:r>
                        <a:rPr kumimoji="0" lang="uk-UA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Визначати характеристику товарів і послуг у підприємницькій та торговельній діяльності за допомогою сучасних методів.</a:t>
                      </a:r>
                      <a:endParaRPr kumimoji="0" lang="uk-U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РН-11 </a:t>
                      </a:r>
                      <a:r>
                        <a:rPr kumimoji="0" lang="uk-UA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Знати основи нормативно-правового забезпечення діяльності підприємницьких та торговельних структур і застосовувати їх на практиці.</a:t>
                      </a:r>
                      <a:endParaRPr kumimoji="0" lang="uk-U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РН-12 </a:t>
                      </a:r>
                      <a:r>
                        <a:rPr kumimoji="0" lang="uk-UA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Уміти виконувати професійні завдання з організації діяльності підприємницьких та торговельних структур.</a:t>
                      </a:r>
                      <a:endParaRPr kumimoji="0" lang="uk-U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РН-14 </a:t>
                      </a:r>
                      <a:r>
                        <a:rPr kumimoji="0" lang="uk-UA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Визначати потреби споживачів для формування асортименту товарів у підприємницькій та торговельній діяльності.</a:t>
                      </a:r>
                      <a:endParaRPr kumimoji="0" lang="uk-U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РН-16 </a:t>
                      </a:r>
                      <a:r>
                        <a:rPr kumimoji="0" lang="uk-UA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Використовувати логістичні системи у підприємницькій та торговельній діяльності.</a:t>
                      </a:r>
                      <a:endParaRPr kumimoji="0" lang="uk-U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РН-17 </a:t>
                      </a:r>
                      <a:r>
                        <a:rPr kumimoji="0" lang="uk-UA" sz="1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Визначати основні показники діяльності підприємницьких та торговельних структур для забезпечення їх ефективності.</a:t>
                      </a:r>
                      <a:endParaRPr kumimoji="0" lang="uk-U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946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249022"/>
              </p:ext>
            </p:extLst>
          </p:nvPr>
        </p:nvGraphicFramePr>
        <p:xfrm>
          <a:off x="251520" y="834972"/>
          <a:ext cx="8496944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6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3388">
                <a:tc>
                  <a:txBody>
                    <a:bodyPr/>
                    <a:lstStyle/>
                    <a:p>
                      <a:r>
                        <a:rPr kumimoji="0" lang="uk-UA" sz="18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РН-18</a:t>
                      </a:r>
                      <a:r>
                        <a:rPr kumimoji="0" lang="uk-UA" sz="18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Використовувати отримані знання й уміння для реалізації заходів щодо збереження навколишнього природного середовища, здійснення безпечної та соціально відповідальної діяльності підприємницьких та торговельних структур на основі наукових цінностей і досягнень суспільства.</a:t>
                      </a:r>
                      <a:endParaRPr kumimoji="0" lang="uk-UA" sz="18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РН-19 </a:t>
                      </a:r>
                      <a:r>
                        <a:rPr kumimoji="0" lang="uk-UA" sz="1800" b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Розробляти і втілювати заходи, спрямовані на забезпечення ефективності технології торговельних процесів.</a:t>
                      </a:r>
                      <a:endParaRPr kumimoji="0" lang="uk-UA" sz="18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вивченні освітнього компонента освітнього компонента  «Навчальна практика»   здобувач освіти  повинен:</a:t>
                      </a:r>
                    </a:p>
                    <a:p>
                      <a:r>
                        <a:rPr kumimoji="0" lang="uk-UA" sz="18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знати: 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нормативно-правову базу та систему регулювання підприємницької діяльності; асортимент продовольчих і непродовольчих товарів.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постачальників всіх груп товарів, особливості асортименту продукції різних постачальників.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правила торгівлі продовольчими товарами.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визначати вільні роздрібні ціни на всі групи товарів.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органолептичні і прості лабораторні методи визначення якості товарів.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призначення окремих товарів і терміни їх реалізації.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способи викладки товарів на вітринах.</a:t>
                      </a:r>
                    </a:p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F0BFBA4-FE21-4975-BBBF-AE3AC1CBDC1C}"/>
              </a:ext>
            </a:extLst>
          </p:cNvPr>
          <p:cNvSpPr txBox="1"/>
          <p:nvPr/>
        </p:nvSpPr>
        <p:spPr>
          <a:xfrm>
            <a:off x="251520" y="188641"/>
            <a:ext cx="84969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01650" indent="450215"/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Результати, визначенні закладом фахової </a:t>
            </a:r>
            <a:r>
              <a:rPr lang="uk-UA" sz="1800" b="1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передвищої</a:t>
            </a: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освіти із урахуванням особливостей даної ОПП:</a:t>
            </a:r>
          </a:p>
        </p:txBody>
      </p:sp>
    </p:spTree>
    <p:extLst>
      <p:ext uri="{BB962C8B-B14F-4D97-AF65-F5344CB8AC3E}">
        <p14:creationId xmlns:p14="http://schemas.microsoft.com/office/powerpoint/2010/main" val="1885764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0F8B0D37-E0A8-4D7E-A4BA-40F76904F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143168"/>
              </p:ext>
            </p:extLst>
          </p:nvPr>
        </p:nvGraphicFramePr>
        <p:xfrm>
          <a:off x="395536" y="332656"/>
          <a:ext cx="8352928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2142">
                <a:tc>
                  <a:txBody>
                    <a:bodyPr/>
                    <a:lstStyle/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способи і прийоми нарізання рибних і м’ясних гастрономічних та інших товарів, способи їх пакування.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прийоми показу товару покупцям, техніку відпуску різних видів товару.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способи зниження витрат товару при зберіганні та продажі.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принципи оформлення внутрішньо-магазинних та віконних вітрин.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методи вивчення попиту покупців та організацію додаткових форм торгівлі.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правила експлуатації холодильного обладнання.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будову РРО і правила роботи на них.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правила розрахунку з покупцями.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правила роботи ваговимірювальному устаткуванні.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відомості про організацію робочого місця продавця.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правила техніки безпеки, пожежної безпеки і гігієни праці.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правила приймання товарів, первинну документацію матеріально-відповідних осіб.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естетичні вимоги до організації робочого місця, оформлення і пакування товарів.</a:t>
                      </a:r>
                    </a:p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6909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0291E398-E356-4A1D-BC0F-53B40A2BB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232313"/>
              </p:ext>
            </p:extLst>
          </p:nvPr>
        </p:nvGraphicFramePr>
        <p:xfrm>
          <a:off x="395536" y="332656"/>
          <a:ext cx="8352928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15497">
                <a:tc>
                  <a:txBody>
                    <a:bodyPr/>
                    <a:lstStyle/>
                    <a:p>
                      <a:r>
                        <a:rPr kumimoji="0" lang="uk-UA" sz="18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Повинен вміти: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приймати товар по кількості та якості.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перевіряти якість за показниками. Підготувати товар до продажу: відкривати тару, розшифровувати маркування, фасувати товар, оформляти подарунки і набори.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своєчасно поповнювати асортимент товарів на робочому місці.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встановлювати ваги і перевіряти точність їх роботи.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підготовляти робоче місце, перевіряти справність інструментів та інвентаря, підготовляти пакувальний матеріал, розміщувати товари, оформляти ярлики цін і перевіряти наявність етикеток на товарах.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викладати товар на вітрини, полиці за видами і сортами, застосовуючи різні способи викладки, забезпечуючи кращий показ товарів споживачам  дотримуючись правил товарного сусідства.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оформляти внутрішньо-магазинні і віконні вітрини.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обслуговувати покупців: вияснювати їх вимоги, пропонувати і показувати товари, консультувати про властивості, призначення та використання товару, рекомендувати супутні товари.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упакувати товар.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підрахувати вартість покупки.</a:t>
                      </a:r>
                    </a:p>
                    <a:p>
                      <a:pPr lvl="0"/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працювати на РРО.</a:t>
                      </a:r>
                    </a:p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258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667</TotalTime>
  <Words>3404</Words>
  <Application>Microsoft Office PowerPoint</Application>
  <PresentationFormat>Екран (4:3)</PresentationFormat>
  <Paragraphs>400</Paragraphs>
  <Slides>21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30" baseType="lpstr">
      <vt:lpstr>Arial</vt:lpstr>
      <vt:lpstr>Arial Black</vt:lpstr>
      <vt:lpstr>Calibri</vt:lpstr>
      <vt:lpstr>Century Gothic</vt:lpstr>
      <vt:lpstr>Times New Roman</vt:lpstr>
      <vt:lpstr>Trebuchet MS</vt:lpstr>
      <vt:lpstr>Verdana</vt:lpstr>
      <vt:lpstr>Wingdings 2</vt:lpstr>
      <vt:lpstr>Яркая</vt:lpstr>
      <vt:lpstr>Навчальна практика </vt:lpstr>
      <vt:lpstr>Презентація PowerPoint</vt:lpstr>
      <vt:lpstr> </vt:lpstr>
      <vt:lpstr>ЗАГАЛЬНІ КОМПЕТЕНТНОСТІ, ВИЗНАЧЕНІ КОЛЕДЖЕМ:  ЗК 9. 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людьми. ЗК 10. Здатність працювати самостійно та автономно.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Family</cp:lastModifiedBy>
  <cp:revision>78</cp:revision>
  <dcterms:created xsi:type="dcterms:W3CDTF">2024-02-06T17:10:51Z</dcterms:created>
  <dcterms:modified xsi:type="dcterms:W3CDTF">2025-09-29T15:23:39Z</dcterms:modified>
</cp:coreProperties>
</file>