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1" r:id="rId20"/>
    <p:sldId id="273" r:id="rId21"/>
    <p:sldId id="284" r:id="rId22"/>
    <p:sldId id="275" r:id="rId23"/>
    <p:sldId id="285" r:id="rId24"/>
    <p:sldId id="276" r:id="rId25"/>
    <p:sldId id="279" r:id="rId26"/>
    <p:sldId id="278" r:id="rId27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336550" y="2348865"/>
            <a:ext cx="8566150" cy="107886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4400">
                <a:solidFill>
                  <a:schemeClr val="accent1">
                    <a:lumMod val="75000"/>
                  </a:schemeClr>
                </a:solidFill>
              </a:rPr>
              <a:t>НАВЧАЛЬНА ПРАКТИКА</a:t>
            </a:r>
            <a:endParaRPr lang="uk-UA" sz="44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467950" y="44700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2268220" y="5588635"/>
            <a:ext cx="2014220" cy="1127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107315" y="554355"/>
            <a:ext cx="8580755" cy="519811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К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омісія враховує якість виконання роботи, ступінь самостійного викладу теми, її оформлення, мову та стиль викладу, характеристику керівника, відповіді на запитання з теми під час захисту.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Захист звіту та індивідуальної роботи з практики – це підведення підсумків роботи здобувача освіти, набуття і розвиток практичних навичок.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При оцінюванні проходження здобувачами освіти навчальної практики з маркетингової діяльності слід врахувати такі критерії: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•успішність і повноту виконання програми практики та індивідуальних завдань керівників;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•дотримання вимог професійної етики, правил внутрішнього розпорядку бази практики;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•активність здобувача освіти, ініціативність у процесі виконання завдань та індивідуальної роботи;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•систематичність та якість ведення поточної документації, рівень підготовки до поточних занять;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•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організованість, впевненість, інтерес до роботи.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Відповідь</a:t>
            </a: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здобувача освіти </a:t>
            </a:r>
            <a:r>
              <a:rPr lang="uk-UA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під час захисту</a:t>
            </a: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–</a:t>
            </a:r>
            <a:r>
              <a:rPr lang="uk-UA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–</a:t>
            </a:r>
            <a:r>
              <a:rPr lang="uk-UA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–</a:t>
            </a:r>
            <a:r>
              <a:rPr lang="uk-UA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–</a:t>
            </a:r>
            <a:r>
              <a:rPr lang="uk-UA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16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5436235" y="5266690"/>
            <a:ext cx="1910715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1.Довгань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2.Захарченко П. В. Маркетингові дослідження / П. В. Захарченко [та ін.]. Київ : Центр учбової літератури, 2023. 234с.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4.Ілляшенко С. М. Маркетингова товарна політика. Суми : Університетська книга, 2024.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7.Кутліна І. Ю. Маркетингові дослідження / І. Ю. Кутліна, К. Завальнюк. Київ : Університетська книга, 2022. 103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8.Кутліна І. Ю. Поведінка споживача ринкового середовища. Київ : Університетська книга, 2024. 136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9.Маркетинг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10.Маркетингові дослідження інновацій та підприємницькі ризики / М. А. Окландер [та ін.] ; за ред. М. А. Окландер. Одеса : Астропринт, 2017. 284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11.Мартинович Н. О. Маркетингові дослідження : навч. посіб. / Н. О. Мартинович, В. Г. Горник, Е. Б. Бойченко. Київ : Вид-во Людмила, 2021. 323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12.Микитюк П. П. Інноваційна діяльність / П. П. Микитюк, Б. Г. Сенів. Київ : Центр учбової літератури, 2024. 392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13.Окландер М. А. Маркетингова товарна політика : підручник / М. А. Окландер, М. В. Кірносова. Київ : Центр учбової літератури, 2020. 246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14.Павлов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07315" y="1124585"/>
            <a:ext cx="8712835" cy="378396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15.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Парсяк В. Н. Маркетинг. Сучасні концепції та технології : підручник. Херсон : Олді-плюс, 2021. 294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16.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Перевозова І. Нейромаркетинг: як краще зрозуміти покупця / І. Перевозова, О. Малинка // Маркетинг в Україні. 2019. № 2. С. 40–44.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17.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Попова Н. В. Маркетингові комунікації : підручник / Н. В. Попова [та ін.] ; за заг. ред. Н. В. Попової. Харків : Факт, 2020. 315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18.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Примак Т. О. Маркетингові аспекти просування послуг / Т. О. Примак, А. М. Костюченко. URL: http://www.nbuv.gov.ua/portal/natural/Vnulp/Logistyka/2008_633/84.pdf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19.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Сенишин О. С. Маркетинг : навч. посіб. / О. С. Сенишин, О. В. Кривешко. Львів : Львів. нац. ун-т ім. Івана Франка, 2020. 347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20.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Решетнікова І. Етичний маркетинг як концепція маркетингової діяльності. URL: https://mmi.fem.sumdu.edu.ua/sites/default/files/mmi2012_4_91_96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7,5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150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150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286131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Мета: </a:t>
            </a:r>
            <a:r>
              <a:rPr lang="en-US" altLang="en-US" sz="180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формування та розвиток у здобувачів освіти професійних умінь та навичок для прийняття самостійних рішень у сфері маркетингу, оволодіння сучасними методами і формами організації праці за обраною  спеціальністю у різних формах ринку, виховання потреби систематично поновлювати свої знання і творчо їх застосовувати у практичній діяльності, а також здобути певний практичний досвід</a:t>
            </a:r>
            <a:r>
              <a:rPr lang="en-US" altLang="en-US" sz="180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.</a:t>
            </a:r>
            <a:endParaRPr lang="en-US" altLang="en-US" sz="180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Завдання:</a:t>
            </a:r>
            <a:r>
              <a:rPr lang="uk-UA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 </a:t>
            </a:r>
            <a:r>
              <a:rPr lang="en-US" altLang="en-US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закріплення основних теоретичних понять, системи і алгоритмів маркетингу, набуття практичних компетентностей розв'язання конкретних маркетингових завдань; формування вмінь творчого пошуку резервів удосконалення  маркетингової діяльності підприємства</a:t>
            </a:r>
            <a:r>
              <a:rPr lang="uk-UA" altLang="en-US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uk-UA" altLang="en-US" sz="18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2051685" y="3860800"/>
            <a:ext cx="4271010" cy="2599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5628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РН3.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РН5. 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РН10. Оцінювати ризики здійснення маркетингової діяльності в умовах певної невизначеності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РН11.</a:t>
            </a: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Реалізовувати управлінські рішення у сфері маркетингу в діяльності ринкових суб’єктів.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РН13.Проявляти ініціативу та підприємливість для досягнення професійної мети.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РН15.</a:t>
            </a: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Знати історію, наукові цінності й досягнення суспільства у маркетинговій діяльності.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82613"/>
          </a:xfrm>
        </p:spPr>
        <p:txBody>
          <a:bodyPr/>
          <a:p>
            <a:pPr algn="ctr"/>
            <a:r>
              <a:rPr lang="uk-UA" sz="28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uk-UA" sz="2800" b="1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0" y="476250"/>
            <a:ext cx="8933180" cy="645985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4. Здатність до пошуку, обробки та аналізу інформації з різних джерел.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5. Здатність використовувати інформаційні та комунікаційні технології.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8. Здатність працювати в команді.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9. Здатність працювати самостійно та автономно.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 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5. Брати участь у розробленні маркетингового забезпечення розвитку бізнесу в умовах певної невизначеності.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СК.7. Здатність коректно застосовувати методи, прийоми й інструменти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8. Здатність використовувати інструментарій маркетингу у професійній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10. Здатність обґрунтовувати і презентувати результати досліджень у сфері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11. Здатність виявляти та вирішувати проблеми  в сфері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12. Здатність приймати обґрунтовані рішення в маркетинговій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13. Здатність розробляти рекомендації щодо вдосконалення маркетингової діяльності досліджуваного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35560" y="410210"/>
          <a:ext cx="7687310" cy="6268085"/>
        </p:xfrm>
        <a:graphic>
          <a:graphicData uri="http://schemas.openxmlformats.org/drawingml/2006/table">
            <a:tbl>
              <a:tblPr/>
              <a:tblGrid>
                <a:gridCol w="848360"/>
                <a:gridCol w="5652135"/>
                <a:gridCol w="11868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Розділ 1. Загальне ознайомлення з діяльністю підприємства. Маркетингові концепції підприємства.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Характеристика  підприємства, його структура, господарська діяльність.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Розділ 2. Сегментування ринку.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2. 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Сегментація ринку, його теорії.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Розділ 3. Маркетингові дослідження та маркетингова інформація.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3. 1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.Особливості проведення маркетингових досліджень на підприємстві.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3.2. 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Види інформації, які використовує підприємство.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Розділ 4. Маркетингова товарна політика.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4.1. 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Маркетингова товарна політика підприємства, його стратегія щодо позиціонування товару.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4.2. 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Товарний асортимент підприємства.</a:t>
                      </a:r>
                      <a:endParaRPr lang="en-US" altLang="zh-CN" sz="1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4.3. 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Розробка товарного знаку для товару враховуючи сферу діяльності підприємства.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4.4.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Види послуг, які надає підприємство своїм клієнтам.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4.5. 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Процес планування нової продукції на підприємстві та аналіз етапів життєвого циклу товару.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Захист звітів-щоденників.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Всього за ІІ курс: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60</a:t>
                      </a:r>
                      <a:endParaRPr lang="uk-UA" altLang="en-US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395605" y="44450"/>
            <a:ext cx="654050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СТРУКТУРА КУРСУ: 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35560" y="410210"/>
          <a:ext cx="7687310" cy="6564630"/>
        </p:xfrm>
        <a:graphic>
          <a:graphicData uri="http://schemas.openxmlformats.org/drawingml/2006/table">
            <a:tbl>
              <a:tblPr/>
              <a:tblGrid>
                <a:gridCol w="848360"/>
                <a:gridCol w="5652135"/>
                <a:gridCol w="11868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5. Конкуренція, її вплив на діяльність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5.1. Механізм дії закону конкуренції та його значення для досліджуваного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5.2. Характеристика діяльності підприємства у конкурентному середовищі.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6. Маркетингова цінова політика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6.1. Особливості маркетингової цінової політики підприємства, методи встановлення цін на товари, які використовує підприємство.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6.2. Порядок застосування поправок на ціни товарів і послуг, що пропонуються підприємством.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7. Маркетингова  політика комунікацій.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7.1. Політика комунікацій на підприємстві, її складові, переваги і недоліки.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7.2. Особливості проведення рекламної кампанії підприємства, процес розробки рекламних звернень.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7.3. Засоби стимулювання збуту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7.4. Технології мерчандайзингу.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19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7.5. Фірмовий стиль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7.6. Значення зв’язків з громадськістю  та спонсорства у діяльності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21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8. Збутова політика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8.1. Особливості збутової політики підприємства, особливості та необхідність застосування збутової стратегії.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8.2. Управління каналами розподілу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23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8.3. Аналіз ефективності діяльності посередників.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9. Організація і контроль маркетингу на підприємстві.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9. Організація, планування та контроль маркетингової діяльності підприємства.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25</a:t>
                      </a:r>
                      <a:endParaRPr lang="uk-UA" sz="11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Захист звітів-щоденників</a:t>
                      </a: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100" b="1"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1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1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Всього за ІІ</a:t>
                      </a:r>
                      <a:r>
                        <a:rPr lang="uk-UA" altLang="en-US" sz="11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І</a:t>
                      </a:r>
                      <a:r>
                        <a:rPr lang="en-US" altLang="en-US" sz="11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курс:</a:t>
                      </a:r>
                      <a:endParaRPr lang="en-US" altLang="en-US" sz="11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90</a:t>
                      </a:r>
                      <a:endParaRPr lang="uk-UA" altLang="en-US" sz="11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395605" y="44450"/>
            <a:ext cx="654050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СТРУКТУРА КУРСУ: 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07950" y="692150"/>
          <a:ext cx="7668260" cy="4936490"/>
        </p:xfrm>
        <a:graphic>
          <a:graphicData uri="http://schemas.openxmlformats.org/drawingml/2006/table">
            <a:tbl>
              <a:tblPr/>
              <a:tblGrid>
                <a:gridCol w="848360"/>
                <a:gridCol w="5394960"/>
                <a:gridCol w="1424940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1. Загальне ознайомлення з діяльністю підприємства. Маркетингові концепції підприємства.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1.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Характеристика  підприємства, його структура, господарська діяльність.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2. Сегментування ринку.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2. 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Сегментація ринку, його теорії.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3. Маркетингові дослідження та маркетингова інформація.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3.1.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Особливості проведення маркетингових досліджень на підприємстві.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3.2. 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Види інформації, які використовує підприємство.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4. Маркетингова товарна політика.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4.1. 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Маркетингова товарна політика підприємства, його стратегія щодо позиціонування товару.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4.2. 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Товарний асортимент підприємства.</a:t>
                      </a:r>
                      <a:endParaRPr lang="en-US" altLang="zh-CN" sz="14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4.3. 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Розробка товарного знаку для товару враховуючи сферу діяльності підприємства.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4.4.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Види послуг, які надає підприємство своїм клієнтам.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4.5. </a:t>
                      </a:r>
                      <a:r>
                        <a:rPr lang="en-US" altLang="zh-CN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Процес планування нової продукції на підприємстві та аналіз етапів життєвого циклу товару.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Захист звітів-щоденників.</a:t>
                      </a: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Всього за ІІ курс:</a:t>
                      </a:r>
                      <a:endParaRPr lang="en-US" altLang="en-US" sz="14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4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35560" y="410210"/>
          <a:ext cx="7687310" cy="6168390"/>
        </p:xfrm>
        <a:graphic>
          <a:graphicData uri="http://schemas.openxmlformats.org/drawingml/2006/table">
            <a:tbl>
              <a:tblPr/>
              <a:tblGrid>
                <a:gridCol w="848360"/>
                <a:gridCol w="5652135"/>
                <a:gridCol w="11868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5. Конкуренція, її вплив на діяльність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5.1.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Механізм дії закону конкуренції та його значення для досліджуваного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5.2.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Характеристика діяльності підприємства у конкурентному середовищі.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6. Маркетингова цінова політика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6.1.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Особливості маркетингової цінової політики підприємства, методи встановлення цін на товари, які використовує підприємство.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6.2.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Порядок застосування поправок до ціни товарів і послуг, що пропонуються підприємством.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7. Маркетингова  політика комунікацій.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7.1.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Політика комунікацій на підприємстві, її складові, переваги і недоліки.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7.2.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Особливості проведення рекламної кампанії підприємства, процес розробки рекламних звернень.</a:t>
                      </a:r>
                      <a:endParaRPr lang="en-US" altLang="zh-CN" sz="11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7.3.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Засоби стимулювання збуту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7.4.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Технології мерчандайзингу.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19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7.5.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Фірмовий стиль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7.6.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Значення зв’язків з громадськістю  та спонсорства у діяльності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21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8. Збутова політика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8.1.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Збутова політика підприємства, особливості та необхідність застосування збутової стратегії.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8.2.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Управління каналами розподілу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23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8.3.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 Аналіз ефективності діяльності посередників.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9. Організація і контроль маркетингу на підприємстві.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Тема 9. </a:t>
                      </a:r>
                      <a:r>
                        <a:rPr lang="en-US" altLang="zh-CN" sz="11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Організація, планування та контроль маркетингової діяльності підприємства.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1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25</a:t>
                      </a: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Захист звіту-щоденника.</a:t>
                      </a: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Всього за ІІ</a:t>
                      </a: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І</a:t>
                      </a:r>
                      <a:r>
                        <a:rPr lang="en-US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курс:</a:t>
                      </a:r>
                      <a:endParaRPr lang="en-US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45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1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75</a:t>
                      </a:r>
                      <a:endParaRPr lang="uk-UA" altLang="en-US" sz="1100" b="1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395605" y="44450"/>
            <a:ext cx="654050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САМОСТІЙНА РОБОТА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13272</Words>
  <Application>WPS Presentation</Application>
  <PresentationFormat/>
  <Paragraphs>563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12</vt:i4>
      </vt:variant>
    </vt:vector>
  </HeadingPairs>
  <TitlesOfParts>
    <vt:vector size="39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Blue Waves</vt:lpstr>
      <vt:lpstr>МАРКЕТИНГ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79</cp:revision>
  <cp:lastPrinted>2025-06-11T12:28:00Z</cp:lastPrinted>
  <dcterms:created xsi:type="dcterms:W3CDTF">2024-02-06T17:10:00Z</dcterms:created>
  <dcterms:modified xsi:type="dcterms:W3CDTF">2025-09-28T15:28:07Z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