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13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14.xml" ContentType="application/vnd.openxmlformats-officedocument.theme+xml"/>
  <Override PartName="/ppt/theme/theme1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0" r:id="rId1"/>
    <p:sldMasterId id="2147483652" r:id="rId2"/>
    <p:sldMasterId id="2147483654" r:id="rId3"/>
    <p:sldMasterId id="2147483656" r:id="rId4"/>
    <p:sldMasterId id="2147483658" r:id="rId5"/>
    <p:sldMasterId id="2147483660" r:id="rId6"/>
    <p:sldMasterId id="2147483662" r:id="rId7"/>
    <p:sldMasterId id="2147483664" r:id="rId8"/>
    <p:sldMasterId id="2147483666" r:id="rId9"/>
    <p:sldMasterId id="2147483670" r:id="rId10"/>
    <p:sldMasterId id="2147483676" r:id="rId11"/>
    <p:sldMasterId id="2147483678" r:id="rId12"/>
    <p:sldMasterId id="2147484225" r:id="rId13"/>
    <p:sldMasterId id="2147484261" r:id="rId14"/>
  </p:sldMasterIdLst>
  <p:notesMasterIdLst>
    <p:notesMasterId r:id="rId32"/>
  </p:notesMasterIdLst>
  <p:sldIdLst>
    <p:sldId id="256" r:id="rId15"/>
    <p:sldId id="272" r:id="rId16"/>
    <p:sldId id="258" r:id="rId17"/>
    <p:sldId id="273" r:id="rId18"/>
    <p:sldId id="259" r:id="rId19"/>
    <p:sldId id="274" r:id="rId20"/>
    <p:sldId id="260" r:id="rId21"/>
    <p:sldId id="283" r:id="rId22"/>
    <p:sldId id="284" r:id="rId23"/>
    <p:sldId id="276" r:id="rId24"/>
    <p:sldId id="278" r:id="rId25"/>
    <p:sldId id="285" r:id="rId26"/>
    <p:sldId id="286" r:id="rId27"/>
    <p:sldId id="287" r:id="rId28"/>
    <p:sldId id="288" r:id="rId29"/>
    <p:sldId id="282" r:id="rId30"/>
    <p:sldId id="268" r:id="rId31"/>
  </p:sldIdLst>
  <p:sldSz cx="9144000" cy="6858000" type="screen4x3"/>
  <p:notesSz cx="7559675" cy="10691813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Без стилю та сі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Помір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452" autoAdjust="0"/>
  </p:normalViewPr>
  <p:slideViewPr>
    <p:cSldViewPr snapToGrid="0">
      <p:cViewPr>
        <p:scale>
          <a:sx n="71" d="100"/>
          <a:sy n="71" d="100"/>
        </p:scale>
        <p:origin x="-135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26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7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0.xml"/><Relationship Id="rId32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slide" Target="slides/slide14.xml"/><Relationship Id="rId36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31" Type="http://schemas.openxmlformats.org/officeDocument/2006/relationships/slide" Target="slides/slide17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8.xml"/><Relationship Id="rId27" Type="http://schemas.openxmlformats.org/officeDocument/2006/relationships/slide" Target="slides/slide13.xml"/><Relationship Id="rId30" Type="http://schemas.openxmlformats.org/officeDocument/2006/relationships/slide" Target="slides/slide16.xml"/><Relationship Id="rId35" Type="http://schemas.openxmlformats.org/officeDocument/2006/relationships/theme" Target="theme/theme1.xml"/><Relationship Id="rId8" Type="http://schemas.openxmlformats.org/officeDocument/2006/relationships/slideMaster" Target="slideMasters/slideMaster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66E625-E64D-4495-A5B8-460CFE921EB0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C8CEE-0B86-48DE-B294-7194C4249A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56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8248B292-A730-47BB-9732-6AA1ED81389B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5"/>
          </p:nvPr>
        </p:nvSpPr>
        <p:spPr/>
        <p:txBody>
          <a:bodyPr/>
          <a:lstStyle/>
          <a:p>
            <a:fld id="{DA0C2DB1-8965-465F-A9C4-BBCC8336EEC8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4"/>
          </p:nvPr>
        </p:nvSpPr>
        <p:spPr/>
        <p:txBody>
          <a:bodyPr/>
          <a:lstStyle/>
          <a:p>
            <a:fld id="{02F0777C-8B39-4185-9C5C-08BBD19DE09A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7"/>
          </p:nvPr>
        </p:nvSpPr>
        <p:spPr/>
        <p:txBody>
          <a:bodyPr/>
          <a:lstStyle/>
          <a:p>
            <a:fld id="{BA942BB2-E7ED-4E2C-823A-812256AE4E05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87436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057142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88681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79431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40866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499014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2251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E43B08D3-5FEF-4DBD-9FD2-3735FDECAEE4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259360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134065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46907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831295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76825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596506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650969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796163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314152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89848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7AF08F8-1609-49EC-BFC6-79B75AAE2A6E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8962223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838224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102075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0221752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9116972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438194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8939730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398182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9295165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19632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C524E228-BEF4-4E45-A7D5-A3DEA182F7B0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591862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303824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8430879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5373598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0837962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9370159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3725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2904094E-F38B-4810-9D7D-CE7B8E84CCF0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2242DE7F-8387-45B8-8228-8F955491DBA5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8B0E3E57-8307-4605-87CF-705BF5FE96CE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75FB06BD-BE39-4C69-BD73-C07B857350C3}" type="slidenum">
              <a:t>‹№›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1FA3E476-B737-4553-9839-8E78A527C02A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theme" Target="../theme/theme13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18" Type="http://schemas.openxmlformats.org/officeDocument/2006/relationships/theme" Target="../theme/theme14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17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1.xml"/><Relationship Id="rId16" Type="http://schemas.openxmlformats.org/officeDocument/2006/relationships/slideLayout" Target="../slideLayouts/slideLayout45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39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40" name="PlaceHolder 1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8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8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8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8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8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8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94" name="PlaceHolder 1"/>
          <p:cNvSpPr>
            <a:spLocks noGrp="1"/>
          </p:cNvSpPr>
          <p:nvPr>
            <p:ph type="ftr" idx="34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95" name="PlaceHolder 2"/>
          <p:cNvSpPr>
            <a:spLocks noGrp="1"/>
          </p:cNvSpPr>
          <p:nvPr>
            <p:ph type="sldNum" idx="35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E7E9E69-77C4-408A-8E55-D05A03F27511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 type="dt" idx="36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231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32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33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34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5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6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7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8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9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40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41" name="PlaceHolder 1"/>
          <p:cNvSpPr>
            <a:spLocks noGrp="1"/>
          </p:cNvSpPr>
          <p:nvPr>
            <p:ph type="ftr" idx="43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42" name="PlaceHolder 2"/>
          <p:cNvSpPr>
            <a:spLocks noGrp="1"/>
          </p:cNvSpPr>
          <p:nvPr>
            <p:ph type="sldNum" idx="44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AC8CB75-1FF7-426A-8AAA-17AE0E1FAAD0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43" name="PlaceHolder 3"/>
          <p:cNvSpPr>
            <a:spLocks noGrp="1"/>
          </p:cNvSpPr>
          <p:nvPr>
            <p:ph type="dt" idx="45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245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46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47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48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49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0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1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2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3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4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55" name="PlaceHolder 1"/>
          <p:cNvSpPr>
            <a:spLocks noGrp="1"/>
          </p:cNvSpPr>
          <p:nvPr>
            <p:ph type="ftr" idx="46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56" name="PlaceHolder 2"/>
          <p:cNvSpPr>
            <a:spLocks noGrp="1"/>
          </p:cNvSpPr>
          <p:nvPr>
            <p:ph type="sldNum" idx="47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15A465D-9F89-4DF0-A601-01C73B9E3587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7" name="PlaceHolder 3"/>
          <p:cNvSpPr>
            <a:spLocks noGrp="1"/>
          </p:cNvSpPr>
          <p:nvPr>
            <p:ph type="dt" idx="48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684798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26" r:id="rId1"/>
    <p:sldLayoutId id="2147484227" r:id="rId2"/>
    <p:sldLayoutId id="2147484228" r:id="rId3"/>
    <p:sldLayoutId id="2147484229" r:id="rId4"/>
    <p:sldLayoutId id="2147484230" r:id="rId5"/>
    <p:sldLayoutId id="2147484231" r:id="rId6"/>
    <p:sldLayoutId id="2147484232" r:id="rId7"/>
    <p:sldLayoutId id="2147484233" r:id="rId8"/>
    <p:sldLayoutId id="2147484234" r:id="rId9"/>
    <p:sldLayoutId id="2147484235" r:id="rId10"/>
    <p:sldLayoutId id="2147484236" r:id="rId11"/>
    <p:sldLayoutId id="2147484237" r:id="rId12"/>
    <p:sldLayoutId id="2147484238" r:id="rId13"/>
    <p:sldLayoutId id="2147484239" r:id="rId14"/>
    <p:sldLayoutId id="2147484240" r:id="rId15"/>
    <p:sldLayoutId id="2147484241" r:id="rId16"/>
    <p:sldLayoutId id="2147484242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863870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62" r:id="rId1"/>
    <p:sldLayoutId id="2147484263" r:id="rId2"/>
    <p:sldLayoutId id="2147484264" r:id="rId3"/>
    <p:sldLayoutId id="2147484265" r:id="rId4"/>
    <p:sldLayoutId id="2147484266" r:id="rId5"/>
    <p:sldLayoutId id="2147484267" r:id="rId6"/>
    <p:sldLayoutId id="2147484268" r:id="rId7"/>
    <p:sldLayoutId id="2147484269" r:id="rId8"/>
    <p:sldLayoutId id="2147484270" r:id="rId9"/>
    <p:sldLayoutId id="2147484271" r:id="rId10"/>
    <p:sldLayoutId id="2147484272" r:id="rId11"/>
    <p:sldLayoutId id="2147484273" r:id="rId12"/>
    <p:sldLayoutId id="2147484274" r:id="rId13"/>
    <p:sldLayoutId id="2147484275" r:id="rId14"/>
    <p:sldLayoutId id="2147484276" r:id="rId15"/>
    <p:sldLayoutId id="2147484277" r:id="rId16"/>
    <p:sldLayoutId id="2147484278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4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4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4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4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54" name="TextBox 23"/>
          <p:cNvSpPr/>
          <p:nvPr/>
        </p:nvSpPr>
        <p:spPr>
          <a:xfrm>
            <a:off x="482760" y="79020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TextBox 24"/>
          <p:cNvSpPr/>
          <p:nvPr/>
        </p:nvSpPr>
        <p:spPr>
          <a:xfrm>
            <a:off x="6747840" y="288648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ftr" idx="7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7" name="PlaceHolder 2"/>
          <p:cNvSpPr>
            <a:spLocks noGrp="1"/>
          </p:cNvSpPr>
          <p:nvPr>
            <p:ph type="sldNum" idx="8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F2857AE9-463C-48B3-9714-1420B435C3D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dt" idx="9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6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6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6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6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70" name="PlaceHolder 1"/>
          <p:cNvSpPr>
            <a:spLocks noGrp="1"/>
          </p:cNvSpPr>
          <p:nvPr>
            <p:ph type="ftr" idx="10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1" name="PlaceHolder 2"/>
          <p:cNvSpPr>
            <a:spLocks noGrp="1"/>
          </p:cNvSpPr>
          <p:nvPr>
            <p:ph type="sldNum" idx="11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B8CB08B9-0DD9-4883-8700-D3F336CC703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dt" idx="12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7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7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7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7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7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7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84" name="TextBox 23"/>
          <p:cNvSpPr/>
          <p:nvPr/>
        </p:nvSpPr>
        <p:spPr>
          <a:xfrm>
            <a:off x="482760" y="79020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5" name="TextBox 24"/>
          <p:cNvSpPr/>
          <p:nvPr/>
        </p:nvSpPr>
        <p:spPr>
          <a:xfrm>
            <a:off x="6747840" y="288648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6" name="PlaceHolder 1"/>
          <p:cNvSpPr>
            <a:spLocks noGrp="1"/>
          </p:cNvSpPr>
          <p:nvPr>
            <p:ph type="ftr" idx="13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87" name="PlaceHolder 2"/>
          <p:cNvSpPr>
            <a:spLocks noGrp="1"/>
          </p:cNvSpPr>
          <p:nvPr>
            <p:ph type="sldNum" idx="14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4203DAA-179E-4E48-8C6B-0349DFD0E1C8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dt" idx="15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9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9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9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9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00" name="PlaceHolder 1"/>
          <p:cNvSpPr>
            <a:spLocks noGrp="1"/>
          </p:cNvSpPr>
          <p:nvPr>
            <p:ph type="ftr" idx="16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01" name="PlaceHolder 2"/>
          <p:cNvSpPr>
            <a:spLocks noGrp="1"/>
          </p:cNvSpPr>
          <p:nvPr>
            <p:ph type="sldNum" idx="17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276B86A2-56ED-4038-B2EF-D0474ED95931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dt" idx="18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0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0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0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0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14" name="PlaceHolder 1"/>
          <p:cNvSpPr>
            <a:spLocks noGrp="1"/>
          </p:cNvSpPr>
          <p:nvPr>
            <p:ph type="ftr" idx="19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sldNum" idx="20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C14A1D18-9201-407F-AB8A-80DC5F2BE750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dt" idx="21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18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19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20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21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2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3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4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5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6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7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28" name="PlaceHolder 1"/>
          <p:cNvSpPr>
            <a:spLocks noGrp="1"/>
          </p:cNvSpPr>
          <p:nvPr>
            <p:ph type="ftr" idx="22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29" name="PlaceHolder 2"/>
          <p:cNvSpPr>
            <a:spLocks noGrp="1"/>
          </p:cNvSpPr>
          <p:nvPr>
            <p:ph type="sldNum" idx="23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EC5B174-5016-4FD4-8022-7A37D9A959D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dt" idx="24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32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33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34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35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6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7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8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9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40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41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  <p:sp>
        <p:nvSpPr>
          <p:cNvPr id="144" name="PlaceHolder 3"/>
          <p:cNvSpPr>
            <a:spLocks noGrp="1"/>
          </p:cNvSpPr>
          <p:nvPr>
            <p:ph type="ftr" idx="25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45" name="PlaceHolder 4"/>
          <p:cNvSpPr>
            <a:spLocks noGrp="1"/>
          </p:cNvSpPr>
          <p:nvPr>
            <p:ph type="sldNum" idx="26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63DD840-860E-4AF1-A71D-A0CF1E4C46A4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46" name="PlaceHolder 5"/>
          <p:cNvSpPr>
            <a:spLocks noGrp="1"/>
          </p:cNvSpPr>
          <p:nvPr>
            <p:ph type="dt" idx="27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5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5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5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5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60" name="PlaceHolder 1"/>
          <p:cNvSpPr>
            <a:spLocks noGrp="1"/>
          </p:cNvSpPr>
          <p:nvPr>
            <p:ph type="ftr" idx="28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61" name="PlaceHolder 2"/>
          <p:cNvSpPr>
            <a:spLocks noGrp="1"/>
          </p:cNvSpPr>
          <p:nvPr>
            <p:ph type="sldNum" idx="29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E998E92-DF6A-45E8-B67D-B2044CED092E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dt" idx="30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ctrTitle"/>
          </p:nvPr>
        </p:nvSpPr>
        <p:spPr>
          <a:xfrm>
            <a:off x="585251" y="3307436"/>
            <a:ext cx="8336739" cy="2161912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b="0" u="none" strike="noStrike" dirty="0">
                <a:solidFill>
                  <a:schemeClr val="bg1"/>
                </a:solidFill>
                <a:uFillTx/>
                <a:latin typeface="Times New Roman"/>
              </a:rPr>
              <a:t>Навчальна практика</a:t>
            </a:r>
            <a:r>
              <a:rPr sz="3200" dirty="0"/>
              <a:t/>
            </a:r>
            <a:br>
              <a:rPr sz="3200" dirty="0"/>
            </a:br>
            <a:endParaRPr lang="uk-UA" sz="32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9" name="PlaceHolder 2"/>
          <p:cNvSpPr>
            <a:spLocks noGrp="1"/>
          </p:cNvSpPr>
          <p:nvPr>
            <p:ph type="subTitle" idx="1"/>
          </p:nvPr>
        </p:nvSpPr>
        <p:spPr>
          <a:xfrm>
            <a:off x="497989" y="336960"/>
            <a:ext cx="8060760" cy="3092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/>
              </a:rPr>
              <a:t>ТЕРНОПІЛЬСЬКИЙ ФАХОВИЙ КОЛЕДЖ </a:t>
            </a:r>
            <a:endParaRPr lang="uk-UA" sz="1600" b="0" u="none" strike="noStrike" dirty="0">
              <a:solidFill>
                <a:schemeClr val="bg1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/>
              </a:rPr>
              <a:t>ХАРЧОВИХ ТЕХНОЛОГІЙ І ТОРГІВЛІ</a:t>
            </a:r>
            <a:endParaRPr lang="uk-UA" sz="1600" b="0" u="none" strike="noStrike" dirty="0">
              <a:solidFill>
                <a:schemeClr val="bg1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/>
              </a:rPr>
              <a:t>ЦИКЛОВА </a:t>
            </a:r>
            <a:r>
              <a:rPr lang="uk-UA" sz="1600" b="1" u="none" strike="noStrike">
                <a:solidFill>
                  <a:schemeClr val="bg1"/>
                </a:solidFill>
                <a:uFillTx/>
                <a:latin typeface="Times New Roman"/>
              </a:rPr>
              <a:t>КОМІСІЯ технологічних </a:t>
            </a: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/>
              </a:rPr>
              <a:t>ДИСЦИПЛІН</a:t>
            </a:r>
            <a:endParaRPr lang="uk-UA" sz="1600" b="0" u="none" strike="noStrike" dirty="0">
              <a:solidFill>
                <a:schemeClr val="bg1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uk-UA" sz="1800" b="0" u="none" strike="noStrike" dirty="0">
              <a:solidFill>
                <a:schemeClr val="bg1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2400" b="1" u="none" strike="noStrike" dirty="0">
                <a:solidFill>
                  <a:schemeClr val="bg1"/>
                </a:solidFill>
                <a:uFillTx/>
                <a:latin typeface="Times New Roman"/>
              </a:rPr>
              <a:t>СИЛАБУС</a:t>
            </a:r>
            <a:endParaRPr lang="uk-UA" sz="2400" b="0" u="none" strike="noStrike" dirty="0">
              <a:solidFill>
                <a:schemeClr val="bg1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2400" b="1" u="none" strike="noStrike" dirty="0">
                <a:solidFill>
                  <a:schemeClr val="bg1"/>
                </a:solidFill>
                <a:uFillTx/>
                <a:latin typeface="Times New Roman"/>
              </a:rPr>
              <a:t>ОСВІТНЬОГО  КОМПОНЕНТА</a:t>
            </a:r>
            <a:endParaRPr lang="uk-UA" sz="2400" b="0" u="none" strike="noStrike" dirty="0">
              <a:solidFill>
                <a:schemeClr val="bg1"/>
              </a:solidFill>
              <a:uFillTx/>
              <a:latin typeface="Arial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42EB4A3A-1717-4002-B753-B6DDCA48A045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99167"/>
            <a:ext cx="1384557" cy="1287506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Зміст навчальної практики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659" y="3079218"/>
            <a:ext cx="85913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+mj-lt"/>
              <a:buAutoNum type="arabicPeriod" startAt="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CC4C7DE0-CB62-482C-A953-2C08ECB2AFAC}"/>
              </a:ext>
            </a:extLst>
          </p:cNvPr>
          <p:cNvSpPr txBox="1"/>
          <p:nvPr/>
        </p:nvSpPr>
        <p:spPr>
          <a:xfrm>
            <a:off x="261257" y="565054"/>
            <a:ext cx="8591341" cy="31001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інноваціями які є на базі практики у кондитерському виробництві.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Особливості харчових концентратів та характеристика сировини . Рецептури харчових концентратів.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асортиментом харчових концентратів; рецептурами сумішей.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такими процесами підготовки сировини, як промивка,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проварення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висушування.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технологічними лініями виробництва концентратів перших, других обідніх страв, десертів, розчинної кави.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Контроль якості готових харчових концентратів. Методи органолептичної, фізико-хімічної та мікробіологічної оцінки.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Захист практики (залік)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Разом 240 годин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021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Самостійна робота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932" y="5269758"/>
            <a:ext cx="85913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+mj-lt"/>
              <a:buAutoNum type="arabicPeriod" startAt="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DEC0279-791A-482D-8660-CBBC890B8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257" y="590578"/>
            <a:ext cx="8792307" cy="6569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1.1 Ознайомлення з підприємством.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Загальні відомості про хлібопекарське виробництво. Режим роботи хлібозаводів, правила трудового розпорядку на підприємстві. Протипожежні заходи по охороні природи і навколишнього середовища на підприємстві. Інструкція по техніці безпеки і промисловій санітарії на усіх ділянках виробництва.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1.2. Ознайомлення з умовами і термінами зберігання основної та додаткової сировини на підприємстві. Ознайомлення з правилами прийому, складування і зберігання основної та додаткової сировини.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1.3. Підготовка робочого місця та обладнання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основними принципами організації робочих місць на хлібопекарному виробництві.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Чистка та обробка робочих поверхонь, інструментів та обладнання.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1.4. Ознайомлення з технологічними процесами приготування  заквасок. Приготування опарного та безопарного тіста.  Технологія приготування опарного тіста. Виготовлення безопарного тіста. Залежність властивостей тіста від умов приготування.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1.5. Ознайомлення з проведенням оцінки якості борошна і води. Визначення фізико-хімічних показників борошна. Тестування якості води для замісу тіста. Застосування коригувальних добавок для досягнення оптимальних властивостей тіста.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1.6. Ознайомлення з процесом замісу та формування тіста Опис процесу замісу та типи замісу. Принципи замісу в різних видах мішалок. Формування тіста за допомогою ручного та машинного методу.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1.7. Ознайомлення з процесом бродіння тіста. Вивчення умов бродіння тіста. Аналіз ролі температури, вологості та часу бродіння. Техніка контролю за бродінням та ефектами на кінцеву якість хліба.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1.8. Ознайомлення з обробкою та випічкою хліба. Процес обробки та випікання хлібних виробів у пекарських печах. Вибір температури та часу випікання залежно від виду хліба. Оцінка якості випічки: корочка, текстура, смак.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340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Самостійна робота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932" y="5269758"/>
            <a:ext cx="85913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+mj-lt"/>
              <a:buAutoNum type="arabicPeriod" startAt="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DEC0279-791A-482D-8660-CBBC890B8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693" y="602133"/>
            <a:ext cx="8792307" cy="5902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1.9. Ознайомлення з виготовленням дріжджових виробів. Технологія приготування дріжджових виробів (булочки, пиріжки,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круасани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Вплив дріжджів на властивості тіста. Техніка формування та випікання дріжджових виробів.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1.10. Ознайомлення з технологією приготування  тіста з пшеничного борошна. Набуття робітничих навичок в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тістоприготувальному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відділенні.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1.11. Ознайомлення з виготовленням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бездріжджових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виробів Технологія виготовлення хліба без використання дріжджів (приготування прісного тіста).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1.12. Ознайомлення з технологією приготування булочного та здобного тіста.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1.13. Ознайомлення з методами контролю якості продукції. Оцінка якості хліба за допомогою органолептичних та лабораторних методів. Техніка проведення мікробіологічних досліджень готової продукції. Визначення відповідності хлібобулочних виробів стандартам якості.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1.14. Ознайомлення з правилами укладання, з умовами і терміном зберігання хлібопекарських виробів. Набуття робітничих навичок в укладальному відділенні.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1.15. Впровадження нових технологій у виробництво Ознайомлення з сучасними інноваціями в хлібопекарному виробництві. Використання новітніх технологій для покращення якості та швидкості виробництва. Впровадження автоматизації та механізації в процеси замісу та випікання.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1.16. Ознайомлення з  особливостями виготовлення хлібних виробів з добавками Виготовлення хліба з різними добавками: насінням, родзинками, горіхами, сухофруктами. Оцінка впливу добавок на якість продукції. Техніка виготовлення та випікання спеціалізованих хлібобулочних виробів.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0267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Самостійна робота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642" y="5269758"/>
            <a:ext cx="85913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+mj-lt"/>
              <a:buAutoNum type="arabicPeriod" startAt="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DEC0279-791A-482D-8660-CBBC890B8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693" y="493895"/>
            <a:ext cx="8792307" cy="70048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Розділ 2. Макаронне виробництво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2.1. Загальні відомості про макаронне виробництво. Асортимент виробів. Ознайомлення з умовами та термінами зберігання сировини, підготовка її до пуску на виробництво. Ознайомлення з сортами муки, правилами приймання і складування борошна та додаткової сировини при тарному та безтарному зберіганні; нормами запасу сировини.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2.2.Ознайомлення з технологічними процесами Замішування тіста: режими, устаткування, контроль якості.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2.3. Ознайомлення з технологічними процесами формування і сушіння макаронних виробів. Набуття робітничих навичок в тісто-формувальному та сушильному відділеннях.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2.4. Ознайомлення з процесами пакування і зберігання макаронних виробів. Набуття робітничих навичок в пакувальному відділенні.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Розділ 3. Кондитерське виробництво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3.1.Ознайомлення з підприємством. Загальні відомості про кондитерське виробництво.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Асортимент випускаючої продукції. Організація роботи основних та допоміжних обслуговуючих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цехів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Ознайомлення з умовами і терміном зберігання сировини, підготовкою її до пуску на виробництво. Набуття робітничих навичок в складських та допоміжних приміщеннях 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 Ознайомлення з технологією приготування карамелі.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технологією приготування карамельного сиропу. Ознайомлення з процесами приготування карамелі з начинками.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3.3.Ознайомлення з технологічними лініями приготування цукерок фруктово-ягідних, помадних та ірису, мармеладу.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3.4. Ознайомлення з технологічними лініями приготування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пралінових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цукерок, марципанових та цукерок на вафельній основі, приготування вафель. Ознайомлення з процесами пакування і зберігання цукерок.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042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Самостійна робота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642" y="5269758"/>
            <a:ext cx="85913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+mj-lt"/>
              <a:buAutoNum type="arabicPeriod" startAt="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DEC0279-791A-482D-8660-CBBC890B8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693" y="493895"/>
            <a:ext cx="8792307" cy="665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3.5.Ознайомлення з технологічною лінією приготування шоколаду. Ознайомлення з технологією приготування какао тертого, какао масла, шоколадних мас. </a:t>
            </a:r>
          </a:p>
          <a:p>
            <a:pPr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3.6. Ознайомлення з технологічними процесами приготування тіста та випікання борошняних кондитерських виробів.</a:t>
            </a:r>
          </a:p>
          <a:p>
            <a:pPr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Особливості приготування тіста для цукрових сортів печива і затяжних сортів. Температурні та часові режими технологічних процесів приготування тіста, емульсії і інших напівфабрикатів. </a:t>
            </a:r>
          </a:p>
          <a:p>
            <a:pPr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3.7. Ознайомлення з технологічними процесами  виготовлення пастили та зефіру. Технологічне обладнання для виробництва пастили та зефіру. правила обслуговування машин та транспортерів.</a:t>
            </a:r>
          </a:p>
          <a:p>
            <a:pPr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3.8.Ознайомлення з виробництвом масляних кремів, масляних на основі сиропів. Виробництвом заварного білкового крему та його різновидів, рецептури та технологічні режими приготування різноманітних сиропів, кремів, напівфабрикатів для окремих видів виробів.</a:t>
            </a:r>
          </a:p>
          <a:p>
            <a:pPr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3.9.Ознайомлення з технологічним процесом та асортиментом виробництва  напівфабрикатів для тортів і тістечок із бісквітного , заварного тіста.  </a:t>
            </a:r>
          </a:p>
          <a:p>
            <a:pPr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3.10.Ознайомлення з виробництвом напівфабрикатів із прісного листкового тіста та  пісочного , білково-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збивного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(повітряні) і білково-горіхового тіста.</a:t>
            </a:r>
          </a:p>
          <a:p>
            <a:pPr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3.11. Ознайомлення з виробництвом  бісквітних тортів  з різними наповнювачами. Виробництво  оздоблень з кремів із застосуванням кондитерських інструментів . </a:t>
            </a:r>
          </a:p>
          <a:p>
            <a:pPr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3.12 Ознайомлення з виробництвом тортів і тістечок із листкових та пісочних напівфабрикатів.</a:t>
            </a:r>
          </a:p>
          <a:p>
            <a:pPr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3.13. Ознайомлення з виробництвом десертних виробів (еклери,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профітролі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безе, макарони).</a:t>
            </a:r>
          </a:p>
          <a:p>
            <a:pPr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3.14. Ознайомлення з інноваціями які є на базі практики у кондитерському виробництві: використання сучасних харчових добавок, барвників,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підсолоджувачів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альтернативних видів борошна.</a:t>
            </a:r>
          </a:p>
          <a:p>
            <a:pPr>
              <a:spcAft>
                <a:spcPts val="800"/>
              </a:spcAft>
            </a:pP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689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Самостійна робота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642" y="5269758"/>
            <a:ext cx="85913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+mj-lt"/>
              <a:buAutoNum type="arabicPeriod" startAt="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DEC0279-791A-482D-8660-CBBC890B8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080" y="647017"/>
            <a:ext cx="8792307" cy="3980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Розділ 4.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Харчоконцентрати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4.1.Особливості харчових концентратів та характеристика сировини . Рецептури харчових концентратів.</a:t>
            </a:r>
          </a:p>
          <a:p>
            <a:pPr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4.2.Ознайомлення з асортиментом харчових концентратів; рецептурами сумішей. </a:t>
            </a:r>
          </a:p>
          <a:p>
            <a:pPr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4.3. Ознайомлення з такими процесами підготовки сировини, як промивка,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проварення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висушування.</a:t>
            </a:r>
          </a:p>
          <a:p>
            <a:pPr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4.4. Ознайомлення з технологічними лініями виробництва концентратів перших, других обідніх страв, десертів, розчинної кави.</a:t>
            </a:r>
          </a:p>
          <a:p>
            <a:pPr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4.5. Контроль якості готових харчових концентратів. Методи органолептичної, фізико-хімічної та мікробіологічної оцінки.</a:t>
            </a:r>
          </a:p>
          <a:p>
            <a:pPr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Захист звітів, робочих зошитів</a:t>
            </a:r>
          </a:p>
          <a:p>
            <a:pPr>
              <a:spcAft>
                <a:spcPts val="800"/>
              </a:spcAft>
            </a:pPr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Разом 120 годин</a:t>
            </a:r>
            <a:endParaRPr lang="uk-UA" sz="16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endParaRPr lang="uk-UA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7175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932" y="5269758"/>
            <a:ext cx="85913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+mj-lt"/>
              <a:buAutoNum type="arabicPeriod" startAt="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DEC0279-791A-482D-8660-CBBC890B8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386" y="2737063"/>
            <a:ext cx="8680388" cy="1723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sz="1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 startAt="1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 startAt="1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3508E34-3569-4AD0-9028-A23498D9BFD1}"/>
              </a:ext>
            </a:extLst>
          </p:cNvPr>
          <p:cNvSpPr txBox="1"/>
          <p:nvPr/>
        </p:nvSpPr>
        <p:spPr>
          <a:xfrm>
            <a:off x="624386" y="674400"/>
            <a:ext cx="8159261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 </a:t>
            </a: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 освіти демонструє високий рівень практичних навичок і знань. Виконує всі завдання навчальної практики самостійно та правильно, дотримується технологічних процесів і стандартів якості кондитерських виробів. Вміє оцінювати сировину, контролювати параметри приготування, здійснювати художнє оформлення виробів. Проявляє ініціативу, пропонує удосконалення технологічних процесів. Дотримані всі правила безпеки та санітарії.</a:t>
            </a:r>
          </a:p>
          <a:p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Добре </a:t>
            </a: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 освіти добре виконує завдання навчальної практики, допускає незначні помилки у технологічних процесах або оцінці якості виробів. Практичні дії виконуються здебільшого самостійно, але потребують мінімальної допомоги наставника. Художнє оформлення і контроль якості виробів здійснюються з невеликими недоліками. Дотримані правила безпеки та гігієни.</a:t>
            </a:r>
          </a:p>
          <a:p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Задовільно </a:t>
            </a: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 виконує завдання навчальної практики з допомогою наставника або під контролем викладача. Помилки в технологічних процесах або при оцінці якості виробів є суттєвими, але не критичними. Художнє оформлення і контроль якості виконані частково або з помилками. Дотримання правил безпеки та санітарії потребує додаткових вказівок.</a:t>
            </a:r>
          </a:p>
          <a:p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Незадовільно</a:t>
            </a: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 е виконує завдання навчальної практики або виконує їх некоректно. Помилки у технології приготування, оцінці сировини і якості виробів суттєві. Не дотримані правила безпеки та гігієни. Практичні навички недостатні для самостійного виконання завдань. Робота потребує повторного виконання та додаткового навчання.</a:t>
            </a:r>
          </a:p>
        </p:txBody>
      </p:sp>
    </p:spTree>
    <p:extLst>
      <p:ext uri="{BB962C8B-B14F-4D97-AF65-F5344CB8AC3E}">
        <p14:creationId xmlns:p14="http://schemas.microsoft.com/office/powerpoint/2010/main" val="25055290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Прямоугольник 2"/>
          <p:cNvSpPr/>
          <p:nvPr/>
        </p:nvSpPr>
        <p:spPr>
          <a:xfrm>
            <a:off x="705678" y="1272208"/>
            <a:ext cx="7941365" cy="523074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indent="-342900" defTabSz="457200">
              <a:lnSpc>
                <a:spcPct val="100000"/>
              </a:lnSpc>
              <a:buFont typeface="+mj-lt"/>
              <a:buAutoNum type="arabicPeriod"/>
            </a:pPr>
            <a:r>
              <a:rPr lang="uk-UA" dirty="0">
                <a:solidFill>
                  <a:srgbClr val="002060"/>
                </a:solidFill>
                <a:latin typeface="Times New Roman"/>
                <a:ea typeface="Times New Roman"/>
              </a:rPr>
              <a:t>	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ТЕХНОЛОГІЇ КОНДИТЕРСЬКИХ ВИРОБІВ (ТОРТИ, ТІСТЕЧКА, ЦУКЕРКИ).НАВЧАЛЬНИЙ ПОСІБНИК. О.Б.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Максимець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, В.Л.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Максимець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. 168 с.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тв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обкл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. 2023 р.</a:t>
            </a:r>
          </a:p>
          <a:p>
            <a:pPr marL="342900" indent="-342900" defTabSz="457200">
              <a:lnSpc>
                <a:spcPct val="100000"/>
              </a:lnSpc>
              <a:buFont typeface="+mj-lt"/>
              <a:buAutoNum type="arabicPeriod"/>
            </a:pP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Гайдук О. В.,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Герлянд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Т. М.,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Дрозіч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І. А.,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Кулалаєва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Н. В., Романова Г. М.«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Сучасні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технології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кондитерського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виробництва»Київ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: ІПТО НАПН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України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, 2020. — 440 с.</a:t>
            </a:r>
          </a:p>
          <a:p>
            <a:pPr marL="342900" indent="-342900" defTabSz="457200">
              <a:lnSpc>
                <a:spcPct val="100000"/>
              </a:lnSpc>
              <a:buFont typeface="+mj-lt"/>
              <a:buAutoNum type="arabicPeriod"/>
            </a:pP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Новікова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О. В.«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Технологія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виробництва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хлібобулочних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і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борошняних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кондитерських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виробів»Харків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: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Світ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Книг, 2019. — 398 с.</a:t>
            </a:r>
          </a:p>
          <a:p>
            <a:pPr marL="342900" indent="-342900" defTabSz="457200">
              <a:lnSpc>
                <a:spcPct val="100000"/>
              </a:lnSpc>
              <a:buFont typeface="+mj-lt"/>
              <a:buAutoNum type="arabicPeriod"/>
            </a:pP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Кучерук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З. І.«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Сировина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для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виробництва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кондитерських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і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хлібобулочних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виробів»Харків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: ДБТУ, 2020.</a:t>
            </a:r>
          </a:p>
          <a:p>
            <a:pPr marL="342900" indent="-342900" defTabSz="457200">
              <a:lnSpc>
                <a:spcPct val="100000"/>
              </a:lnSpc>
              <a:buFont typeface="+mj-lt"/>
              <a:buAutoNum type="arabicPeriod"/>
            </a:pP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Павлов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О.В.Збірник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рецептур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борошняних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кондитерських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і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здобних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булочних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виробівКиїв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: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ПрофКнига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, 2018. — 336 с.</a:t>
            </a:r>
          </a:p>
          <a:p>
            <a:pPr marL="342900" indent="-342900" defTabSz="457200">
              <a:lnSpc>
                <a:spcPct val="100000"/>
              </a:lnSpc>
              <a:buFont typeface="+mj-lt"/>
              <a:buAutoNum type="arabicPeriod"/>
            </a:pP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Лебединець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В.,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Сирохман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І.Асортимент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і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якість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кондитерських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виробівКиїв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: Центр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навчальної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літератури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, 2019. — 639 с.</a:t>
            </a:r>
          </a:p>
          <a:p>
            <a:pPr marL="342900" indent="-342900" defTabSz="457200">
              <a:lnSpc>
                <a:spcPct val="100000"/>
              </a:lnSpc>
              <a:buFont typeface="+mj-lt"/>
              <a:buAutoNum type="arabicPeriod"/>
            </a:pP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Дорохович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А.М.,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Ковбаса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В.М. (ред.)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Технологія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та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лабораторний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практикум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кондитерських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виробів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і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харчових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концентратівКиїв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:</a:t>
            </a:r>
          </a:p>
          <a:p>
            <a:pPr marL="342900" indent="-342900" defTabSz="457200">
              <a:lnSpc>
                <a:spcPct val="100000"/>
              </a:lnSpc>
              <a:buFont typeface="+mj-lt"/>
              <a:buAutoNum type="arabicPeriod"/>
            </a:pPr>
            <a:endParaRPr lang="uk-UA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342900" indent="-34290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Font typeface="+mj-lt"/>
              <a:buAutoNum type="arabicPeriod"/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2" name="TextBox 3"/>
          <p:cNvSpPr/>
          <p:nvPr/>
        </p:nvSpPr>
        <p:spPr>
          <a:xfrm>
            <a:off x="1908312" y="556590"/>
            <a:ext cx="4444247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0" u="none" strike="noStrike" dirty="0">
                <a:solidFill>
                  <a:schemeClr val="bg1"/>
                </a:solidFill>
                <a:uFillTx/>
                <a:latin typeface="Times New Roman"/>
              </a:rPr>
              <a:t>РЕКОМЕНДОВАНІ ДЖЕРЕЛА ІНФОРМАЦІЇ</a:t>
            </a:r>
            <a:endParaRPr lang="uk-UA" sz="2000" b="0" u="none" strike="noStrike" dirty="0">
              <a:solidFill>
                <a:schemeClr val="bg1"/>
              </a:solidFill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1" name="Таблица 3"/>
          <p:cNvGraphicFramePr/>
          <p:nvPr>
            <p:extLst>
              <p:ext uri="{D42A27DB-BD31-4B8C-83A1-F6EECF244321}">
                <p14:modId xmlns:p14="http://schemas.microsoft.com/office/powerpoint/2010/main" val="1887289952"/>
              </p:ext>
            </p:extLst>
          </p:nvPr>
        </p:nvGraphicFramePr>
        <p:xfrm>
          <a:off x="844062" y="0"/>
          <a:ext cx="8068394" cy="722376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0670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285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727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47860">
                <a:tc rowSpan="3">
                  <a:txBody>
                    <a:bodyPr/>
                    <a:lstStyle/>
                    <a:p>
                      <a:endParaRPr lang="uk-UA" sz="1800" b="1" u="none" strike="noStrike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uFillTx/>
                        <a:latin typeface="Trebuchet M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</a:rPr>
                        <a:t>ГАЛУЗЬ ЗНАНЬ </a:t>
                      </a:r>
                      <a:endParaRPr lang="uk-UA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>
                          <a:solidFill>
                            <a:schemeClr val="lt1"/>
                          </a:solidFill>
                          <a:uFillTx/>
                        </a:rPr>
                        <a:t>18 ВИРОБНИЦТВО ТА ТЕХНОЛОГІЇ</a:t>
                      </a:r>
                      <a:endParaRPr lang="uk-UA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786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Спеціальність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181 ХАРЧОВІ ТЕХНОЛОГІЇ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17454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Освітньо - професійна програма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Виробництво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</a:t>
                      </a: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хліба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, </a:t>
                      </a: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кондитерських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, </a:t>
                      </a: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макаронних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</a:t>
                      </a: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виробів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і </a:t>
                      </a: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харчоконцентратів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7860">
                <a:tc rowSpan="7"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chemeClr val="tx1"/>
                        </a:solidFill>
                        <a:uFillTx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tx1"/>
                          </a:solidFill>
                          <a:uFillTx/>
                        </a:rPr>
                        <a:t>ТЕХНОЛОГІЧНЕ ВІДДІЛЕННЯ</a:t>
                      </a:r>
                      <a:endParaRPr lang="uk-UA" sz="1800" b="0" u="none" strike="noStrike" dirty="0">
                        <a:solidFill>
                          <a:schemeClr val="tx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Освітньо - професійний ступінь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фаховий молодший бакалавр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555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Статус освітнього компонента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обов’язковий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3063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Мова викладання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УКРАЇНСЬКА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8353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Кількість кредитів ЄКТС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12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4786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Розподіл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за видами занять та годинами </a:t>
                      </a: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навчання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  <a:latin typeface="Arial"/>
                        </a:rPr>
                        <a:t>360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252251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аудиторні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лекційні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практичні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семінарські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самостійна робота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</a:rPr>
                        <a:t>240</a:t>
                      </a: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</a:rPr>
                        <a:t>-</a:t>
                      </a: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</a:rPr>
                        <a:t>240</a:t>
                      </a: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</a:rPr>
                        <a:t>-</a:t>
                      </a: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  <a:latin typeface="Arial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3063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Форма підсумкового контролю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залік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383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7B5A083-459B-4803-807C-E47E756A9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60" y="668969"/>
            <a:ext cx="8912080" cy="4001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359410" algn="just"/>
            <a:r>
              <a:rPr kumimoji="0" lang="uk-UA" altLang="uk-UA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Метою 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проходження навчальної практики є формування та розвиток у здобувачів освіти професійних умінь та навичок для прийняття самостійних рішень у сфері харчових технологій, оволодіння сучасними методами і формами організації праці за обраною  спеціальністю у різних формах ринку, виховання потреби систематично поновлювати</a:t>
            </a:r>
            <a:r>
              <a:rPr lang="uk-UA" sz="18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свої знання</a:t>
            </a:r>
            <a:r>
              <a:rPr lang="uk-UA" sz="1800" spc="-1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 творчо</a:t>
            </a:r>
            <a:r>
              <a:rPr lang="uk-UA" sz="1800" spc="-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uk-UA" sz="18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застосовувати</a:t>
            </a:r>
            <a:r>
              <a:rPr lang="uk-UA" sz="1800" spc="-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uk-UA" sz="18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практичній</a:t>
            </a:r>
            <a:r>
              <a:rPr lang="uk-UA" sz="1800" spc="-1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діяльності, а також здобути певний </a:t>
            </a:r>
            <a:r>
              <a:rPr lang="uk-UA" sz="1800" spc="-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практичний досвід.</a:t>
            </a:r>
          </a:p>
          <a:p>
            <a:pPr indent="359410" algn="just"/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600"/>
              </a:spcAft>
            </a:pP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Основними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завданнями</a:t>
            </a:r>
            <a:r>
              <a:rPr lang="ru-RU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навчальної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практики є: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акріплення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знань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із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технології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виробництва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хліба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кондитерських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макаронних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виробів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харчоконцентратів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набуття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навичок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технологічним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обладнанням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устаткуванням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інвентарем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формування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вмінь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контролю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технологічних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процесів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підприємствах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харчової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промисловості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відпрацювання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компетентностей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із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забезпечення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безпечності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харчових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продуктів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виховання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здатності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творчого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пошуку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шляхів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ефективності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виробництва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раціонального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ресурсів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Прямоугольник 3"/>
          <p:cNvSpPr/>
          <p:nvPr/>
        </p:nvSpPr>
        <p:spPr>
          <a:xfrm>
            <a:off x="665922" y="655982"/>
            <a:ext cx="7891669" cy="590785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lvl="0" algn="just" defTabSz="457200"/>
            <a:r>
              <a:rPr lang="uk-UA" b="1" dirty="0">
                <a:solidFill>
                  <a:schemeClr val="bg1"/>
                </a:solidFill>
                <a:latin typeface="Times New Roman"/>
              </a:rPr>
              <a:t>Програмні результати навчання:</a:t>
            </a:r>
            <a:endParaRPr lang="uk-UA" dirty="0">
              <a:solidFill>
                <a:schemeClr val="bg1"/>
              </a:solidFill>
              <a:latin typeface="Arial"/>
            </a:endParaRP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 1.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Забезпечувати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функціонування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технологічних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процесів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виробництва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харчової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продукції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із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застосуванням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сучасного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технологічного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устаткування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 4. Контролювати технологічні процеси харчових і суміжних виробництв.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 5. Виявляти причини виникнення виробничих ситуацій і знаходити шляхи їх вирішення. 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 6. Виявляти причини виникнення виробничих ситуацій і знаходити шляхи їх вирішення. 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 7. Застосовувати вимоги законодавства, нормативно-технічну та технологічну документацію в галузі харчових технологій в професійній діяльності.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 9. Складати </a:t>
            </a:r>
            <a:r>
              <a:rPr lang="uk-UA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апаратурно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-технологічні схеми виробництва харчової продукції. 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 15. Організовувати безпечні умови праці під час виробничої діяльності.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 16. Забезпечувати процес виробництва харчової та суміжної продукції з дотриманням вимог екологічної безпеки. </a:t>
            </a:r>
          </a:p>
          <a:p>
            <a:r>
              <a:rPr lang="ru-RU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dirty="0">
              <a:solidFill>
                <a:schemeClr val="bg1"/>
              </a:solidFill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32098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Прямоугольник 2"/>
          <p:cNvSpPr/>
          <p:nvPr/>
        </p:nvSpPr>
        <p:spPr>
          <a:xfrm>
            <a:off x="100484" y="775252"/>
            <a:ext cx="8721969" cy="286086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marL="285840" indent="-285840" algn="ctr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3К 3. Здатність застосовувати знання у практичних ситуаціях. 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ЗК 4. Здатність спілкуватися державною мовою як усно, так і письмово. 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ЗК7. Здатність вчитися і оволодівати сучасними знаннями. 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ЗК8. Здатність оцінювати та забезпечувати якість виконуваних робіт. 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ЗК11. Здатність виявляти ініціативу, повагу до інших людей, брати на себе відповідальність за певну ділянку роботи, здатність розділити успіхи свого колективу,  мотивувати колектив та рухатися до спільної мети.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ЗК12. Здатність працювати в команді. 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ЗК13.Здатність працювати самостійно та </a:t>
            </a:r>
            <a:r>
              <a:rPr lang="uk-UA" sz="1600" b="0" u="none" strike="noStrike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автономно</a:t>
            </a:r>
            <a:r>
              <a:rPr lang="uk-UA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Прямоугольник 2"/>
          <p:cNvSpPr/>
          <p:nvPr/>
        </p:nvSpPr>
        <p:spPr>
          <a:xfrm>
            <a:off x="432079" y="765203"/>
            <a:ext cx="8711921" cy="47998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marL="285840" indent="-285840" algn="ctr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пеціальні  компетентності: 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0" u="none" strike="noStrike" dirty="0">
                <a:solidFill>
                  <a:srgbClr val="000000"/>
                </a:solidFill>
                <a:uFillTx/>
                <a:latin typeface="Arial"/>
              </a:rPr>
              <a:t>СК 1. Здатність здійснювати виробництво харчової продукції та продукції суміжних виробництв на основі розуміння сутності перетворень основних компонентів продовольчої сировини впродовж технологічного процесу. 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0" u="none" strike="noStrike" dirty="0">
                <a:solidFill>
                  <a:srgbClr val="000000"/>
                </a:solidFill>
                <a:uFillTx/>
                <a:latin typeface="Arial"/>
              </a:rPr>
              <a:t>СК 3. Здатність проводити контроль якості і безпечності сировини, напівфабрикатів, харчової продукції та продукції суміжних виробництв. 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0" u="none" strike="noStrike" dirty="0">
                <a:solidFill>
                  <a:srgbClr val="000000"/>
                </a:solidFill>
                <a:uFillTx/>
                <a:latin typeface="Arial"/>
              </a:rPr>
              <a:t>СК 4. Здатність застосовувати практичні уміння і навички під час виробництва якісної і безпечної продукції.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0" u="none" strike="noStrike" dirty="0">
                <a:solidFill>
                  <a:srgbClr val="000000"/>
                </a:solidFill>
                <a:uFillTx/>
                <a:latin typeface="Arial"/>
              </a:rPr>
              <a:t>СК 9. Здатність організовувати безпечну роботу виробничої дільниці (підрозділу) з урахуванням вимог законодавства з охорони праці. 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0" u="none" strike="noStrike" dirty="0">
                <a:solidFill>
                  <a:srgbClr val="000000"/>
                </a:solidFill>
                <a:uFillTx/>
                <a:latin typeface="Arial"/>
              </a:rPr>
              <a:t>СК 10. Здатність забезпечувати екологічну безпеку під час виробництва харчової та суміжної продукції. 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0" u="none" strike="noStrike" dirty="0">
                <a:solidFill>
                  <a:srgbClr val="000000"/>
                </a:solidFill>
                <a:uFillTx/>
                <a:latin typeface="Arial"/>
              </a:rPr>
              <a:t>СК11. Здатність здійснення науково-пошукової та дослідницької діяльності. 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0" u="none" strike="noStrike" dirty="0">
                <a:solidFill>
                  <a:srgbClr val="000000"/>
                </a:solidFill>
                <a:uFillTx/>
                <a:latin typeface="Arial"/>
              </a:rPr>
              <a:t>СК12. Здатність застосовувати отримані нові знання й практичні пропозиції для розв’язання комплексних проблем у сфері професійної діяльності, адаптувати їх до умов змінного середовища, здатність до професійного самовдосконалення відповідно до потреб ринку праці. </a:t>
            </a:r>
          </a:p>
          <a:p>
            <a:pPr algn="just" defTabSz="457200">
              <a:lnSpc>
                <a:spcPct val="100000"/>
              </a:lnSpc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68301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КУРСУ</a:t>
            </a:r>
          </a:p>
        </p:txBody>
      </p:sp>
      <p:graphicFrame>
        <p:nvGraphicFramePr>
          <p:cNvPr id="2" name="Таблиця 2">
            <a:extLst>
              <a:ext uri="{FF2B5EF4-FFF2-40B4-BE49-F238E27FC236}">
                <a16:creationId xmlns:a16="http://schemas.microsoft.com/office/drawing/2014/main" xmlns="" id="{4D4567A9-A904-45AA-8112-9D88818EEA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3827411"/>
              </p:ext>
            </p:extLst>
          </p:nvPr>
        </p:nvGraphicFramePr>
        <p:xfrm>
          <a:off x="622999" y="493895"/>
          <a:ext cx="7898002" cy="24942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864383">
                  <a:extLst>
                    <a:ext uri="{9D8B030D-6E8A-4147-A177-3AD203B41FA5}">
                      <a16:colId xmlns:a16="http://schemas.microsoft.com/office/drawing/2014/main" xmlns="" val="2066541389"/>
                    </a:ext>
                  </a:extLst>
                </a:gridCol>
                <a:gridCol w="4400952">
                  <a:extLst>
                    <a:ext uri="{9D8B030D-6E8A-4147-A177-3AD203B41FA5}">
                      <a16:colId xmlns:a16="http://schemas.microsoft.com/office/drawing/2014/main" xmlns="" val="1989709232"/>
                    </a:ext>
                  </a:extLst>
                </a:gridCol>
                <a:gridCol w="2632667">
                  <a:extLst>
                    <a:ext uri="{9D8B030D-6E8A-4147-A177-3AD203B41FA5}">
                      <a16:colId xmlns:a16="http://schemas.microsoft.com/office/drawing/2014/main" xmlns="" val="39765484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№</a:t>
                      </a:r>
                      <a:r>
                        <a:rPr lang="uk-UA" dirty="0" err="1"/>
                        <a:t>з.п</a:t>
                      </a:r>
                      <a:r>
                        <a:rPr lang="uk-UA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Розділи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К-сть годин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2033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Розділ 1. Хлібопекарське виробництво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90753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Розділ 1. Макаронне виробництво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61195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Розділ 3. Кондитерське виробництво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51104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Розділ</a:t>
                      </a: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4. </a:t>
                      </a:r>
                      <a:r>
                        <a:rPr lang="uk-UA" sz="18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Харчоконцентрати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63619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360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6568146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Зміст навчальної практики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707" y="683470"/>
            <a:ext cx="8742066" cy="5991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підприємством.</a:t>
            </a:r>
          </a:p>
          <a:p>
            <a:pPr algn="just"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умовами і термінами зберігання основної та додаткової сировини на підприємстві. </a:t>
            </a:r>
          </a:p>
          <a:p>
            <a:pPr algn="just"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Підготовка робочого місця та обладнання</a:t>
            </a:r>
          </a:p>
          <a:p>
            <a:pPr algn="just"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технологічними процесами приготування  заквасок.</a:t>
            </a:r>
          </a:p>
          <a:p>
            <a:pPr algn="just"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проведенням оцінки якості борошна і води.</a:t>
            </a:r>
          </a:p>
          <a:p>
            <a:pPr algn="just"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процесом замісу та формування тіста</a:t>
            </a:r>
          </a:p>
          <a:p>
            <a:pPr algn="just"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процесом бродіння тіста.</a:t>
            </a:r>
          </a:p>
          <a:p>
            <a:pPr algn="just"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обробкою та випічкою хліба.</a:t>
            </a:r>
          </a:p>
          <a:p>
            <a:pPr algn="just"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виготовленням дріжджових виробів.</a:t>
            </a:r>
          </a:p>
          <a:p>
            <a:pPr algn="just"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технологією приготування  тіста з пшеничного борошна.</a:t>
            </a:r>
          </a:p>
          <a:p>
            <a:pPr algn="just"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виготовленням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бездріжджових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виробів.</a:t>
            </a:r>
          </a:p>
          <a:p>
            <a:pPr algn="just"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технологією приготування булочного та здобного тіста.</a:t>
            </a:r>
          </a:p>
          <a:p>
            <a:pPr algn="just"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методами контролю якості продукції.</a:t>
            </a:r>
          </a:p>
          <a:p>
            <a:pPr algn="just"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правилами укладання, з умовами і терміном зберігання хлібопекарських виробів. </a:t>
            </a:r>
          </a:p>
          <a:p>
            <a:pPr algn="just"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Впровадження нових технологій у виробництво.</a:t>
            </a:r>
          </a:p>
          <a:p>
            <a:pPr algn="just"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 особливостями виготовлення хлібних виробів з добавками.</a:t>
            </a:r>
          </a:p>
          <a:p>
            <a:pPr algn="just">
              <a:spcAft>
                <a:spcPts val="800"/>
              </a:spcAft>
            </a:pPr>
            <a:endParaRPr lang="uk-UA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Font typeface="+mj-lt"/>
              <a:buAutoNum type="arabicPeriod" startAt="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748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Зміст навчальної практики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659" y="3079218"/>
            <a:ext cx="85913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+mj-lt"/>
              <a:buAutoNum type="arabicPeriod" startAt="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6C55582-EA9A-49FD-9E94-276F971520B6}"/>
              </a:ext>
            </a:extLst>
          </p:cNvPr>
          <p:cNvSpPr txBox="1"/>
          <p:nvPr/>
        </p:nvSpPr>
        <p:spPr>
          <a:xfrm>
            <a:off x="200966" y="493895"/>
            <a:ext cx="9043517" cy="699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Загальні відомості про макаронне виробництво.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технологічними процесами.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технологічними процесами формування і сушіння макаронних виробів.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процесами пакування і зберігання макаронних виробів.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підприємством. Загальні відомості про кондитерське виробництво.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технологією приготування карамелі.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технологічними лініями приготування цукерок.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технологічними лініями приготування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пралінових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цукерок, марципанових та цукерок на вафельній основі, приготування вафель.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технологічною лінією приготування шоколаду.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технологічними процесами приготування тіста та випікання борошняних кондитерських виробів.</a:t>
            </a:r>
          </a:p>
          <a:p>
            <a:pPr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технологічними процесами  виготовлення пастили та зефіру.</a:t>
            </a:r>
          </a:p>
          <a:p>
            <a:pPr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виробництвом масляних кремів, масляних на основі сиропів.</a:t>
            </a:r>
          </a:p>
          <a:p>
            <a:pPr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технологічним процесом та асортиментом виробництва  напівфабрикатів для тортів і тістечок із бісквітного , заварного тіста.  </a:t>
            </a:r>
          </a:p>
          <a:p>
            <a:pPr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виробництвом напівфабрикатів із прісного листкового тіста та  пісочного , білково-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збивного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(повітряні) і білково-горіхового тіста.</a:t>
            </a:r>
          </a:p>
          <a:p>
            <a:pPr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виробництвом  бісквітних тортів  з різними наповнювачами. </a:t>
            </a:r>
          </a:p>
          <a:p>
            <a:pPr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виробництвом тортів і тістечок із листкових та пісочних напівфабрикатів.</a:t>
            </a:r>
          </a:p>
          <a:p>
            <a:pPr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виробництвом десертних виробів (еклери,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профітролі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безе, макарони).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uk-UA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uk-UA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136513"/>
      </p:ext>
    </p:extLst>
  </p:cSld>
  <p:clrMapOvr>
    <a:masterClrMapping/>
  </p:clrMapOvr>
</p:sld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Схема">
  <a:themeElements>
    <a:clrScheme name="Схема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Схем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хема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ircuit" id="{0AC2F7E7-15F5-431C-B2A2-456FE929F56C}" vid="{0911B802-464C-4241-8DD9-B60FF88E379F}"/>
    </a:ext>
  </a:extLst>
</a:theme>
</file>

<file path=ppt/theme/theme14.xml><?xml version="1.0" encoding="utf-8"?>
<a:theme xmlns:a="http://schemas.openxmlformats.org/drawingml/2006/main" name="1_Схема">
  <a:themeElements>
    <a:clrScheme name="Схема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Схем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хема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ircuit" id="{0AC2F7E7-15F5-431C-B2A2-456FE929F56C}" vid="{0911B802-464C-4241-8DD9-B60FF88E379F}"/>
    </a:ext>
  </a:extLst>
</a:theme>
</file>

<file path=ppt/theme/theme1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1201</TotalTime>
  <Words>1943</Words>
  <Application>Microsoft Office PowerPoint</Application>
  <PresentationFormat>Екран (4:3)</PresentationFormat>
  <Paragraphs>210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14</vt:i4>
      </vt:variant>
      <vt:variant>
        <vt:lpstr>Заголовки слайдів</vt:lpstr>
      </vt:variant>
      <vt:variant>
        <vt:i4>17</vt:i4>
      </vt:variant>
    </vt:vector>
  </HeadingPairs>
  <TitlesOfParts>
    <vt:vector size="31" baseType="lpstr"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Схема</vt:lpstr>
      <vt:lpstr>1_Схема</vt:lpstr>
      <vt:lpstr>Навчальна практика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101</cp:revision>
  <cp:lastPrinted>2025-06-11T12:28:56Z</cp:lastPrinted>
  <dcterms:created xsi:type="dcterms:W3CDTF">2024-02-06T17:10:51Z</dcterms:created>
  <dcterms:modified xsi:type="dcterms:W3CDTF">2025-08-25T08:04:53Z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i4>14</vt:i4>
  </property>
</Properties>
</file>