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86" r:id="rId16"/>
  </p:sldMasterIdLst>
  <p:sldIdLst>
    <p:sldId id="256" r:id="rId17"/>
    <p:sldId id="257" r:id="rId18"/>
    <p:sldId id="258" r:id="rId19"/>
    <p:sldId id="259" r:id="rId20"/>
    <p:sldId id="268" r:id="rId21"/>
    <p:sldId id="260" r:id="rId22"/>
    <p:sldId id="261" r:id="rId23"/>
    <p:sldId id="262" r:id="rId24"/>
    <p:sldId id="269" r:id="rId25"/>
    <p:sldId id="265" r:id="rId26"/>
    <p:sldId id="266" r:id="rId27"/>
    <p:sldId id="270" r:id="rId28"/>
    <p:sldId id="267" r:id="rId29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3.xml"/><Relationship Id="rId28" Type="http://schemas.openxmlformats.org/officeDocument/2006/relationships/slide" Target="slides/slide12.xml"/><Relationship Id="rId27" Type="http://schemas.openxmlformats.org/officeDocument/2006/relationships/slide" Target="slides/slide11.xml"/><Relationship Id="rId26" Type="http://schemas.openxmlformats.org/officeDocument/2006/relationships/slide" Target="slides/slide10.xml"/><Relationship Id="rId25" Type="http://schemas.openxmlformats.org/officeDocument/2006/relationships/slide" Target="slides/slide9.xml"/><Relationship Id="rId24" Type="http://schemas.openxmlformats.org/officeDocument/2006/relationships/slide" Target="slides/slide8.xml"/><Relationship Id="rId23" Type="http://schemas.openxmlformats.org/officeDocument/2006/relationships/slide" Target="slides/slide7.xml"/><Relationship Id="rId22" Type="http://schemas.openxmlformats.org/officeDocument/2006/relationships/slide" Target="slides/slide6.xml"/><Relationship Id="rId21" Type="http://schemas.openxmlformats.org/officeDocument/2006/relationships/slide" Target="slides/slide5.xml"/><Relationship Id="rId20" Type="http://schemas.openxmlformats.org/officeDocument/2006/relationships/slide" Target="slides/slide4.xml"/><Relationship Id="rId2" Type="http://schemas.openxmlformats.org/officeDocument/2006/relationships/theme" Target="theme/theme1.xml"/><Relationship Id="rId19" Type="http://schemas.openxmlformats.org/officeDocument/2006/relationships/slide" Target="slides/slide3.xml"/><Relationship Id="rId18" Type="http://schemas.openxmlformats.org/officeDocument/2006/relationships/slide" Target="slides/slide2.xml"/><Relationship Id="rId17" Type="http://schemas.openxmlformats.org/officeDocument/2006/relationships/slide" Target="slides/slide1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22D4729-2D1D-4523-A4FA-34ACCC228108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79AA47B-B50A-470E-A0DB-E52F62D6DFD4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15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6E68E34-4124-48C4-8DA9-0F9C323BD9D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-612845" y="285210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6000" b="1">
                <a:solidFill>
                  <a:schemeClr val="accent1">
                    <a:lumMod val="75000"/>
                  </a:schemeClr>
                </a:solidFill>
              </a:rPr>
              <a:t>МАРКЕТИНГ</a:t>
            </a:r>
            <a:endParaRPr lang="uk-UA" sz="6000" b="1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899115" y="119722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6804025" y="5085080"/>
            <a:ext cx="2232660" cy="13106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835640" y="188640"/>
            <a:ext cx="45878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19634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предмету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3996055" y="4916805"/>
            <a:ext cx="2103120" cy="13944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Box 8"/>
          <p:cNvSpPr/>
          <p:nvPr/>
        </p:nvSpPr>
        <p:spPr>
          <a:xfrm>
            <a:off x="1835640" y="188640"/>
            <a:ext cx="45878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288290" y="680085"/>
            <a:ext cx="8721090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b="1" u="sng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"/>
          <p:cNvSpPr/>
          <p:nvPr/>
        </p:nvSpPr>
        <p:spPr>
          <a:xfrm>
            <a:off x="107950" y="1052195"/>
            <a:ext cx="8844280" cy="59499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1.Аналіз та прогнозування ринкової кон’юнктури: навчальний посібник / Горбаченко С.А., Карпов В.А., Шевченко-Перепьолкіна Р.І.   – К.: Видавничий дім «Кондор», 2019. – 320 с. 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2.Варфоломєєва Д. О . Система просування товарів торговельних підприємств на сучасному етапі: теоретичний аспект. — Режим доступу : http://www.nbuv.gov.ua/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3.Довгань Ю.В., Середницька Л.П. Маркетинг сталого розвитку: досвід ЄС. Економіка та суспільство. 2023. № 49.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4.Гринчуцький, В. І. Економіка підприємства : навч. посіб. / В. І. Гринчуцький, Е. Т. Карапетян, Б. В. Погріщук. – К. : ЦУЛ, 2021. – 304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5.Іванова Л. О. Маркетинг послуг : навчальний посібник / Л. О. Іванова, Б. Б. Семак, О. М. Вовчанська. – Львів: Видавництво Львівського торговельно-економічного університету, 2018. – 508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6.Ілляшенко С.М. Маркетинг підприємства: підручник Київ. Маркетинг. Економічна теорія, 2023. 234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7.Корінєв В.Л. Корецький О.І. Маркетитнгова цінова політика: підручник Центр учбової літератури,2022. 285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8.Косенко О.П. Маркетингова діяльність підприємств:підручник за заг. ред. 2-ге вид. зі змінами і доповненнями. Харків:ТОВ «Оберіг»,2023.180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9.Котлер Ф. Маркетинг 4.0. Від традиційного до цифрового / Ф.Котлер. – Київ: КМ-Букс, 2021. – 208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10.Маркетинг [Електронний ресурс] : навч. посіб. / Н. Іванечко, Т. Борисова, Ю. Процишин [та ін.] ; за ред. Н. Р. Іванечко. - Тернопіль : ЗУНУ, 2021. - 180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11.Мартинович Н.О., Горник В.Г., Бойченко Е.Б. М29 Маркетингові дослідження: навчальний посібник / Н.О. Мартинович, В.Г. Горник, Е.Б. Бойченко. Київ: «Видавництво Людмила», 2021. 323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12.Мельник Л.Г., Старченко Л.В., Карінцева О.І. Маркетингова цінова політика: Навчальний посібник. Суми: ТОВ «ВТД «Університетська книга», 2023. 246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13.Окландер М.А., Кірносова М.В. Маркетингова товарна політика : підручник / М.А.Окландер, М.В.Кіроносова - Київ : Центр учбової літератури, 2020. - 246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14.Окландер М.А., Чукурна О.П. Маркетингова цінова політика :навч. посіб. К. Центр учбової літератури, 2023. 282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"/>
          <p:cNvSpPr/>
          <p:nvPr/>
        </p:nvSpPr>
        <p:spPr>
          <a:xfrm>
            <a:off x="0" y="1052195"/>
            <a:ext cx="9117330" cy="59499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15.Павлов К. В., Лялюк А. М., Павлова О. М. Маркетинг: теорія і практика: підручник. / К.В.Павлов. - Луцьк : СПД Гадяк Жанна Володимирівна, друкарня 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Волиньполіграф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, 2022. - 408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16.Пасяк В.Н. Маркетинг. Сучасні концепції та технології: підручник Херсон: Олдіплюс, 2021. 294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17.Перевозова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І. Нейромаркетинг: як краще зрозуміти покупця : [психологія збуту товарів] /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І.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Перевозова, О.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Малинка //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Маркетинг в Україні.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– 2019.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– 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№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2 (113).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– С. 40-44.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18.Попова Н. В. Маркетингові комунікації : підручник / Н. В. Попова, А. В. Катаєв, Л. В. Базалієва, О. І. Кононов, Т. А. Муха ; під загальною редакцією Н. В. Попової. Харків: 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Факт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, 2020. - 315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19.Примак Т.О. Маркетингові аспекти просування послуг [Електронний ресурс] / Т.О. Примак, А.М. Костюченко. – Режим доступу: http://www.nbuv.gov.ua/portal/natural/Vnulp/Logistyka /2008_633/84.pdf.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20.Решетнікова І. Етичний маркетинг як концепція маркетингової діяльності: [Електронний ресурс]. – Режим доступу: https://mmi.fem.sumdu.edu.ua/sites/default/files/mmi2012_4_91_96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21.Сенишин О. С., Кривешко О. В. Маркетинг : навч. посібник. Львів : Львівський національний університет імені Івана Франка, 2020. 347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22.Чеченюк І. Нейромаркетинг як інструмент збільшення обсягів продажу / І. Чеченюк // Нарощування фінансово-економічного потенціалу суб’єктів економічних відносин як основа поступального розвитку територіально-господарських систем: монографія / В. Левицький, С. Радинський, І. Кошкалда, А. Ряснянська та ін.; за заг. ред. О.</a:t>
            </a:r>
            <a:r>
              <a:rPr lang="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Панухник / ФОП Паляниця В.А. Тернопіль, 2021. - 209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1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en-US" sz="1400" b="1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1.Інтернет-портал для управлінців: http:www.management.com.ua/ marketing/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2.Проект для інноваційних менеджерів. Маркетинг і продаж: http://innovations.com.ua/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3.Семплінг: [Електронний ресурс]. – Режим доступу: https://advart.info/uk/sempling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076 Підприємництво та торгівля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Підприємництво, торгівля та біржова діяльність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150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98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58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22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24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52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3"/>
          <p:cNvSpPr/>
          <p:nvPr/>
        </p:nvSpPr>
        <p:spPr>
          <a:xfrm>
            <a:off x="828040" y="1052195"/>
            <a:ext cx="6792595" cy="31381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 вивчення освітнього компонента: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формування у майбутніх фахівців сучасної системи поглядів та спеціальних знань у галузі маркетингу, набуття практичних навичок щодо закупівлі, розробки та продажу товарів, формування ефективної цінової політики, просування їх на ринок з урахуванням задоволення потреб споживачів та забезпечення ефективної діяльності підприємства.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сформувати знання з теорії та практики маркетингу, навчити аналізувати ринок і споживачів, застосовувати маркетингові інструменти та цифрові технології, планувати стратегії й оцінювати ефективність маркетингової діяльності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467995" y="4076700"/>
            <a:ext cx="4271010" cy="25990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Прямоугольник 2"/>
          <p:cNvSpPr/>
          <p:nvPr/>
        </p:nvSpPr>
        <p:spPr>
          <a:xfrm>
            <a:off x="0" y="476250"/>
            <a:ext cx="8825865" cy="645985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1800" b="1" u="none" strike="noStrike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uFillTx/>
                <a:latin typeface="Times New Roman" panose="02020603050405020304"/>
                <a:ea typeface="DejaVu Sans"/>
              </a:rPr>
              <a:t>Програмні результати навчання:</a:t>
            </a:r>
            <a:endParaRPr lang="uk-UA" sz="1800" b="0" u="none" strike="noStrike">
              <a:gradFill>
                <a:gsLst>
                  <a:gs pos="50000">
                    <a:schemeClr val="accent4"/>
                  </a:gs>
                  <a:gs pos="0">
                    <a:schemeClr val="accent4">
                      <a:lumMod val="25000"/>
                      <a:lumOff val="75000"/>
                    </a:schemeClr>
                  </a:gs>
                  <a:gs pos="100000">
                    <a:schemeClr val="accent4">
                      <a:lumMod val="85000"/>
                    </a:schemeClr>
                  </a:gs>
                </a:gsLst>
                <a:lin ang="5400000" scaled="1"/>
              </a:gra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gradFill>
                <a:gsLst>
                  <a:gs pos="50000">
                    <a:schemeClr val="accent4"/>
                  </a:gs>
                  <a:gs pos="0">
                    <a:schemeClr val="accent4">
                      <a:lumMod val="25000"/>
                      <a:lumOff val="75000"/>
                    </a:schemeClr>
                  </a:gs>
                  <a:gs pos="100000">
                    <a:schemeClr val="accent4">
                      <a:lumMod val="85000"/>
                    </a:schemeClr>
                  </a:gs>
                </a:gsLst>
                <a:lin ang="5400000" scaled="1"/>
              </a:gra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РН2. Застосовувати знання, розуміння закономірностей та сучасних досягнень у підприємницькій та торговельній діяльності із професійною метою.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Застосувати всебічні спеціалізовані емпіричні й теоретичні знання у сфері підприємництва та торговельної діяльності для подальшого використання у практичній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РН8. Володіти методами й інструментарієм для підготовки проєктів управлінських рішень щодо створення й функціонування підприємницьких та торговельних структур.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Уміти застосовувати інноваційні підходи у підприємницькій та торговельній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РН11. Знати основи нормативно-правового забезпечення діяльності підприємницьких та торговельних структур і застосовувати їх на практиці.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Уміти виконувати професійні завдання з організації діяльності підприємницьких та торговельних структур. 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Визначати потреби споживачів для формування асортименту товарів у підприємницькій та торговельній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Використовувати логістичні системи у підприємницькій та торговельній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РН17. Визначати основні показники діяльності підприємницьких та торговельних структур для забезпечення їх ефективності.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Прямоугольник 2"/>
          <p:cNvSpPr/>
          <p:nvPr/>
        </p:nvSpPr>
        <p:spPr>
          <a:xfrm>
            <a:off x="251460" y="260350"/>
            <a:ext cx="8889365" cy="618299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  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5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загальні компетентності:</a:t>
            </a: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 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3К 3. Здатність застосовувати знання у практичних ситуаціях.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3К 5. Здатність спілкуватися іноземною мовою.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5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спеціальні компетентності: </a:t>
            </a:r>
            <a:endParaRPr lang="en-US" altLang="en-US" sz="1500" b="1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1. Здатність враховувати основні закономірності й сучасні досягнення у підприємницькій та торговельній діяльності.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3. Здатність застосовувати інноваційні підходи у діяльності підприємницьких  та торговельних структур.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5. Здатність здійснювати діяльність із дотриманням вимог нормативно-правових документів у сфері підприємницької та торговельної діяльності.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6. Здатність виконувати професійні завдання з організації діяльності підприємницьких та торговельних структур.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8. Здатність визначати і задовольняти потреби споживачів як пріоритетних суб’єктів ринку.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10. Здатність використовувати логістичні системи у підприємницькій та торговельній діяльності.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 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1460" y="1201420"/>
          <a:ext cx="8743315" cy="5480685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781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altLang="en-US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Розділ 1. З</a:t>
                      </a:r>
                      <a:r>
                        <a:rPr lang="en-US" altLang="en-US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начення маркетингу в підприємницькій діяльності</a:t>
                      </a:r>
                      <a:endParaRPr lang="en-US" altLang="en-US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2. Маркетингові дослідження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3. Процес прийняття рішення про купівлю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4. Сегментація ринку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5. Маркетинг і суспільство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6. Маркетингова товарна політика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7. Маркетингова цінова політика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8. Маркетингова політика розподілу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8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5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9. Маркетингові комунікації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10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1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10. Планування маркетингової діяльності підприємства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9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11.Маркетингові війни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44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12. Контроль маркетингу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78" name="Rectangles 277"/>
          <p:cNvSpPr/>
          <p:nvPr/>
        </p:nvSpPr>
        <p:spPr>
          <a:xfrm>
            <a:off x="1043510" y="5948665"/>
            <a:ext cx="964080" cy="343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r>
              <a:rPr lang="uk-UA" sz="1800" b="1" u="none" strike="noStrike">
                <a:solidFill>
                  <a:srgbClr val="3465A4"/>
                </a:solidFill>
                <a:uFillTx/>
                <a:latin typeface="Times New Roman" panose="02020603050405020304"/>
                <a:ea typeface="DejaVu Sans"/>
              </a:rPr>
              <a:t>РАЗОМ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9" name="Таблиця 7"/>
          <p:cNvGraphicFramePr/>
          <p:nvPr>
            <p:custDataLst>
              <p:tags r:id="rId1"/>
            </p:custDataLst>
          </p:nvPr>
        </p:nvGraphicFramePr>
        <p:xfrm>
          <a:off x="107950" y="1052830"/>
          <a:ext cx="8774430" cy="6065520"/>
        </p:xfrm>
        <a:graphic>
          <a:graphicData uri="http://schemas.openxmlformats.org/drawingml/2006/table">
            <a:tbl>
              <a:tblPr/>
              <a:tblGrid>
                <a:gridCol w="1173480"/>
                <a:gridCol w="7600950"/>
              </a:tblGrid>
              <a:tr h="3657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маркетингового середовища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Сегментація ринку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Соціальна відповідальність в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асортименту підприємства та визначення базового товарного асортименту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Вибір методу формування ціни та її розробка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Вивчення та аналіз каналів розподілу товарів підприємства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рекламної, піар-кампанії підприємства та заходів спонсорингу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Розробка заходів прямого маркетингу підприємства 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Просування підприємства в мережі Інтернет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SWOT-аналіз та план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Контроль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555730" y="3386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Таблиця 7"/>
          <p:cNvGraphicFramePr/>
          <p:nvPr/>
        </p:nvGraphicFramePr>
        <p:xfrm>
          <a:off x="468030" y="1052585"/>
          <a:ext cx="8533765" cy="5643245"/>
        </p:xfrm>
        <a:graphic>
          <a:graphicData uri="http://schemas.openxmlformats.org/drawingml/2006/table">
            <a:tbl>
              <a:tblPr/>
              <a:tblGrid>
                <a:gridCol w="957960"/>
                <a:gridCol w="7575550"/>
              </a:tblGrid>
              <a:tr h="40644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Сутність та зміст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дослідження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Процес прийняття рішення про купівлю. Сегментація ринку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 і суспільство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товарна політика 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96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цінова політика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політика розподілу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Франчайзинг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комунікації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маркетингової діяльності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війни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Контроль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82" name="TextBox 8"/>
          <p:cNvSpPr/>
          <p:nvPr/>
        </p:nvSpPr>
        <p:spPr>
          <a:xfrm>
            <a:off x="2411585" y="3329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Таблиця 7"/>
          <p:cNvGraphicFramePr/>
          <p:nvPr/>
        </p:nvGraphicFramePr>
        <p:xfrm>
          <a:off x="468030" y="1052585"/>
          <a:ext cx="8533765" cy="5643245"/>
        </p:xfrm>
        <a:graphic>
          <a:graphicData uri="http://schemas.openxmlformats.org/drawingml/2006/table">
            <a:tbl>
              <a:tblPr/>
              <a:tblGrid>
                <a:gridCol w="957960"/>
                <a:gridCol w="7575550"/>
              </a:tblGrid>
              <a:tr h="40644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Нормативно-правова база маркетингової діяльності в Україні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конкуренції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ринку споживачів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Стратегії охоплення ринку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Критика маркетингу з боку суспільства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96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товарної політики підприємства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Управління цінами підприємства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Формування та оцінка каналів розподілу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Синтетичні засоби комунікацій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Стратегічне планування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війни в комунікаційній політиці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Функції та критерії оцінки діяльності відділів маркетингу на підприємстві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85" name="TextBox 2"/>
          <p:cNvSpPr/>
          <p:nvPr/>
        </p:nvSpPr>
        <p:spPr>
          <a:xfrm>
            <a:off x="1547635" y="332740"/>
            <a:ext cx="590148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САМОСТІЙНА РОБОТА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90*445"/>
  <p:tag name="TABLE_ENDDRAG_RECT" val="19*73*690*445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_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12939</Words>
  <Application>WPS Presentation</Application>
  <PresentationFormat/>
  <Paragraphs>441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15</vt:i4>
      </vt:variant>
      <vt:variant>
        <vt:lpstr>幻灯片标题</vt:lpstr>
      </vt:variant>
      <vt:variant>
        <vt:i4>13</vt:i4>
      </vt:variant>
    </vt:vector>
  </HeadingPairs>
  <TitlesOfParts>
    <vt:vector size="42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Microsoft YaHei</vt:lpstr>
      <vt:lpstr>Calibri</vt:lpstr>
      <vt:lpstr>Arial Unicode MS</vt:lpstr>
      <vt:lpstr>Mongolian Baiti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Communications and Dialogues</vt:lpstr>
      <vt:lpstr>1_Communications and Dialogues</vt:lpstr>
      <vt:lpstr>МАРКЕТИНГ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70</cp:revision>
  <cp:lastPrinted>2025-06-11T12:28:00Z</cp:lastPrinted>
  <dcterms:created xsi:type="dcterms:W3CDTF">2024-02-06T17:10:00Z</dcterms:created>
  <dcterms:modified xsi:type="dcterms:W3CDTF">2025-09-26T08:57:54Z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