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theme/theme13.xml" ContentType="application/vnd.openxmlformats-officedocument.theme+xml"/>
  <Override PartName="/ppt/theme/theme14.xml" ContentType="application/vnd.openxmlformats-officedocument.theme+xml"/>
  <Override PartName="/ppt/theme/theme15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3"/>
    <p:sldMasterId id="2147483652" r:id="rId4"/>
    <p:sldMasterId id="2147483654" r:id="rId5"/>
    <p:sldMasterId id="2147483656" r:id="rId6"/>
    <p:sldMasterId id="2147483658" r:id="rId7"/>
    <p:sldMasterId id="2147483660" r:id="rId8"/>
    <p:sldMasterId id="2147483662" r:id="rId9"/>
    <p:sldMasterId id="2147483664" r:id="rId10"/>
    <p:sldMasterId id="2147483666" r:id="rId11"/>
    <p:sldMasterId id="2147483668" r:id="rId12"/>
    <p:sldMasterId id="2147483670" r:id="rId13"/>
    <p:sldMasterId id="2147483672" r:id="rId14"/>
    <p:sldMasterId id="2147483674" r:id="rId15"/>
    <p:sldMasterId id="2147483686" r:id="rId16"/>
  </p:sldMasterIdLst>
  <p:sldIdLst>
    <p:sldId id="256" r:id="rId17"/>
    <p:sldId id="257" r:id="rId18"/>
    <p:sldId id="258" r:id="rId19"/>
    <p:sldId id="259" r:id="rId20"/>
    <p:sldId id="268" r:id="rId21"/>
    <p:sldId id="260" r:id="rId22"/>
    <p:sldId id="261" r:id="rId23"/>
    <p:sldId id="262" r:id="rId24"/>
    <p:sldId id="269" r:id="rId25"/>
    <p:sldId id="265" r:id="rId26"/>
    <p:sldId id="266" r:id="rId27"/>
    <p:sldId id="270" r:id="rId28"/>
    <p:sldId id="267" r:id="rId29"/>
  </p:sldIdLst>
  <p:sldSz cx="9144000" cy="6858000"/>
  <p:notesSz cx="7559675" cy="10691495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Master" Target="slideMasters/slideMaster8.xml"/><Relationship Id="rId8" Type="http://schemas.openxmlformats.org/officeDocument/2006/relationships/slideMaster" Target="slideMasters/slideMaster7.xml"/><Relationship Id="rId7" Type="http://schemas.openxmlformats.org/officeDocument/2006/relationships/slideMaster" Target="slideMasters/slideMaster6.xml"/><Relationship Id="rId6" Type="http://schemas.openxmlformats.org/officeDocument/2006/relationships/slideMaster" Target="slideMasters/slideMaster5.xml"/><Relationship Id="rId5" Type="http://schemas.openxmlformats.org/officeDocument/2006/relationships/slideMaster" Target="slideMasters/slideMaster4.xml"/><Relationship Id="rId4" Type="http://schemas.openxmlformats.org/officeDocument/2006/relationships/slideMaster" Target="slideMasters/slideMaster3.xml"/><Relationship Id="rId32" Type="http://schemas.openxmlformats.org/officeDocument/2006/relationships/tableStyles" Target="tableStyles.xml"/><Relationship Id="rId31" Type="http://schemas.openxmlformats.org/officeDocument/2006/relationships/viewProps" Target="viewProps.xml"/><Relationship Id="rId30" Type="http://schemas.openxmlformats.org/officeDocument/2006/relationships/presProps" Target="presProps.xml"/><Relationship Id="rId3" Type="http://schemas.openxmlformats.org/officeDocument/2006/relationships/slideMaster" Target="slideMasters/slideMaster2.xml"/><Relationship Id="rId29" Type="http://schemas.openxmlformats.org/officeDocument/2006/relationships/slide" Target="slides/slide13.xml"/><Relationship Id="rId28" Type="http://schemas.openxmlformats.org/officeDocument/2006/relationships/slide" Target="slides/slide12.xml"/><Relationship Id="rId27" Type="http://schemas.openxmlformats.org/officeDocument/2006/relationships/slide" Target="slides/slide11.xml"/><Relationship Id="rId26" Type="http://schemas.openxmlformats.org/officeDocument/2006/relationships/slide" Target="slides/slide10.xml"/><Relationship Id="rId25" Type="http://schemas.openxmlformats.org/officeDocument/2006/relationships/slide" Target="slides/slide9.xml"/><Relationship Id="rId24" Type="http://schemas.openxmlformats.org/officeDocument/2006/relationships/slide" Target="slides/slide8.xml"/><Relationship Id="rId23" Type="http://schemas.openxmlformats.org/officeDocument/2006/relationships/slide" Target="slides/slide7.xml"/><Relationship Id="rId22" Type="http://schemas.openxmlformats.org/officeDocument/2006/relationships/slide" Target="slides/slide6.xml"/><Relationship Id="rId21" Type="http://schemas.openxmlformats.org/officeDocument/2006/relationships/slide" Target="slides/slide5.xml"/><Relationship Id="rId20" Type="http://schemas.openxmlformats.org/officeDocument/2006/relationships/slide" Target="slides/slide4.xml"/><Relationship Id="rId2" Type="http://schemas.openxmlformats.org/officeDocument/2006/relationships/theme" Target="theme/theme1.xml"/><Relationship Id="rId19" Type="http://schemas.openxmlformats.org/officeDocument/2006/relationships/slide" Target="slides/slide3.xml"/><Relationship Id="rId18" Type="http://schemas.openxmlformats.org/officeDocument/2006/relationships/slide" Target="slides/slide2.xml"/><Relationship Id="rId17" Type="http://schemas.openxmlformats.org/officeDocument/2006/relationships/slide" Target="slides/slide1.xml"/><Relationship Id="rId16" Type="http://schemas.openxmlformats.org/officeDocument/2006/relationships/slideMaster" Target="slideMasters/slideMaster15.xml"/><Relationship Id="rId15" Type="http://schemas.openxmlformats.org/officeDocument/2006/relationships/slideMaster" Target="slideMasters/slideMaster14.xml"/><Relationship Id="rId14" Type="http://schemas.openxmlformats.org/officeDocument/2006/relationships/slideMaster" Target="slideMasters/slideMaster13.xml"/><Relationship Id="rId13" Type="http://schemas.openxmlformats.org/officeDocument/2006/relationships/slideMaster" Target="slideMasters/slideMaster12.xml"/><Relationship Id="rId12" Type="http://schemas.openxmlformats.org/officeDocument/2006/relationships/slideMaster" Target="slideMasters/slideMaster11.xml"/><Relationship Id="rId11" Type="http://schemas.openxmlformats.org/officeDocument/2006/relationships/slideMaster" Target="slideMasters/slideMaster10.xml"/><Relationship Id="rId10" Type="http://schemas.openxmlformats.org/officeDocument/2006/relationships/slideMaster" Target="slideMasters/slideMaster9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5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Звичайни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90EB9F8D-373A-4881-A3C6-5FD5BD435058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6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3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2"/>
          </p:nvPr>
        </p:nvSpPr>
        <p:spPr/>
        <p:txBody>
          <a:bodyPr/>
          <a:p>
            <a:fld id="{5231EE7A-72D8-48C8-A8F9-98B77F577D58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3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3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5"/>
          </p:nvPr>
        </p:nvSpPr>
        <p:spPr/>
        <p:txBody>
          <a:bodyPr/>
          <a:p>
            <a:fld id="{31F44171-79A8-4CFC-92B6-663834A100C6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6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3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8"/>
          </p:nvPr>
        </p:nvSpPr>
        <p:spPr/>
        <p:txBody>
          <a:bodyPr/>
          <a:p>
            <a:fld id="{54D21951-0DA1-4340-B24B-3918C6F92416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9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41"/>
          </p:nvPr>
        </p:nvSpPr>
        <p:spPr/>
        <p:txBody>
          <a:bodyPr/>
          <a:p>
            <a:fld id="{41957348-3658-45FA-BF64-F9D4AD9BA492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42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050"/>
            <a:ext cx="9155113" cy="68675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547813" y="1701800"/>
            <a:ext cx="6908800" cy="108267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en-US" altLang="zh-CN" noProof="0" smtClean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7813" y="2927350"/>
            <a:ext cx="6913562" cy="1752600"/>
          </a:xfrm>
        </p:spPr>
        <p:txBody>
          <a:bodyPr/>
          <a:lstStyle>
            <a:lvl1pPr marL="0" indent="0" algn="r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en-US" altLang="zh-CN" noProof="0" smtClean="0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endParaRPr lang="uk-UA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r>
              <a:t>Footer</a:t>
            </a:r>
          </a:p>
        </p:txBody>
      </p:sp>
      <p:sp>
        <p:nvSpPr>
          <p:cNvPr id="1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A82193DF-28D3-47BB-89EF-833580E81385}" type="slidenum">
              <a:rPr/>
            </a:fld>
            <a:endParaRPr/>
          </a:p>
        </p:txBody>
      </p:sp>
    </p:spTree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74750"/>
            <a:ext cx="40386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74750"/>
            <a:ext cx="40386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47C8E512-6AAC-42F4-88E3-E14DEFBA4B0D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9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90500"/>
            <a:ext cx="2057400" cy="59372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90500"/>
            <a:ext cx="6019800" cy="59372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050"/>
            <a:ext cx="9155113" cy="68675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547813" y="1701800"/>
            <a:ext cx="6908800" cy="108267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en-US" altLang="zh-CN" noProof="0" smtClean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7813" y="2927350"/>
            <a:ext cx="6913562" cy="1752600"/>
          </a:xfrm>
        </p:spPr>
        <p:txBody>
          <a:bodyPr/>
          <a:lstStyle>
            <a:lvl1pPr marL="0" indent="0" algn="r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en-US" altLang="zh-CN" noProof="0" smtClean="0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1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822D4729-2D1D-4523-A4FA-34ACCC228108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74750"/>
            <a:ext cx="40386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74750"/>
            <a:ext cx="40386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65EBC101-B2D9-4304-A748-1F23F549D8B0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2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079AA47B-B50A-470E-A0DB-E52F62D6DFD4}" type="slidenum">
              <a:rPr/>
            </a:fld>
            <a:endParaRPr/>
          </a:p>
        </p:txBody>
      </p:sp>
    </p:spTree>
  </p:cSld>
  <p:clrMapOvr>
    <a:masterClrMapping/>
  </p:clrMapOvr>
  <p:hf sldNum="0" hdr="0" ftr="0" dt="0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90500"/>
            <a:ext cx="2057400" cy="59372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90500"/>
            <a:ext cx="6019800" cy="59372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E0F28FA-A0FF-4778-BEE4-D616BFD88B81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4"/>
          </p:nvPr>
        </p:nvSpPr>
        <p:spPr/>
        <p:txBody>
          <a:bodyPr/>
          <a:p>
            <a:fld id="{936F77D0-752B-42A2-90C0-E723720DC9EA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5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7"/>
          </p:nvPr>
        </p:nvSpPr>
        <p:spPr/>
        <p:txBody>
          <a:bodyPr/>
          <a:p>
            <a:fld id="{D08A5C11-8CC9-417A-9CEF-2B7CF2CA8B3B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8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9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0"/>
          </p:nvPr>
        </p:nvSpPr>
        <p:spPr/>
        <p:txBody>
          <a:bodyPr/>
          <a:p>
            <a:fld id="{B713C358-FEBD-4089-B6B3-7B986C397B10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21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3"/>
          </p:nvPr>
        </p:nvSpPr>
        <p:spPr/>
        <p:txBody>
          <a:bodyPr/>
          <a:p>
            <a:fld id="{BB8E678D-783D-4864-A6B7-4426F7C19680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24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6"/>
          </p:nvPr>
        </p:nvSpPr>
        <p:spPr/>
        <p:txBody>
          <a:bodyPr/>
          <a:p>
            <a:fld id="{B1B7A28E-05BE-4398-9AC8-FE1285A2E785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27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 algn="ctr">
              <a:buNone/>
            </a:pPr>
            <a:endParaRPr lang="uk-UA" sz="4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9"/>
          </p:nvPr>
        </p:nvSpPr>
        <p:spPr/>
        <p:txBody>
          <a:bodyPr/>
          <a:p>
            <a:fld id="{FBB6DBE9-5DC3-485D-98D4-FCC8C23C8EA2}" type="slidenum">
              <a:rPr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0"/>
          </p:nvPr>
        </p:nvSpPr>
        <p:spPr/>
        <p:txBody>
          <a:bodyPr/>
          <a:p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10.xml.rels><?xml version="1.0" encoding="UTF-8" standalone="yes"?>
<Relationships xmlns="http://schemas.openxmlformats.org/package/2006/relationships"><Relationship Id="rId2" Type="http://schemas.openxmlformats.org/officeDocument/2006/relationships/theme" Target="../theme/theme10.xml"/><Relationship Id="rId1" Type="http://schemas.openxmlformats.org/officeDocument/2006/relationships/slideLayout" Target="../slideLayouts/slideLayout10.xml"/></Relationships>
</file>

<file path=ppt/slideMasters/_rels/slideMaster1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1.xml"/><Relationship Id="rId1" Type="http://schemas.openxmlformats.org/officeDocument/2006/relationships/slideLayout" Target="../slideLayouts/slideLayout11.xml"/></Relationships>
</file>

<file path=ppt/slideMasters/_rels/slideMaster12.xml.rels><?xml version="1.0" encoding="UTF-8" standalone="yes"?>
<Relationships xmlns="http://schemas.openxmlformats.org/package/2006/relationships"><Relationship Id="rId2" Type="http://schemas.openxmlformats.org/officeDocument/2006/relationships/theme" Target="../theme/theme12.xml"/><Relationship Id="rId1" Type="http://schemas.openxmlformats.org/officeDocument/2006/relationships/slideLayout" Target="../slideLayouts/slideLayout12.xml"/></Relationships>
</file>

<file path=ppt/slideMasters/_rels/slideMaster13.xml.rels><?xml version="1.0" encoding="UTF-8" standalone="yes"?>
<Relationships xmlns="http://schemas.openxmlformats.org/package/2006/relationships"><Relationship Id="rId2" Type="http://schemas.openxmlformats.org/officeDocument/2006/relationships/theme" Target="../theme/theme13.xml"/><Relationship Id="rId1" Type="http://schemas.openxmlformats.org/officeDocument/2006/relationships/slideLayout" Target="../slideLayouts/slideLayout13.xml"/></Relationships>
</file>

<file path=ppt/slideMasters/_rels/slideMaster14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2.xml"/><Relationship Id="rId8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0.xml"/><Relationship Id="rId6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5.xml"/><Relationship Id="rId13" Type="http://schemas.openxmlformats.org/officeDocument/2006/relationships/theme" Target="../theme/theme14.xml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24.xml"/><Relationship Id="rId10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4.xml"/></Relationships>
</file>

<file path=ppt/slideMasters/_rels/slideMaster15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33.xml"/><Relationship Id="rId8" Type="http://schemas.openxmlformats.org/officeDocument/2006/relationships/slideLayout" Target="../slideLayouts/slideLayout32.xml"/><Relationship Id="rId7" Type="http://schemas.openxmlformats.org/officeDocument/2006/relationships/slideLayout" Target="../slideLayouts/slideLayout31.xml"/><Relationship Id="rId6" Type="http://schemas.openxmlformats.org/officeDocument/2006/relationships/slideLayout" Target="../slideLayouts/slideLayout30.xml"/><Relationship Id="rId5" Type="http://schemas.openxmlformats.org/officeDocument/2006/relationships/slideLayout" Target="../slideLayouts/slideLayout29.xml"/><Relationship Id="rId4" Type="http://schemas.openxmlformats.org/officeDocument/2006/relationships/slideLayout" Target="../slideLayouts/slideLayout28.xml"/><Relationship Id="rId3" Type="http://schemas.openxmlformats.org/officeDocument/2006/relationships/slideLayout" Target="../slideLayouts/slideLayout27.xml"/><Relationship Id="rId2" Type="http://schemas.openxmlformats.org/officeDocument/2006/relationships/slideLayout" Target="../slideLayouts/slideLayout26.xml"/><Relationship Id="rId13" Type="http://schemas.openxmlformats.org/officeDocument/2006/relationships/theme" Target="../theme/theme15.xml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35.xml"/><Relationship Id="rId10" Type="http://schemas.openxmlformats.org/officeDocument/2006/relationships/slideLayout" Target="../slideLayouts/slideLayout34.xml"/><Relationship Id="rId1" Type="http://schemas.openxmlformats.org/officeDocument/2006/relationships/slideLayout" Target="../slideLayouts/slideLayout25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6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7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8.xml"/></Relationships>
</file>

<file path=ppt/slideMasters/_rels/slideMaster9.xml.rels><?xml version="1.0" encoding="UTF-8" standalone="yes"?>
<Relationships xmlns="http://schemas.openxmlformats.org/package/2006/relationships"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30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31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32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33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34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35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36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37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38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39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grpSp>
        <p:nvGrpSpPr>
          <p:cNvPr id="40" name="Group 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cxnSp>
          <p:nvCxnSpPr>
            <p:cNvPr id="41" name="Straight Connector 2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42" name="Straight Connector 2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43" name="Freeform 2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44" name="Freeform 3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45" name="Freeform 3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46" name="Freeform 3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47" name="Freeform 3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48" name="Freeform 3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49" name="Freeform 3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50" name="Freeform 17"/>
            <p:cNvSpPr/>
            <p:nvPr/>
          </p:nvSpPr>
          <p:spPr>
            <a:xfrm>
              <a:off x="-8640" y="-8640"/>
              <a:ext cx="860400" cy="5694840"/>
            </a:xfrm>
            <a:custGeom>
              <a:avLst/>
              <a:gdLst>
                <a:gd name="textAreaLeft" fmla="*/ 0 w 860400"/>
                <a:gd name="textAreaRight" fmla="*/ 863640 w 860400"/>
                <a:gd name="textAreaTop" fmla="*/ 0 h 5694840"/>
                <a:gd name="textAreaBottom" fmla="*/ 5698080 h 5694840"/>
              </a:gdLst>
              <a:ahLst/>
              <a:cxnLst/>
              <a:rect l="textAreaLeft" t="textAreaTop" r="textAreaRight" b="textAreaBottom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ftr" idx="4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sldNum" idx="5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DF428CFA-3291-4D58-8F35-4E06E7770716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 type="dt" idx="6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8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189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190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91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92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93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94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95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96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97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98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19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200" name="PlaceHolder 2"/>
          <p:cNvSpPr>
            <a:spLocks noGrp="1"/>
          </p:cNvSpPr>
          <p:nvPr>
            <p:ph type="ftr" idx="31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01" name="PlaceHolder 3"/>
          <p:cNvSpPr>
            <a:spLocks noGrp="1"/>
          </p:cNvSpPr>
          <p:nvPr>
            <p:ph type="sldNum" idx="32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6FD3CD6B-4F70-4F50-BF68-BFF3698235CF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02" name="PlaceHolder 4"/>
          <p:cNvSpPr>
            <a:spLocks noGrp="1"/>
          </p:cNvSpPr>
          <p:nvPr>
            <p:ph type="dt" idx="33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/>
    <p:bodyStyle/>
    <p:otherStyle/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205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206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207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208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09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10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11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12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13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14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2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216" name="PlaceHolder 2"/>
          <p:cNvSpPr>
            <a:spLocks noGrp="1"/>
          </p:cNvSpPr>
          <p:nvPr>
            <p:ph type="ftr" idx="34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17" name="PlaceHolder 3"/>
          <p:cNvSpPr>
            <a:spLocks noGrp="1"/>
          </p:cNvSpPr>
          <p:nvPr>
            <p:ph type="sldNum" idx="35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5081BEB4-B267-4DAD-A539-4AAB8B973CBB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18" name="PlaceHolder 4"/>
          <p:cNvSpPr>
            <a:spLocks noGrp="1"/>
          </p:cNvSpPr>
          <p:nvPr>
            <p:ph type="dt" idx="36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txStyles>
    <p:titleStyle/>
    <p:bodyStyle/>
    <p:otherStyle/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0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221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222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223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224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25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26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27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28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29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30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23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232" name="PlaceHolder 2"/>
          <p:cNvSpPr>
            <a:spLocks noGrp="1"/>
          </p:cNvSpPr>
          <p:nvPr>
            <p:ph type="ftr" idx="37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33" name="PlaceHolder 3"/>
          <p:cNvSpPr>
            <a:spLocks noGrp="1"/>
          </p:cNvSpPr>
          <p:nvPr>
            <p:ph type="sldNum" idx="38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4AF1FC4A-1E4A-4A65-9289-5F62784537BA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34" name="PlaceHolder 4"/>
          <p:cNvSpPr>
            <a:spLocks noGrp="1"/>
          </p:cNvSpPr>
          <p:nvPr>
            <p:ph type="dt" idx="39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</p:sldLayoutIdLst>
  <p:txStyles>
    <p:titleStyle/>
    <p:bodyStyle/>
    <p:otherStyle/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6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237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238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239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240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41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42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43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44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45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246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24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248" name="PlaceHolder 2"/>
          <p:cNvSpPr>
            <a:spLocks noGrp="1"/>
          </p:cNvSpPr>
          <p:nvPr>
            <p:ph type="ftr" idx="40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49" name="PlaceHolder 3"/>
          <p:cNvSpPr>
            <a:spLocks noGrp="1"/>
          </p:cNvSpPr>
          <p:nvPr>
            <p:ph type="sldNum" idx="41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98CDEEB9-7E33-4E52-8E09-BAAC0105671A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50" name="PlaceHolder 4"/>
          <p:cNvSpPr>
            <a:spLocks noGrp="1"/>
          </p:cNvSpPr>
          <p:nvPr>
            <p:ph type="dt" idx="42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51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p>
            <a:pPr marL="431800" indent="-323850"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uk-UA" sz="32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редагування структури клацніть мишею</a:t>
            </a:r>
            <a:endParaRPr lang="uk-UA" sz="32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864235" lvl="1" indent="-323850"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uk-UA" sz="2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Другий рівень структури</a:t>
            </a:r>
            <a:endParaRPr lang="uk-UA" sz="2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1296035" lvl="2" indent="-288290"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uk-UA" sz="24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Третій рівень структури</a:t>
            </a:r>
            <a:endParaRPr lang="uk-UA" sz="2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1727835" lvl="3" indent="-215900"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uk-UA" sz="20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Четвертий рівень структури</a:t>
            </a:r>
            <a:endParaRPr lang="uk-UA" sz="2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2160270" lvl="4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uk-UA" sz="20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П'ятий рівень структури</a:t>
            </a:r>
            <a:endParaRPr lang="uk-UA" sz="2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2592070" lvl="5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uk-UA" sz="20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Шостий рівень структури</a:t>
            </a:r>
            <a:endParaRPr lang="uk-UA" sz="2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3023870" lvl="6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uk-UA" sz="20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Сьомий рівень структури</a:t>
            </a:r>
            <a:endParaRPr lang="uk-UA" sz="2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/>
    <p:bodyStyle/>
    <p:otherStyle/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1026" name="Picture 8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Rectangle 3"/>
          <p:cNvSpPr>
            <a:spLocks noGrp="1"/>
          </p:cNvSpPr>
          <p:nvPr>
            <p:ph type="title"/>
          </p:nvPr>
        </p:nvSpPr>
        <p:spPr>
          <a:xfrm>
            <a:off x="457200" y="190500"/>
            <a:ext cx="8229600" cy="58261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  <p:sp>
        <p:nvSpPr>
          <p:cNvPr id="1028" name="Rectangle 4"/>
          <p:cNvSpPr>
            <a:spLocks noGrp="1"/>
          </p:cNvSpPr>
          <p:nvPr>
            <p:ph type="body" idx="1"/>
          </p:nvPr>
        </p:nvSpPr>
        <p:spPr>
          <a:xfrm>
            <a:off x="457200" y="1174750"/>
            <a:ext cx="8229600" cy="49530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2554BF03-EC23-4DEF-9C46-7D0D697E20AD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hf sldNum="0" hdr="0" ftr="0" dt="0"/>
  <p:txStyles>
    <p:titleStyle>
      <a:lvl1pPr algn="r" rtl="0" fontAlgn="base">
        <a:spcBef>
          <a:spcPct val="0"/>
        </a:spcBef>
        <a:spcAft>
          <a:spcPct val="0"/>
        </a:spcAft>
        <a:defRPr sz="3600" kern="1200">
          <a:solidFill>
            <a:schemeClr val="bg1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1026" name="Picture 8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Rectangle 3"/>
          <p:cNvSpPr>
            <a:spLocks noGrp="1"/>
          </p:cNvSpPr>
          <p:nvPr>
            <p:ph type="title"/>
          </p:nvPr>
        </p:nvSpPr>
        <p:spPr>
          <a:xfrm>
            <a:off x="457200" y="190500"/>
            <a:ext cx="8229600" cy="58261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  <p:sp>
        <p:nvSpPr>
          <p:cNvPr id="1028" name="Rectangle 4"/>
          <p:cNvSpPr>
            <a:spLocks noGrp="1"/>
          </p:cNvSpPr>
          <p:nvPr>
            <p:ph type="body" idx="1"/>
          </p:nvPr>
        </p:nvSpPr>
        <p:spPr>
          <a:xfrm>
            <a:off x="457200" y="1174750"/>
            <a:ext cx="8229600" cy="49530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A6E68E34-4124-48C4-8DA9-0F9C323BD9D1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hf sldNum="0" hdr="0" ftr="0" dt="0"/>
  <p:txStyles>
    <p:titleStyle>
      <a:lvl1pPr algn="r" rtl="0" fontAlgn="base">
        <a:spcBef>
          <a:spcPct val="0"/>
        </a:spcBef>
        <a:spcAft>
          <a:spcPct val="0"/>
        </a:spcAft>
        <a:defRPr sz="3600" kern="1200">
          <a:solidFill>
            <a:schemeClr val="bg1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57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58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59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60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61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62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63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64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65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66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ftr" idx="7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sldNum" idx="8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AEBF0F97-B60A-4C5D-A2E0-FAFDD6C4E39F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70" name="PlaceHolder 4"/>
          <p:cNvSpPr>
            <a:spLocks noGrp="1"/>
          </p:cNvSpPr>
          <p:nvPr>
            <p:ph type="dt" idx="9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73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74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75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76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77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78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79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80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81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82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83" name="TextBox 23"/>
          <p:cNvSpPr/>
          <p:nvPr/>
        </p:nvSpPr>
        <p:spPr>
          <a:xfrm>
            <a:off x="482760" y="790200"/>
            <a:ext cx="453960" cy="58140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ctr">
            <a:noAutofit/>
          </a:bodyPr>
          <a:p>
            <a:pPr defTabSz="457200">
              <a:lnSpc>
                <a:spcPct val="100000"/>
              </a:lnSpc>
            </a:pPr>
            <a:r>
              <a:rPr lang="en-US" sz="8000" b="0" u="none" strike="noStrike">
                <a:solidFill>
                  <a:schemeClr val="accent1">
                    <a:lumMod val="60000"/>
                    <a:lumOff val="40000"/>
                  </a:schemeClr>
                </a:solidFill>
                <a:uFillTx/>
                <a:latin typeface="Arial" panose="020B0604020202020204"/>
                <a:ea typeface="DejaVu Sans"/>
              </a:rPr>
              <a:t>“</a:t>
            </a:r>
            <a:endParaRPr lang="uk-UA" sz="8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84" name="TextBox 24"/>
          <p:cNvSpPr/>
          <p:nvPr/>
        </p:nvSpPr>
        <p:spPr>
          <a:xfrm>
            <a:off x="6747840" y="2886480"/>
            <a:ext cx="453960" cy="58140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ctr">
            <a:noAutofit/>
          </a:bodyPr>
          <a:p>
            <a:pPr defTabSz="457200">
              <a:lnSpc>
                <a:spcPct val="100000"/>
              </a:lnSpc>
            </a:pPr>
            <a:r>
              <a:rPr lang="en-US" sz="8000" b="0" u="none" strike="noStrike">
                <a:solidFill>
                  <a:schemeClr val="accent1">
                    <a:lumMod val="60000"/>
                    <a:lumOff val="40000"/>
                  </a:schemeClr>
                </a:solidFill>
                <a:uFillTx/>
                <a:latin typeface="Arial" panose="020B0604020202020204"/>
                <a:ea typeface="DejaVu Sans"/>
              </a:rPr>
              <a:t>”</a:t>
            </a:r>
            <a:endParaRPr lang="uk-UA" sz="8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 type="ftr" idx="10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87" name="PlaceHolder 3"/>
          <p:cNvSpPr>
            <a:spLocks noGrp="1"/>
          </p:cNvSpPr>
          <p:nvPr>
            <p:ph type="sldNum" idx="11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026CB8A6-9FC9-46F7-9A53-4B16C44EEF2A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88" name="PlaceHolder 4"/>
          <p:cNvSpPr>
            <a:spLocks noGrp="1"/>
          </p:cNvSpPr>
          <p:nvPr>
            <p:ph type="dt" idx="12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/>
    <p:bodyStyle/>
    <p:otherStyle/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0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91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92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93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94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95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96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97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98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99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00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02" name="PlaceHolder 2"/>
          <p:cNvSpPr>
            <a:spLocks noGrp="1"/>
          </p:cNvSpPr>
          <p:nvPr>
            <p:ph type="ftr" idx="13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03" name="PlaceHolder 3"/>
          <p:cNvSpPr>
            <a:spLocks noGrp="1"/>
          </p:cNvSpPr>
          <p:nvPr>
            <p:ph type="sldNum" idx="14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3C93DDA0-16F3-4DCE-92BA-0E0479A94C49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04" name="PlaceHolder 4"/>
          <p:cNvSpPr>
            <a:spLocks noGrp="1"/>
          </p:cNvSpPr>
          <p:nvPr>
            <p:ph type="dt" idx="15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/>
    <p:bodyStyle/>
    <p:otherStyle/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107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108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09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10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11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12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13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14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15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16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117" name="TextBox 23"/>
          <p:cNvSpPr/>
          <p:nvPr/>
        </p:nvSpPr>
        <p:spPr>
          <a:xfrm>
            <a:off x="482760" y="790200"/>
            <a:ext cx="453960" cy="58140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ctr">
            <a:noAutofit/>
          </a:bodyPr>
          <a:p>
            <a:pPr defTabSz="457200">
              <a:lnSpc>
                <a:spcPct val="100000"/>
              </a:lnSpc>
            </a:pPr>
            <a:r>
              <a:rPr lang="en-US" sz="8000" b="0" u="none" strike="noStrike">
                <a:solidFill>
                  <a:schemeClr val="accent1">
                    <a:lumMod val="60000"/>
                    <a:lumOff val="40000"/>
                  </a:schemeClr>
                </a:solidFill>
                <a:uFillTx/>
                <a:latin typeface="Arial" panose="020B0604020202020204"/>
                <a:ea typeface="DejaVu Sans"/>
              </a:rPr>
              <a:t>“</a:t>
            </a:r>
            <a:endParaRPr lang="uk-UA" sz="8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18" name="TextBox 24"/>
          <p:cNvSpPr/>
          <p:nvPr/>
        </p:nvSpPr>
        <p:spPr>
          <a:xfrm>
            <a:off x="6747840" y="2886480"/>
            <a:ext cx="453960" cy="58140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ctr">
            <a:noAutofit/>
          </a:bodyPr>
          <a:p>
            <a:pPr defTabSz="457200">
              <a:lnSpc>
                <a:spcPct val="100000"/>
              </a:lnSpc>
            </a:pPr>
            <a:r>
              <a:rPr lang="en-US" sz="8000" b="0" u="none" strike="noStrike">
                <a:solidFill>
                  <a:schemeClr val="accent1">
                    <a:lumMod val="60000"/>
                    <a:lumOff val="40000"/>
                  </a:schemeClr>
                </a:solidFill>
                <a:uFillTx/>
                <a:latin typeface="Arial" panose="020B0604020202020204"/>
                <a:ea typeface="DejaVu Sans"/>
              </a:rPr>
              <a:t>”</a:t>
            </a:r>
            <a:endParaRPr lang="uk-UA" sz="8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20" name="PlaceHolder 2"/>
          <p:cNvSpPr>
            <a:spLocks noGrp="1"/>
          </p:cNvSpPr>
          <p:nvPr>
            <p:ph type="ftr" idx="16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21" name="PlaceHolder 3"/>
          <p:cNvSpPr>
            <a:spLocks noGrp="1"/>
          </p:cNvSpPr>
          <p:nvPr>
            <p:ph type="sldNum" idx="17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68995446-74E2-4016-9C4B-086C8AD8D6D6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22" name="PlaceHolder 4"/>
          <p:cNvSpPr>
            <a:spLocks noGrp="1"/>
          </p:cNvSpPr>
          <p:nvPr>
            <p:ph type="dt" idx="18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/>
    <p:bodyStyle/>
    <p:otherStyle/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4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125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126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27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28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29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30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31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32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33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34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13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36" name="PlaceHolder 2"/>
          <p:cNvSpPr>
            <a:spLocks noGrp="1"/>
          </p:cNvSpPr>
          <p:nvPr>
            <p:ph type="ftr" idx="19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37" name="PlaceHolder 3"/>
          <p:cNvSpPr>
            <a:spLocks noGrp="1"/>
          </p:cNvSpPr>
          <p:nvPr>
            <p:ph type="sldNum" idx="20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15A92AC9-DE99-4845-92F0-42B8A01F1367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38" name="PlaceHolder 4"/>
          <p:cNvSpPr>
            <a:spLocks noGrp="1"/>
          </p:cNvSpPr>
          <p:nvPr>
            <p:ph type="dt" idx="21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</p:sldLayoutIdLst>
  <p:txStyles>
    <p:titleStyle/>
    <p:bodyStyle/>
    <p:otherStyle/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0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141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142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43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44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45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46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47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48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49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50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15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52" name="PlaceHolder 2"/>
          <p:cNvSpPr>
            <a:spLocks noGrp="1"/>
          </p:cNvSpPr>
          <p:nvPr>
            <p:ph type="ftr" idx="22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53" name="PlaceHolder 3"/>
          <p:cNvSpPr>
            <a:spLocks noGrp="1"/>
          </p:cNvSpPr>
          <p:nvPr>
            <p:ph type="sldNum" idx="23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D2E30B5C-11A2-4580-A541-BB2C1093D2E3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54" name="PlaceHolder 4"/>
          <p:cNvSpPr>
            <a:spLocks noGrp="1"/>
          </p:cNvSpPr>
          <p:nvPr>
            <p:ph type="dt" idx="24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/>
    <p:bodyStyle/>
    <p:otherStyle/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6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157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158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59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60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61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62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63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64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65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66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16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68" name="PlaceHolder 2"/>
          <p:cNvSpPr>
            <a:spLocks noGrp="1"/>
          </p:cNvSpPr>
          <p:nvPr>
            <p:ph type="ftr" idx="25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69" name="PlaceHolder 3"/>
          <p:cNvSpPr>
            <a:spLocks noGrp="1"/>
          </p:cNvSpPr>
          <p:nvPr>
            <p:ph type="sldNum" idx="26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6D3AFB4C-98D1-409D-8C77-ADEB0BC602DB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70" name="PlaceHolder 4"/>
          <p:cNvSpPr>
            <a:spLocks noGrp="1"/>
          </p:cNvSpPr>
          <p:nvPr>
            <p:ph type="dt" idx="27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/>
    <p:bodyStyle/>
    <p:otherStyle/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2" name="Group 16"/>
          <p:cNvGrpSpPr/>
          <p:nvPr/>
        </p:nvGrpSpPr>
        <p:grpSpPr>
          <a:xfrm>
            <a:off x="-8640" y="-8640"/>
            <a:ext cx="9168120" cy="6872040"/>
            <a:chOff x="-8640" y="-8640"/>
            <a:chExt cx="9168120" cy="6872040"/>
          </a:xfrm>
        </p:grpSpPr>
        <p:sp>
          <p:nvSpPr>
            <p:cNvPr id="173" name="Freeform 6"/>
            <p:cNvSpPr/>
            <p:nvPr/>
          </p:nvSpPr>
          <p:spPr>
            <a:xfrm>
              <a:off x="-8640" y="4013280"/>
              <a:ext cx="453960" cy="2850120"/>
            </a:xfrm>
            <a:custGeom>
              <a:avLst/>
              <a:gdLst>
                <a:gd name="textAreaLeft" fmla="*/ 0 w 453960"/>
                <a:gd name="textAreaRight" fmla="*/ 457200 w 453960"/>
                <a:gd name="textAreaTop" fmla="*/ 0 h 2850120"/>
                <a:gd name="textAreaBottom" fmla="*/ 2853360 h 2850120"/>
              </a:gdLst>
              <a:ahLst/>
              <a:cxn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cxnSp>
          <p:nvCxnSpPr>
            <p:cNvPr id="174" name="Straight Connector 7"/>
            <p:cNvCxnSpPr/>
            <p:nvPr/>
          </p:nvCxnSpPr>
          <p:spPr>
            <a:xfrm flipV="1">
              <a:off x="5130720" y="4175280"/>
              <a:ext cx="4025520" cy="268596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cxnSp>
          <p:nvCxnSpPr>
            <p:cNvPr id="175" name="Straight Connector 8"/>
            <p:cNvCxnSpPr/>
            <p:nvPr/>
          </p:nvCxnSpPr>
          <p:spPr>
            <a:xfrm>
              <a:off x="7042680" y="0"/>
              <a:ext cx="1222200" cy="6861240"/>
            </a:xfrm>
            <a:prstGeom prst="straightConnector1">
              <a:avLst/>
            </a:prstGeom>
            <a:ln w="9360" cap="rnd">
              <a:solidFill>
                <a:srgbClr val="000080">
                  <a:alpha val="70000"/>
                </a:srgbClr>
              </a:solidFill>
              <a:round/>
            </a:ln>
          </p:spPr>
        </p:cxnSp>
        <p:sp>
          <p:nvSpPr>
            <p:cNvPr id="176" name="Freeform 9"/>
            <p:cNvSpPr/>
            <p:nvPr/>
          </p:nvSpPr>
          <p:spPr>
            <a:xfrm>
              <a:off x="6891840" y="0"/>
              <a:ext cx="2266200" cy="6863400"/>
            </a:xfrm>
            <a:custGeom>
              <a:avLst/>
              <a:gdLst>
                <a:gd name="textAreaLeft" fmla="*/ 0 w 2266200"/>
                <a:gd name="textAreaRight" fmla="*/ 2269440 w 226620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77" name="Freeform 10"/>
            <p:cNvSpPr/>
            <p:nvPr/>
          </p:nvSpPr>
          <p:spPr>
            <a:xfrm>
              <a:off x="7205040" y="-8640"/>
              <a:ext cx="1945080" cy="6863400"/>
            </a:xfrm>
            <a:custGeom>
              <a:avLst/>
              <a:gdLst>
                <a:gd name="textAreaLeft" fmla="*/ 0 w 1945080"/>
                <a:gd name="textAreaRight" fmla="*/ 1948320 w 19450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78" name="Freeform 11"/>
            <p:cNvSpPr/>
            <p:nvPr/>
          </p:nvSpPr>
          <p:spPr>
            <a:xfrm>
              <a:off x="6638040" y="3920040"/>
              <a:ext cx="2510280" cy="2934720"/>
            </a:xfrm>
            <a:custGeom>
              <a:avLst/>
              <a:gdLst>
                <a:gd name="textAreaLeft" fmla="*/ 0 w 2510280"/>
                <a:gd name="textAreaRight" fmla="*/ 2513520 w 2510280"/>
                <a:gd name="textAreaTop" fmla="*/ 0 h 2934720"/>
                <a:gd name="textAreaBottom" fmla="*/ 2937960 h 2934720"/>
              </a:gdLst>
              <a:ahLst/>
              <a:cxn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79" name="Freeform 12"/>
            <p:cNvSpPr/>
            <p:nvPr/>
          </p:nvSpPr>
          <p:spPr>
            <a:xfrm>
              <a:off x="7010280" y="-8640"/>
              <a:ext cx="2139480" cy="6863400"/>
            </a:xfrm>
            <a:custGeom>
              <a:avLst/>
              <a:gdLst>
                <a:gd name="textAreaLeft" fmla="*/ 0 w 2139480"/>
                <a:gd name="textAreaRight" fmla="*/ 2142720 w 21394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80" name="Freeform 13"/>
            <p:cNvSpPr/>
            <p:nvPr/>
          </p:nvSpPr>
          <p:spPr>
            <a:xfrm>
              <a:off x="8295840" y="-8640"/>
              <a:ext cx="854280" cy="6863400"/>
            </a:xfrm>
            <a:custGeom>
              <a:avLst/>
              <a:gdLst>
                <a:gd name="textAreaLeft" fmla="*/ 0 w 854280"/>
                <a:gd name="textAreaRight" fmla="*/ 857520 w 85428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81" name="Freeform 14"/>
            <p:cNvSpPr/>
            <p:nvPr/>
          </p:nvSpPr>
          <p:spPr>
            <a:xfrm>
              <a:off x="8094240" y="-8640"/>
              <a:ext cx="1063440" cy="6863400"/>
            </a:xfrm>
            <a:custGeom>
              <a:avLst/>
              <a:gdLst>
                <a:gd name="textAreaLeft" fmla="*/ 0 w 1063440"/>
                <a:gd name="textAreaRight" fmla="*/ 1066680 w 1063440"/>
                <a:gd name="textAreaTop" fmla="*/ 0 h 6863400"/>
                <a:gd name="textAreaBottom" fmla="*/ 6866640 h 6863400"/>
              </a:gdLst>
              <a:ahLst/>
              <a:cxn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sp>
          <p:nvSpPr>
            <p:cNvPr id="182" name="Freeform 15"/>
            <p:cNvSpPr/>
            <p:nvPr/>
          </p:nvSpPr>
          <p:spPr>
            <a:xfrm>
              <a:off x="8068680" y="4893840"/>
              <a:ext cx="1090800" cy="1960920"/>
            </a:xfrm>
            <a:custGeom>
              <a:avLst/>
              <a:gdLst>
                <a:gd name="textAreaLeft" fmla="*/ 0 w 1090800"/>
                <a:gd name="textAreaRight" fmla="*/ 1094040 w 1090800"/>
                <a:gd name="textAreaTop" fmla="*/ 0 h 1960920"/>
                <a:gd name="textAreaBottom" fmla="*/ 1964160 h 1960920"/>
              </a:gdLst>
              <a:ahLst/>
              <a:cxn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 w="12600">
              <a:noFill/>
            </a:ln>
            <a:effectLst>
              <a:outerShdw blurRad="3816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p>
              <a:pPr>
                <a:lnSpc>
                  <a:spcPct val="100000"/>
                </a:lnSpc>
              </a:pPr>
              <a:endParaRPr lang="uk-UA" sz="1800" b="0" u="none" strike="noStrike">
                <a:solidFill>
                  <a:srgbClr val="FFFFFF"/>
                </a:solidFill>
                <a:uFillTx/>
                <a:latin typeface="Arial" panose="020B0604020202020204"/>
                <a:ea typeface="DejaVu Sans"/>
              </a:endParaRPr>
            </a:p>
          </p:txBody>
        </p:sp>
      </p:grpSp>
      <p:sp>
        <p:nvSpPr>
          <p:cNvPr id="18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p>
            <a:pPr indent="0">
              <a:buNone/>
            </a:pPr>
            <a:r>
              <a:rPr lang="uk-UA" sz="1800" b="0" u="none" strike="noStrike">
                <a:solidFill>
                  <a:srgbClr val="000000"/>
                </a:solidFill>
                <a:uFillTx/>
                <a:latin typeface="Arial" panose="020B0604020202020204"/>
              </a:rPr>
              <a:t>Для правки тексту заголовка клацніть мишею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84" name="PlaceHolder 2"/>
          <p:cNvSpPr>
            <a:spLocks noGrp="1"/>
          </p:cNvSpPr>
          <p:nvPr>
            <p:ph type="ftr" idx="28"/>
          </p:nvPr>
        </p:nvSpPr>
        <p:spPr>
          <a:xfrm>
            <a:off x="609480" y="6041520"/>
            <a:ext cx="461988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&lt;нижній колонтитул&gt;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85" name="PlaceHolder 3"/>
          <p:cNvSpPr>
            <a:spLocks noGrp="1"/>
          </p:cNvSpPr>
          <p:nvPr>
            <p:ph type="sldNum" idx="29"/>
          </p:nvPr>
        </p:nvSpPr>
        <p:spPr>
          <a:xfrm>
            <a:off x="6444720" y="6041520"/>
            <a:ext cx="50940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pos="0" algn="l"/>
              </a:tabLst>
              <a:def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pos="0" algn="l"/>
              </a:tabLst>
            </a:pPr>
            <a:fld id="{AD7C6712-858F-4E32-91E7-579C0D87E794}" type="slidenum">
              <a:rPr lang="uk-UA" sz="900" b="0" u="none" strike="noStrike">
                <a:solidFill>
                  <a:schemeClr val="accent1"/>
                </a:solidFill>
                <a:uFillTx/>
                <a:latin typeface="Trebuchet MS" panose="020B0603020202020204"/>
              </a:rPr>
            </a:fld>
            <a:endParaRPr lang="uk-UA" sz="9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86" name="PlaceHolder 4"/>
          <p:cNvSpPr>
            <a:spLocks noGrp="1"/>
          </p:cNvSpPr>
          <p:nvPr>
            <p:ph type="dt" idx="30"/>
          </p:nvPr>
        </p:nvSpPr>
        <p:spPr>
          <a:xfrm>
            <a:off x="5405400" y="6041520"/>
            <a:ext cx="680760" cy="36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uk-UA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&lt;дата/час&gt;</a:t>
            </a:r>
            <a:endParaRPr lang="uk-UA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4.xml"/><Relationship Id="rId1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1.xml"/><Relationship Id="rId1" Type="http://schemas.openxmlformats.org/officeDocument/2006/relationships/image" Target="../media/image6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1.xml"/><Relationship Id="rId1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1.xml"/><Relationship Id="rId1" Type="http://schemas.openxmlformats.org/officeDocument/2006/relationships/tags" Target="../tags/tag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1.xml"/><Relationship Id="rId1" Type="http://schemas.openxmlformats.org/officeDocument/2006/relationships/tags" Target="../tags/tag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PlaceHolder 1"/>
          <p:cNvSpPr>
            <a:spLocks noGrp="1"/>
          </p:cNvSpPr>
          <p:nvPr>
            <p:ph type="title"/>
          </p:nvPr>
        </p:nvSpPr>
        <p:spPr>
          <a:xfrm>
            <a:off x="-612845" y="2852105"/>
            <a:ext cx="8565840" cy="28051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uk-UA" altLang="en-US" sz="6000" b="1">
                <a:solidFill>
                  <a:schemeClr val="accent1">
                    <a:lumMod val="75000"/>
                  </a:schemeClr>
                </a:solidFill>
              </a:rPr>
              <a:t>МАРКЕТИНГ</a:t>
            </a:r>
            <a:endParaRPr lang="uk-UA" sz="6000" b="1" u="none" strike="noStrike">
              <a:solidFill>
                <a:schemeClr val="accent1">
                  <a:lumMod val="75000"/>
                </a:schemeClr>
              </a:solidFill>
              <a:uFillTx/>
              <a:latin typeface="Arial" panose="020B0604020202020204"/>
            </a:endParaRPr>
          </a:p>
        </p:txBody>
      </p:sp>
      <p:sp>
        <p:nvSpPr>
          <p:cNvPr id="270" name="PlaceHolder 2"/>
          <p:cNvSpPr>
            <a:spLocks noGrp="1"/>
          </p:cNvSpPr>
          <p:nvPr>
            <p:ph type="subTitle"/>
          </p:nvPr>
        </p:nvSpPr>
        <p:spPr>
          <a:xfrm>
            <a:off x="899115" y="1197225"/>
            <a:ext cx="8059680" cy="3090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p>
            <a:pPr indent="0" algn="ctr" defTabSz="457200">
              <a:lnSpc>
                <a:spcPct val="100000"/>
              </a:lnSpc>
              <a:spcBef>
                <a:spcPts val="1000"/>
              </a:spcBef>
              <a:buNone/>
              <a:tabLst>
                <a:tab pos="0" algn="l"/>
              </a:tabLst>
            </a:pPr>
            <a:r>
              <a:rPr lang="uk-UA" sz="16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</a:rPr>
              <a:t>ТЕРНОПІЛЬСЬКИЙ ФАХОВИЙ КОЛЕДЖ </a:t>
            </a:r>
            <a:endParaRPr lang="uk-UA" sz="16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indent="0" algn="ctr" defTabSz="457200">
              <a:lnSpc>
                <a:spcPct val="100000"/>
              </a:lnSpc>
              <a:spcBef>
                <a:spcPts val="1000"/>
              </a:spcBef>
              <a:buNone/>
              <a:tabLst>
                <a:tab pos="0" algn="l"/>
              </a:tabLst>
            </a:pPr>
            <a:r>
              <a:rPr lang="uk-UA" sz="16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</a:rPr>
              <a:t>ХАРЧОВИХ ТЕХНОЛОГІЙ І ТОРГІВЛІ</a:t>
            </a:r>
            <a:endParaRPr lang="uk-UA" sz="16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indent="0" algn="ctr" defTabSz="457200">
              <a:lnSpc>
                <a:spcPct val="100000"/>
              </a:lnSpc>
              <a:spcBef>
                <a:spcPts val="1000"/>
              </a:spcBef>
              <a:buNone/>
              <a:tabLst>
                <a:tab pos="0" algn="l"/>
              </a:tabLst>
            </a:pPr>
            <a:r>
              <a:rPr lang="uk-UA" sz="16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</a:rPr>
              <a:t>ЦИКЛОВА КОМІСІЯ ПІДПРИЄМНИЦТВА, ТОРГІВЛІ І МАРКЕТИНГУ</a:t>
            </a:r>
            <a:endParaRPr lang="uk-UA" sz="16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indent="0" algn="ctr" defTabSz="457200">
              <a:lnSpc>
                <a:spcPct val="100000"/>
              </a:lnSpc>
              <a:spcBef>
                <a:spcPts val="1000"/>
              </a:spcBef>
              <a:buNone/>
              <a:tabLst>
                <a:tab pos="0" algn="l"/>
              </a:tabLst>
            </a:pP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indent="0" algn="ctr" defTabSz="457200">
              <a:lnSpc>
                <a:spcPct val="100000"/>
              </a:lnSpc>
              <a:spcBef>
                <a:spcPts val="1000"/>
              </a:spcBef>
              <a:buNone/>
              <a:tabLst>
                <a:tab pos="0" algn="l"/>
              </a:tabLst>
            </a:pPr>
            <a:r>
              <a:rPr lang="uk-UA" sz="24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</a:rPr>
              <a:t>СИЛАБУС</a:t>
            </a:r>
            <a:endParaRPr lang="uk-UA" sz="2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indent="0" algn="ctr" defTabSz="457200">
              <a:lnSpc>
                <a:spcPct val="100000"/>
              </a:lnSpc>
              <a:spcBef>
                <a:spcPts val="1000"/>
              </a:spcBef>
              <a:buNone/>
              <a:tabLst>
                <a:tab pos="0" algn="l"/>
              </a:tabLst>
            </a:pPr>
            <a:r>
              <a:rPr lang="uk-UA" sz="24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</a:rPr>
              <a:t>ОСВІТНЬОГО  КОМПОНЕНТА</a:t>
            </a:r>
            <a:endParaRPr lang="uk-UA" sz="2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pic>
        <p:nvPicPr>
          <p:cNvPr id="2" name="Picture 1"/>
          <p:cNvPicPr/>
          <p:nvPr/>
        </p:nvPicPr>
        <p:blipFill>
          <a:blip r:embed="rId1"/>
          <a:stretch>
            <a:fillRect/>
          </a:stretch>
        </p:blipFill>
        <p:spPr>
          <a:xfrm>
            <a:off x="6804025" y="5085080"/>
            <a:ext cx="2232660" cy="1310640"/>
          </a:xfrm>
          <a:prstGeom prst="rect">
            <a:avLst/>
          </a:prstGeom>
        </p:spPr>
      </p:pic>
      <p:sp>
        <p:nvSpPr>
          <p:cNvPr id="3" name="Text Box 2"/>
          <p:cNvSpPr txBox="1"/>
          <p:nvPr/>
        </p:nvSpPr>
        <p:spPr>
          <a:xfrm>
            <a:off x="1188085" y="5588635"/>
            <a:ext cx="4908550" cy="3683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uk-UA" b="1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DejaVu Sans"/>
                <a:sym typeface="+mn-ea"/>
              </a:rPr>
              <a:t>(на основі базової загальної середньої освіти)</a:t>
            </a:r>
            <a:endParaRPr lang="uk-UA" b="1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DejaVu Sans"/>
              <a:sym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TextBox 8"/>
          <p:cNvSpPr/>
          <p:nvPr/>
        </p:nvSpPr>
        <p:spPr>
          <a:xfrm>
            <a:off x="1835640" y="188640"/>
            <a:ext cx="458784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spAutoFit/>
          </a:bodyPr>
          <a:p>
            <a:pPr algn="ctr" defTabSz="457200">
              <a:lnSpc>
                <a:spcPct val="100000"/>
              </a:lnSpc>
              <a:tabLst>
                <a:tab pos="0" algn="l"/>
              </a:tabLst>
            </a:pP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DejaVu Sans"/>
              </a:rPr>
              <a:t>КРИТЕРІЇ ОЦІНЮВАННЯ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288" name="TextBox 4"/>
          <p:cNvSpPr/>
          <p:nvPr/>
        </p:nvSpPr>
        <p:spPr>
          <a:xfrm>
            <a:off x="323850" y="1196340"/>
            <a:ext cx="8580755" cy="3720465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square" lIns="90000" tIns="45000" rIns="90000" bIns="45000" anchor="t">
            <a:spAutoFit/>
          </a:bodyPr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Оцінювання здійснюється за 4-бальною шкалою. </a:t>
            </a:r>
            <a:endParaRPr lang="en-US" altLang="en-US" sz="16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Робота здобувача освіти на заняттях з предмету оцінюється за такими критеріями:</a:t>
            </a:r>
            <a:endParaRPr lang="en-US" altLang="en-US" sz="16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–відмінно (високий рівень, ґрунтовна аргументація відповіді);</a:t>
            </a:r>
            <a:endParaRPr lang="en-US" altLang="en-US" sz="16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–добре (високий рівень, часткова аргументація відповіді);</a:t>
            </a:r>
            <a:endParaRPr lang="en-US" altLang="en-US" sz="16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–задовільно (достатній рівень, не повна аргументація відповіді );</a:t>
            </a:r>
            <a:endParaRPr lang="en-US" altLang="en-US" sz="16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–не задовільно (низький рівень підготовки, відсутність відповіді).</a:t>
            </a:r>
            <a:endParaRPr lang="en-US" altLang="en-US" sz="16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Оцінювання результатів практичних занять відбувається за такими загальними критеріями:</a:t>
            </a:r>
            <a:endParaRPr lang="en-US" altLang="en-US" sz="16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-відмінно – завдання виконано повністю, відповідь обґрунтовано, висновки та пропозиції аргументовано і оформлено належним чином;</a:t>
            </a:r>
            <a:endParaRPr lang="en-US" altLang="en-US" sz="16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-добре – завдання виконано повністю, але допущено незначні неточності у розрахунках або оформленні; але за умови належного  оформлення завдання виконано не менше, ніж на 80%;</a:t>
            </a:r>
            <a:endParaRPr lang="en-US" altLang="en-US" sz="1600" b="0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Times New Roman" panose="020206030504050203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задовільно – завдання виконано не менш, ніж на 70% за умови належного оформлення; або не менше, ніж на 80% за умови припущення незначних помилок у розрахунках або оформленні.</a:t>
            </a:r>
            <a:r>
              <a:rPr lang="uk-UA" sz="16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	</a:t>
            </a:r>
            <a:endParaRPr lang="uk-UA" sz="16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21590" algn="just" defTabSz="457200">
              <a:lnSpc>
                <a:spcPct val="100000"/>
              </a:lnSpc>
            </a:pPr>
            <a:endParaRPr lang="uk-UA" sz="1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21590" algn="just" defTabSz="457200">
              <a:lnSpc>
                <a:spcPct val="100000"/>
              </a:lnSpc>
            </a:pPr>
            <a:endParaRPr lang="uk-UA" sz="1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pic>
        <p:nvPicPr>
          <p:cNvPr id="2" name="Picture 1"/>
          <p:cNvPicPr/>
          <p:nvPr/>
        </p:nvPicPr>
        <p:blipFill>
          <a:blip r:embed="rId1"/>
          <a:stretch>
            <a:fillRect/>
          </a:stretch>
        </p:blipFill>
        <p:spPr>
          <a:xfrm>
            <a:off x="3996055" y="4916805"/>
            <a:ext cx="2103120" cy="139446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TextBox 8"/>
          <p:cNvSpPr/>
          <p:nvPr/>
        </p:nvSpPr>
        <p:spPr>
          <a:xfrm>
            <a:off x="1835640" y="188640"/>
            <a:ext cx="458784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spAutoFit/>
          </a:bodyPr>
          <a:p>
            <a:pPr algn="ctr" defTabSz="457200">
              <a:lnSpc>
                <a:spcPct val="100000"/>
              </a:lnSpc>
              <a:tabLst>
                <a:tab pos="0" algn="l"/>
              </a:tabLst>
            </a:pP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DejaVu Sans"/>
              </a:rPr>
              <a:t>КРИТЕРІЇ ОЦІНЮВАННЯ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290" name="TextBox 4"/>
          <p:cNvSpPr/>
          <p:nvPr/>
        </p:nvSpPr>
        <p:spPr>
          <a:xfrm>
            <a:off x="288290" y="680085"/>
            <a:ext cx="8721090" cy="590550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square" lIns="90000" tIns="45000" rIns="90000" bIns="45000" anchor="t">
            <a:spAutoFit/>
          </a:bodyPr>
          <a:p>
            <a:pPr algn="just" defTabSz="457200">
              <a:lnSpc>
                <a:spcPct val="100000"/>
              </a:lnSpc>
            </a:pPr>
            <a:endParaRPr lang="uk-UA" sz="1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400" u="none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Оцінка за семінарське заняття виставляється відповідно до наступних критеріїв:</a:t>
            </a:r>
            <a:endParaRPr lang="en-US" altLang="en-US" sz="1400" u="none" strike="noStrike">
              <a:solidFill>
                <a:schemeClr val="accent1">
                  <a:lumMod val="50000"/>
                </a:schemeClr>
              </a:solidFill>
              <a:uFillTx/>
              <a:latin typeface="Arial" panose="020B0604020202020204"/>
            </a:endParaRPr>
          </a:p>
          <a:p>
            <a:pPr algn="just" defTabSz="457200">
              <a:lnSpc>
                <a:spcPct val="100000"/>
              </a:lnSpc>
            </a:pPr>
            <a:endParaRPr lang="en-US" altLang="en-US" sz="1400" b="1" u="sng" strike="noStrike">
              <a:solidFill>
                <a:schemeClr val="accent1">
                  <a:lumMod val="50000"/>
                </a:schemeClr>
              </a:solidFill>
              <a:uFillTx/>
              <a:latin typeface="Arial" panose="020B06040202020202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Оцінка </a:t>
            </a: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«</a:t>
            </a: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відмінно</a:t>
            </a: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»</a:t>
            </a: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 </a:t>
            </a:r>
            <a:r>
              <a:rPr lang="en-US" altLang="en-US" sz="1400" u="none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- виставляється, якщо при тестуванні здобувач освіти відповів правильно на 90 і більше відсотків тестових завдань; при відповідях на запитання чи під час дискусії здобувач освіти виявив всебічні, систематизовані, глибокі знання програмного матеріалу, знання основних і додаткових джерел інформації передбачених програмою на рівні творчого використання. </a:t>
            </a:r>
            <a:endParaRPr lang="en-US" altLang="en-US" sz="1400" u="none" strike="noStrike">
              <a:solidFill>
                <a:schemeClr val="accent1">
                  <a:lumMod val="50000"/>
                </a:schemeClr>
              </a:solidFill>
              <a:uFillTx/>
              <a:latin typeface="Arial" panose="020B06040202020202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Оцінка </a:t>
            </a: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«</a:t>
            </a: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добре</a:t>
            </a: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»</a:t>
            </a:r>
            <a:r>
              <a:rPr lang="en-US" altLang="en-US" sz="1400" u="none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 - виставляється, якщо при тестуванні здобувач освіти відповів правильно на 65-89 відсотків тестових завдань; при відповіді на запитання здобувач освіти виявив повне знання програмного матеріалу, обсягом, що необхідний для подальшого навчання і роботи, успішне виконання завдань і освоєння основної літератури, передбаченої програмою на рівні аналітичного відтворення. Здобувач освіти виявляє безумовне знання і розуміння матеріалу, проте не зовсім повно відповідає на запитання, припускається неточностей.</a:t>
            </a:r>
            <a:endParaRPr lang="en-US" altLang="en-US" sz="1400" u="none" strike="noStrike">
              <a:solidFill>
                <a:schemeClr val="accent1">
                  <a:lumMod val="50000"/>
                </a:schemeClr>
              </a:solidFill>
              <a:uFillTx/>
              <a:latin typeface="Arial" panose="020B06040202020202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Оцінка </a:t>
            </a: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«</a:t>
            </a: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задовільно</a:t>
            </a: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»</a:t>
            </a: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 </a:t>
            </a:r>
            <a:r>
              <a:rPr lang="en-US" altLang="en-US" sz="1400" u="none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- виставляється, якщо при тестуванні здобувач освіти відповів правильно на 40-64 відсотки тестових завдань; при відповіді на запитання здобувач освіти виявив повне знання основного програмного матеріалу, обсягом що необхідний для подальшого навчання і роботи, здатність упоратися з виконанням завдань передбачених програмою на рівні репродуктивного відтворення, припускається неточностей.</a:t>
            </a:r>
            <a:endParaRPr lang="en-US" altLang="en-US" sz="1400" u="none" strike="noStrike">
              <a:solidFill>
                <a:schemeClr val="accent1">
                  <a:lumMod val="50000"/>
                </a:schemeClr>
              </a:solidFill>
              <a:uFillTx/>
              <a:latin typeface="Arial" panose="020B06040202020202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Оцінка </a:t>
            </a: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«</a:t>
            </a: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незадовільно</a:t>
            </a: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»</a:t>
            </a:r>
            <a:r>
              <a:rPr lang="en-US" altLang="en-US" sz="1400" b="1" u="sng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 </a:t>
            </a:r>
            <a:r>
              <a:rPr lang="en-US" altLang="en-US" sz="1400" u="none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- виставляється, якщо при тестуванні здобувач освіти відповів правильно менше, ніж на 40 і більше відсотків тестових завдань; при відповіді на запитання здобувач освіти виявив серйозні прогалини в знаннях основного матеріалу, припустився принципових помилок при виконанні завдання на рівні нижче репродуктивного відтворення, не може проаналізувати певні явища чи процеси.</a:t>
            </a:r>
            <a:endParaRPr lang="en-US" altLang="en-US" sz="1400" u="none" strike="noStrike">
              <a:solidFill>
                <a:schemeClr val="accent1">
                  <a:lumMod val="50000"/>
                </a:schemeClr>
              </a:solidFill>
              <a:uFillTx/>
              <a:latin typeface="Arial" panose="020B0604020202020204"/>
            </a:endParaRPr>
          </a:p>
          <a:p>
            <a:pPr algn="just" defTabSz="457200">
              <a:lnSpc>
                <a:spcPct val="100000"/>
              </a:lnSpc>
            </a:pPr>
            <a:endParaRPr lang="en-US" altLang="en-US" sz="1400" u="none" strike="noStrike">
              <a:solidFill>
                <a:schemeClr val="accent1">
                  <a:lumMod val="50000"/>
                </a:schemeClr>
              </a:solidFill>
              <a:uFillTx/>
              <a:latin typeface="Arial" panose="020B06040202020202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400" u="none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Оцінка за атестацію є середнім арифметичним оцінок за всі практичні та семестрові заняття даного розділу (розділів). </a:t>
            </a:r>
            <a:endParaRPr lang="en-US" altLang="en-US" sz="1400" u="none" strike="noStrike">
              <a:solidFill>
                <a:schemeClr val="accent1">
                  <a:lumMod val="50000"/>
                </a:schemeClr>
              </a:solidFill>
              <a:uFillTx/>
              <a:latin typeface="Arial" panose="020B06040202020202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400" u="none" strike="noStrike">
                <a:solidFill>
                  <a:schemeClr val="accent1">
                    <a:lumMod val="50000"/>
                  </a:schemeClr>
                </a:solidFill>
                <a:uFillTx/>
                <a:latin typeface="Arial" panose="020B0604020202020204"/>
              </a:rPr>
              <a:t>Оцінка на семестр (залік) є середнім арифметичним усіх атестацій за семестр.</a:t>
            </a:r>
            <a:endParaRPr lang="en-US" altLang="en-US" sz="1400" u="none" strike="noStrike">
              <a:solidFill>
                <a:schemeClr val="accent1">
                  <a:lumMod val="50000"/>
                </a:schemeClr>
              </a:solidFill>
              <a:uFillTx/>
              <a:latin typeface="Arial" panose="020B060402020202020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Прямоугольник 2"/>
          <p:cNvSpPr/>
          <p:nvPr/>
        </p:nvSpPr>
        <p:spPr>
          <a:xfrm>
            <a:off x="107950" y="1052195"/>
            <a:ext cx="8844280" cy="594995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square" lIns="90000" tIns="45000" rIns="90000" bIns="45000" anchor="t">
            <a:noAutofit/>
          </a:bodyPr>
          <a:p>
            <a:pPr indent="0"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1.Аналіз та прогнозування ринкової кон’юнктури: навчальний посібник / Горбаченко С.А., Карпов В.А., Шевченко-Перепьолкіна Р.І.   – К.: Видавничий дім «Кондор», 2019. – 320 с. </a:t>
            </a:r>
            <a:endParaRPr lang="en-US" altLang="en-US" sz="1400" b="0" u="none" strike="noStrike">
              <a:solidFill>
                <a:schemeClr val="accent1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2.Варфоломєєва Д. О . Система просування товарів торговельних підприємств на сучасному етапі: теоретичний аспект. — Режим доступу : http://www.nbuv.gov.ua/</a:t>
            </a:r>
            <a:endParaRPr lang="en-US" altLang="en-US" sz="1400" b="0" u="none" strike="noStrike">
              <a:solidFill>
                <a:schemeClr val="accent1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3.Довгань Ю.В., Середницька Л.П. Маркетинг сталого розвитку: досвід ЄС. Економіка та суспільство. 2023. № 49.</a:t>
            </a:r>
            <a:endParaRPr lang="en-US" altLang="en-US" sz="1400" b="0" u="none" strike="noStrike">
              <a:solidFill>
                <a:schemeClr val="accent1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4.Гринчуцький, В. І. Економіка підприємства : навч. посіб. / В. І. Гринчуцький, Е. Т. Карапетян, Б. В. Погріщук. – К. : ЦУЛ, 2021. – 304 с.</a:t>
            </a:r>
            <a:endParaRPr lang="en-US" altLang="en-US" sz="1400" b="0" u="none" strike="noStrike">
              <a:solidFill>
                <a:schemeClr val="accent1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5.Іванова Л. О. Маркетинг послуг : навчальний посібник / Л. О. Іванова, Б. Б. Семак, О. М. Вовчанська. – Львів: Видавництво Львівського торговельно-економічного університету, 2018. – 508 с.</a:t>
            </a:r>
            <a:endParaRPr lang="en-US" altLang="en-US" sz="1400" b="0" u="none" strike="noStrike">
              <a:solidFill>
                <a:schemeClr val="accent1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6.Ілляшенко С.М. Маркетинг підприємства: підручник Київ. Маркетинг. Економічна теорія, 2023. 234 с.</a:t>
            </a:r>
            <a:endParaRPr lang="en-US" altLang="en-US" sz="1400" b="0" u="none" strike="noStrike">
              <a:solidFill>
                <a:schemeClr val="accent1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7.Корінєв В.Л. Корецький О.І. Маркетитнгова цінова політика: підручник Центр учбової літератури,2022. 285 с.</a:t>
            </a:r>
            <a:endParaRPr lang="en-US" altLang="en-US" sz="1400" b="0" u="none" strike="noStrike">
              <a:solidFill>
                <a:schemeClr val="accent1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8.Косенко О.П. Маркетингова діяльність підприємств:підручник за заг. ред. 2-ге вид. зі змінами і доповненнями. Харків:ТОВ «Оберіг»,2023.180 с.</a:t>
            </a:r>
            <a:endParaRPr lang="en-US" altLang="en-US" sz="1400" b="0" u="none" strike="noStrike">
              <a:solidFill>
                <a:schemeClr val="accent1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9.Котлер Ф. Маркетинг 4.0. Від традиційного до цифрового / Ф.Котлер. – Київ: КМ-Букс, 2021. – 208 с.</a:t>
            </a:r>
            <a:endParaRPr lang="en-US" altLang="en-US" sz="1400" b="0" u="none" strike="noStrike">
              <a:solidFill>
                <a:schemeClr val="accent1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10.Маркетинг [Електронний ресурс] : навч. посіб. / Н. Іванечко, Т. Борисова, Ю. Процишин [та ін.] ; за ред. Н. Р. Іванечко. - Тернопіль : ЗУНУ, 2021. - 180 с.</a:t>
            </a:r>
            <a:endParaRPr lang="en-US" altLang="en-US" sz="1400" b="0" u="none" strike="noStrike">
              <a:solidFill>
                <a:schemeClr val="accent1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11.Мартинович Н.О., Горник В.Г., Бойченко Е.Б. М29 Маркетингові дослідження: навчальний посібник / Н.О. Мартинович, В.Г. Горник, Е.Б. Бойченко. Київ: «Видавництво Людмила», 2021. 323 с.</a:t>
            </a:r>
            <a:endParaRPr lang="en-US" altLang="en-US" sz="1400" b="0" u="none" strike="noStrike">
              <a:solidFill>
                <a:schemeClr val="accent1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12.Мельник Л.Г., Старченко Л.В., Карінцева О.І. Маркетингова цінова політика: Навчальний посібник. Суми: ТОВ «ВТД «Університетська книга», 2023. 246 с.</a:t>
            </a:r>
            <a:endParaRPr lang="en-US" altLang="en-US" sz="1400" b="0" u="none" strike="noStrike">
              <a:solidFill>
                <a:schemeClr val="accent1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13.Окландер М.А., Кірносова М.В. Маркетингова товарна політика : підручник / М.А.Окландер, М.В.Кіроносова - Київ : Центр учбової літератури, 2020. - 246 с.</a:t>
            </a:r>
            <a:endParaRPr lang="en-US" altLang="en-US" sz="1400" b="0" u="none" strike="noStrike">
              <a:solidFill>
                <a:schemeClr val="accent1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14.Окландер М.А., Чукурна О.П. Маркетингова цінова політика :навч. посіб. К. Центр учбової літератури, 2023. 282 с.</a:t>
            </a:r>
            <a:endParaRPr lang="en-US" altLang="en-US" sz="1400" b="0" u="none" strike="noStrike">
              <a:solidFill>
                <a:schemeClr val="accent1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defTabSz="457200">
              <a:lnSpc>
                <a:spcPct val="100000"/>
              </a:lnSpc>
              <a:spcBef>
                <a:spcPts val="1190"/>
              </a:spcBef>
              <a:spcAft>
                <a:spcPts val="990"/>
              </a:spcAft>
            </a:pPr>
            <a:endParaRPr lang="uk-UA" sz="1400" b="0" u="none" strike="noStrike">
              <a:solidFill>
                <a:schemeClr val="accent1">
                  <a:lumMod val="50000"/>
                </a:schemeClr>
              </a:solidFill>
              <a:uFillTx/>
              <a:latin typeface="Arial" panose="020B0604020202020204"/>
            </a:endParaRPr>
          </a:p>
          <a:p>
            <a:pPr defTabSz="457200">
              <a:lnSpc>
                <a:spcPct val="100000"/>
              </a:lnSpc>
              <a:spcBef>
                <a:spcPts val="1190"/>
              </a:spcBef>
              <a:spcAft>
                <a:spcPts val="990"/>
              </a:spcAft>
            </a:pP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defTabSz="457200">
              <a:lnSpc>
                <a:spcPct val="100000"/>
              </a:lnSpc>
              <a:spcBef>
                <a:spcPts val="1190"/>
              </a:spcBef>
              <a:spcAft>
                <a:spcPts val="990"/>
              </a:spcAft>
            </a:pP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292" name="TextBox 3"/>
          <p:cNvSpPr/>
          <p:nvPr/>
        </p:nvSpPr>
        <p:spPr>
          <a:xfrm>
            <a:off x="1331595" y="116205"/>
            <a:ext cx="6694805" cy="704215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square" lIns="90000" tIns="45000" rIns="90000" bIns="45000" anchor="t">
            <a:spAutoFit/>
          </a:bodyPr>
          <a:p>
            <a:pPr algn="ctr" defTabSz="457200">
              <a:lnSpc>
                <a:spcPct val="100000"/>
              </a:lnSpc>
            </a:pPr>
            <a:r>
              <a:rPr lang="uk-UA" sz="2000" b="1" cap="all" dirty="0"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sym typeface="+mn-ea"/>
              </a:rPr>
              <a:t>ОСНОВНІ Й ДОПОМІЖНІ  ІНФОРМАЦІЙНІ  ДЖЕРЕЛА: </a:t>
            </a:r>
            <a:endParaRPr lang="uk-UA" sz="2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Прямоугольник 2"/>
          <p:cNvSpPr/>
          <p:nvPr/>
        </p:nvSpPr>
        <p:spPr>
          <a:xfrm>
            <a:off x="0" y="1052195"/>
            <a:ext cx="9117330" cy="594995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square" lIns="90000" tIns="45000" rIns="90000" bIns="45000" anchor="t">
            <a:noAutofit/>
          </a:bodyPr>
          <a:p>
            <a:pPr indent="0" algn="just"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15.Павлов К. В., Лялюк А. М., Павлова О. М. Маркетинг: теорія і практика: підручник. / К.В.Павлов. - Луцьк : СПД Гадяк Жанна Володимирівна, друкарня </a:t>
            </a:r>
            <a:r>
              <a:rPr lang="en-US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«</a:t>
            </a:r>
            <a:r>
              <a:rPr lang="en-US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Волиньполіграф</a:t>
            </a:r>
            <a:r>
              <a:rPr lang="en-US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»</a:t>
            </a:r>
            <a:r>
              <a:rPr lang="en-US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, 2022. - 408 с.</a:t>
            </a:r>
            <a:endParaRPr lang="en-US" altLang="en-US" sz="1400" b="0" u="none" strike="noStrike">
              <a:solidFill>
                <a:schemeClr val="accent1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just"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16.Пасяк В.Н. Маркетинг. Сучасні концепції та технології: підручник Херсон: Олдіплюс, 2021. 294 с.</a:t>
            </a:r>
            <a:endParaRPr lang="en-US" altLang="en-US" sz="1400" b="0" u="none" strike="noStrike">
              <a:solidFill>
                <a:schemeClr val="accent1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just"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17.Перевозова</a:t>
            </a:r>
            <a:r>
              <a:rPr lang="en-US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 </a:t>
            </a:r>
            <a:r>
              <a:rPr lang="en-US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І. Нейромаркетинг: як краще зрозуміти покупця : [психологія збуту товарів] /</a:t>
            </a:r>
            <a:r>
              <a:rPr lang="en-US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 </a:t>
            </a:r>
            <a:r>
              <a:rPr lang="en-US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І.</a:t>
            </a:r>
            <a:r>
              <a:rPr lang="en-US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 </a:t>
            </a:r>
            <a:r>
              <a:rPr lang="en-US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Перевозова, О.</a:t>
            </a:r>
            <a:r>
              <a:rPr lang="en-US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 </a:t>
            </a:r>
            <a:r>
              <a:rPr lang="en-US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Малинка //</a:t>
            </a:r>
            <a:r>
              <a:rPr lang="en-US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 </a:t>
            </a:r>
            <a:r>
              <a:rPr lang="en-US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Маркетинг в Україні.</a:t>
            </a:r>
            <a:r>
              <a:rPr lang="en-US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 </a:t>
            </a:r>
            <a:r>
              <a:rPr lang="en-US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– 2019.</a:t>
            </a:r>
            <a:r>
              <a:rPr lang="en-US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 </a:t>
            </a:r>
            <a:r>
              <a:rPr lang="en-US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– </a:t>
            </a:r>
            <a:r>
              <a:rPr lang="en-US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№</a:t>
            </a:r>
            <a:r>
              <a:rPr lang="en-US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 2 (113).</a:t>
            </a:r>
            <a:r>
              <a:rPr lang="en-US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 </a:t>
            </a:r>
            <a:r>
              <a:rPr lang="en-US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– С. 40-44.</a:t>
            </a:r>
            <a:endParaRPr lang="en-US" altLang="en-US" sz="1400" b="0" u="none" strike="noStrike">
              <a:solidFill>
                <a:schemeClr val="accent1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just"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18.Попова Н. В. Маркетингові комунікації : підручник / Н. В. Попова, А. В. Катаєв, Л. В. Базалієва, О. І. Кононов, Т. А. Муха ; під загальною редакцією Н. В. Попової. Харків: </a:t>
            </a:r>
            <a:r>
              <a:rPr lang="en-US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«</a:t>
            </a:r>
            <a:r>
              <a:rPr lang="en-US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Факт</a:t>
            </a:r>
            <a:r>
              <a:rPr lang="en-US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»</a:t>
            </a:r>
            <a:r>
              <a:rPr lang="en-US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, 2020. - 315 с.</a:t>
            </a:r>
            <a:endParaRPr lang="en-US" altLang="en-US" sz="1400" b="0" u="none" strike="noStrike">
              <a:solidFill>
                <a:schemeClr val="accent1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just"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19.Примак Т.О. Маркетингові аспекти просування послуг [Електронний ресурс] / Т.О. Примак, А.М. Костюченко. – Режим доступу: http://www.nbuv.gov.ua/portal/natural/Vnulp/Logistyka /2008_633/84.pdf.</a:t>
            </a:r>
            <a:endParaRPr lang="en-US" altLang="en-US" sz="1400" b="0" u="none" strike="noStrike">
              <a:solidFill>
                <a:schemeClr val="accent1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just"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20.Решетнікова І. Етичний маркетинг як концепція маркетингової діяльності: [Електронний ресурс]. – Режим доступу: https://mmi.fem.sumdu.edu.ua/sites/default/files/mmi2012_4_91_96</a:t>
            </a:r>
            <a:endParaRPr lang="en-US" altLang="en-US" sz="1400" b="0" u="none" strike="noStrike">
              <a:solidFill>
                <a:schemeClr val="accent1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just"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21.Сенишин О. С., Кривешко О. В. Маркетинг : навч. посібник. Львів : Львівський національний університет імені Івана Франка, 2020. 347 с.</a:t>
            </a:r>
            <a:endParaRPr lang="en-US" altLang="en-US" sz="1400" b="0" u="none" strike="noStrike">
              <a:solidFill>
                <a:schemeClr val="accent1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just"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22.Чеченюк І. Нейромаркетинг як інструмент збільшення обсягів продажу / І. Чеченюк // Нарощування фінансово-економічного потенціалу суб’єктів економічних відносин як основа поступального розвитку територіально-господарських систем: монографія / В. Левицький, С. Радинський, І. Кошкалда, А. Ряснянська та ін.; за заг. ред. О.</a:t>
            </a:r>
            <a:r>
              <a:rPr lang="en-US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 </a:t>
            </a:r>
            <a:r>
              <a:rPr lang="en-US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Панухник / ФОП Паляниця В.А. Тернопіль, 2021. - 209 с.</a:t>
            </a:r>
            <a:endParaRPr lang="en-US" altLang="en-US" sz="1400" b="0" u="none" strike="noStrike">
              <a:solidFill>
                <a:schemeClr val="accent1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just"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altLang="en-US" sz="1400" b="0" u="none" strike="noStrike">
              <a:solidFill>
                <a:schemeClr val="accent1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ctr"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sz="1400" b="1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Інформаційні ресурси в Інтернеті</a:t>
            </a:r>
            <a:endParaRPr lang="en-US" altLang="en-US" sz="1400" b="1" u="none" strike="noStrike">
              <a:solidFill>
                <a:schemeClr val="accent1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just"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1.Інтернет-портал для управлінців: http:www.management.com.ua/ marketing/</a:t>
            </a:r>
            <a:endParaRPr lang="en-US" altLang="en-US" sz="1400" b="0" u="none" strike="noStrike">
              <a:solidFill>
                <a:schemeClr val="accent1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just"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2.Проект для інноваційних менеджерів. Маркетинг і продаж: http://innovations.com.ua/</a:t>
            </a:r>
            <a:endParaRPr lang="en-US" altLang="en-US" sz="1400" b="0" u="none" strike="noStrike">
              <a:solidFill>
                <a:schemeClr val="accent1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just"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sz="1400" b="0" u="none" strike="noStrike">
                <a:solidFill>
                  <a:schemeClr val="accent1">
                    <a:lumMod val="50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3.Семплінг: [Електронний ресурс]. – Режим доступу: https://advart.info/uk/sempling</a:t>
            </a:r>
            <a:endParaRPr lang="en-US" altLang="en-US" sz="1400" b="0" u="none" strike="noStrike">
              <a:solidFill>
                <a:schemeClr val="accent1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  <a:spcBef>
                <a:spcPts val="1190"/>
              </a:spcBef>
              <a:spcAft>
                <a:spcPts val="990"/>
              </a:spcAft>
            </a:pPr>
            <a:endParaRPr lang="uk-UA" sz="1400" b="0" u="none" strike="noStrike">
              <a:solidFill>
                <a:schemeClr val="accent1">
                  <a:lumMod val="50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defTabSz="457200">
              <a:lnSpc>
                <a:spcPct val="100000"/>
              </a:lnSpc>
              <a:spcBef>
                <a:spcPts val="1190"/>
              </a:spcBef>
              <a:spcAft>
                <a:spcPts val="990"/>
              </a:spcAft>
            </a:pP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defTabSz="457200">
              <a:lnSpc>
                <a:spcPct val="100000"/>
              </a:lnSpc>
              <a:spcBef>
                <a:spcPts val="1190"/>
              </a:spcBef>
              <a:spcAft>
                <a:spcPts val="990"/>
              </a:spcAft>
            </a:pP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292" name="TextBox 3"/>
          <p:cNvSpPr/>
          <p:nvPr/>
        </p:nvSpPr>
        <p:spPr>
          <a:xfrm>
            <a:off x="1331595" y="116205"/>
            <a:ext cx="6694805" cy="704215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square" lIns="90000" tIns="45000" rIns="90000" bIns="45000" anchor="t">
            <a:spAutoFit/>
          </a:bodyPr>
          <a:p>
            <a:pPr algn="ctr" defTabSz="457200">
              <a:lnSpc>
                <a:spcPct val="100000"/>
              </a:lnSpc>
            </a:pPr>
            <a:r>
              <a:rPr lang="uk-UA" sz="2000" b="1" cap="all" dirty="0"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sym typeface="+mn-ea"/>
              </a:rPr>
              <a:t>ОСНОВНІ Й ДОПОМІЖНІ  ІНФОРМАЦІЙНІ  ДЖЕРЕЛА: </a:t>
            </a:r>
            <a:endParaRPr lang="uk-UA" sz="20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PlaceHolder 1"/>
          <p:cNvSpPr>
            <a:spLocks noGrp="1"/>
          </p:cNvSpPr>
          <p:nvPr>
            <p:ph type="title"/>
          </p:nvPr>
        </p:nvSpPr>
        <p:spPr>
          <a:xfrm>
            <a:off x="107640" y="260640"/>
            <a:ext cx="8226360" cy="27982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p>
            <a:pPr indent="0" algn="ctr">
              <a:buNone/>
            </a:pP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graphicFrame>
        <p:nvGraphicFramePr>
          <p:cNvPr id="272" name="Таблица 3"/>
          <p:cNvGraphicFramePr/>
          <p:nvPr/>
        </p:nvGraphicFramePr>
        <p:xfrm>
          <a:off x="-360" y="0"/>
          <a:ext cx="9143640" cy="6855840"/>
        </p:xfrm>
        <a:graphic>
          <a:graphicData uri="http://schemas.openxmlformats.org/drawingml/2006/table">
            <a:tbl>
              <a:tblPr/>
              <a:tblGrid>
                <a:gridCol w="2342520"/>
                <a:gridCol w="3885480"/>
                <a:gridCol w="2915640"/>
              </a:tblGrid>
              <a:tr h="661680">
                <a:tc rowSpan="3">
                  <a:txBody>
                    <a:bodyPr>
                      <a:spAutoFit/>
                    </a:bodyPr>
                    <a:p>
                      <a:endParaRPr lang="uk-UA" sz="1800" b="1" u="none" strike="noStrike">
                        <a:solidFill>
                          <a:schemeClr val="lt1"/>
                        </a:solidFill>
                        <a:uFillTx/>
                        <a:latin typeface="Trebuchet MS" panose="020B0603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uFillTx/>
                          <a:latin typeface="Times New Roman" panose="02020603050405020304"/>
                        </a:rPr>
                        <a:t>ГАЛУЗЬ ЗНАНЬ </a:t>
                      </a:r>
                      <a:endParaRPr lang="uk-UA" sz="1800" b="0" u="none" strike="noStrike">
                        <a:solidFill>
                          <a:srgbClr val="FFFFFF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>
                          <a:solidFill>
                            <a:schemeClr val="lt1"/>
                          </a:solidFill>
                          <a:uFillTx/>
                          <a:latin typeface="Times New Roman" panose="02020603050405020304"/>
                        </a:rPr>
                        <a:t>07 УПРАВЛІННЯ ТА АДМІНІСТРУВАННЯ</a:t>
                      </a:r>
                      <a:endParaRPr lang="uk-UA" sz="1800" b="0" u="none" strike="noStrike">
                        <a:solidFill>
                          <a:srgbClr val="FFFFFF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661680">
                <a:tc vMerge="1">
                  <a:tcPr marL="90000" marR="90000"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Спеціальність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076 Підприємництво та торгівля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816120">
                <a:tc vMerge="1">
                  <a:tcPr marL="90000" marR="90000"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Освітньо - професійна програма 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Підприємництво, торгівля та біржова діяльність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661680">
                <a:tc rowSpan="7"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endParaRPr lang="uk-UA" sz="16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7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ГОТЕЛЬНО-РЕСТОРАННОГО БІЗНЕСУ ТА </a:t>
                      </a: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ПІДПРИЄМНИЦТВА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Освітньо - професійний ступінь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фаховий молодший бакалавр 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661680">
                <a:tc vMerge="1">
                  <a:tcPr marL="90000" marR="90000"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Статус освітнього компонента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обов’язковий 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83400">
                <a:tc vMerge="1">
                  <a:tcPr marL="90000" marR="90000"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Мова викладання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tx1"/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Українська</a:t>
                      </a:r>
                      <a:endParaRPr lang="uk-UA" sz="1800" b="1" u="none" strike="noStrike">
                        <a:solidFill>
                          <a:schemeClr val="tx1"/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457200">
                <a:tc vMerge="1">
                  <a:tcPr marL="90000" marR="90000"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Кількість кредитів ЄКТС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 5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661680">
                <a:tc vMerge="1">
                  <a:tcPr marL="90000" marR="90000"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Розподіл за видами занять та годинами навчання 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150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1512720">
                <a:tc vMerge="1">
                  <a:tcPr marL="90000" marR="90000"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аудиторні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лекційні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практичні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семінарські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самостійна робота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tx1"/>
                          </a:solidFill>
                          <a:uFillTx/>
                          <a:latin typeface="Arial" panose="020B0604020202020204"/>
                        </a:rPr>
                        <a:t>68</a:t>
                      </a:r>
                      <a:endParaRPr lang="uk-UA" sz="1800" b="1" u="none" strike="noStrike">
                        <a:solidFill>
                          <a:schemeClr val="tx1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tx1"/>
                          </a:solidFill>
                          <a:uFillTx/>
                          <a:latin typeface="Arial" panose="020B0604020202020204"/>
                        </a:rPr>
                        <a:t>30</a:t>
                      </a:r>
                      <a:endParaRPr lang="uk-UA" sz="1800" b="1" u="none" strike="noStrike">
                        <a:solidFill>
                          <a:schemeClr val="tx1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tx1"/>
                          </a:solidFill>
                          <a:uFillTx/>
                          <a:latin typeface="Arial" panose="020B0604020202020204"/>
                        </a:rPr>
                        <a:t>18</a:t>
                      </a:r>
                      <a:endParaRPr lang="uk-UA" sz="1800" b="1" u="none" strike="noStrike">
                        <a:solidFill>
                          <a:schemeClr val="tx1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tx1"/>
                          </a:solidFill>
                          <a:uFillTx/>
                          <a:latin typeface="Arial" panose="020B0604020202020204"/>
                        </a:rPr>
                        <a:t>20</a:t>
                      </a:r>
                      <a:endParaRPr lang="uk-UA" sz="1800" b="1" u="none" strike="noStrike">
                        <a:solidFill>
                          <a:schemeClr val="tx1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tx1"/>
                          </a:solidFill>
                          <a:uFillTx/>
                          <a:latin typeface="Arial" panose="020B0604020202020204"/>
                        </a:rPr>
                        <a:t>82</a:t>
                      </a:r>
                      <a:endParaRPr lang="uk-UA" sz="1800" b="1" u="none" strike="noStrike">
                        <a:solidFill>
                          <a:schemeClr val="tx1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8000">
                <a:tc vMerge="1">
                  <a:tcPr marL="90000" marR="90000"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Форма підсумкового контролю 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залік</a:t>
                      </a:r>
                      <a:endParaRPr lang="uk-UA" sz="1800" b="0" u="none" strike="noStrike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273" name="Picture 2"/>
          <p:cNvPicPr/>
          <p:nvPr/>
        </p:nvPicPr>
        <p:blipFill>
          <a:blip r:embed="rId1"/>
          <a:stretch>
            <a:fillRect/>
          </a:stretch>
        </p:blipFill>
        <p:spPr>
          <a:xfrm>
            <a:off x="251640" y="404640"/>
            <a:ext cx="1725120" cy="157932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Прямоугольник 3"/>
          <p:cNvSpPr/>
          <p:nvPr/>
        </p:nvSpPr>
        <p:spPr>
          <a:xfrm>
            <a:off x="828040" y="1052195"/>
            <a:ext cx="6792595" cy="313817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square" lIns="90000" tIns="45000" rIns="90000" bIns="45000" anchor="t">
            <a:spAutoFit/>
          </a:bodyPr>
          <a:p>
            <a:pPr algn="just" defTabSz="457200">
              <a:lnSpc>
                <a:spcPct val="100000"/>
              </a:lnSpc>
              <a:spcBef>
                <a:spcPts val="1190"/>
              </a:spcBef>
              <a:spcAft>
                <a:spcPts val="990"/>
              </a:spcAft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DejaVu Sans"/>
              </a:rPr>
              <a:t>Мета вивчення освітнього компонента: </a:t>
            </a:r>
            <a:r>
              <a:rPr lang="en-US" altLang="en-US" sz="1800" u="none" strike="noStrike">
                <a:solidFill>
                  <a:schemeClr val="tx1"/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формування у майбутніх фахівців сучасної системи поглядів та спеціальних знань у галузі маркетингу, набуття практичних навичок щодо закупівлі, розробки та продажу товарів, формування ефективної цінової політики, просування їх на ринок з урахуванням задоволення потреб споживачів та забезпечення ефективної діяльності підприємства.</a:t>
            </a:r>
            <a:endParaRPr lang="en-US" altLang="en-US" sz="1800" u="none" strike="noStrike">
              <a:solidFill>
                <a:schemeClr val="tx1"/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  <a:spcBef>
                <a:spcPts val="1190"/>
              </a:spcBef>
              <a:spcAft>
                <a:spcPts val="990"/>
              </a:spcAft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Завдання:</a:t>
            </a:r>
            <a:r>
              <a:rPr lang="uk-UA" sz="1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u="none" strike="noStrike">
                <a:solidFill>
                  <a:schemeClr val="tx1"/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сформувати знання з теорії та практики маркетингу, навчити аналізувати ринок і споживачів, застосовувати маркетингові інструменти та цифрові технології, планувати стратегії й оцінювати ефективність маркетингової діяльності</a:t>
            </a:r>
            <a:endParaRPr lang="en-US" altLang="en-US" sz="1800" u="none" strike="noStrike">
              <a:solidFill>
                <a:schemeClr val="tx1"/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</p:txBody>
      </p:sp>
      <p:pic>
        <p:nvPicPr>
          <p:cNvPr id="2" name="Picture 1"/>
          <p:cNvPicPr/>
          <p:nvPr/>
        </p:nvPicPr>
        <p:blipFill>
          <a:blip r:embed="rId1"/>
          <a:stretch>
            <a:fillRect/>
          </a:stretch>
        </p:blipFill>
        <p:spPr>
          <a:xfrm>
            <a:off x="467995" y="4076700"/>
            <a:ext cx="4271010" cy="259905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Прямоугольник 2"/>
          <p:cNvSpPr/>
          <p:nvPr/>
        </p:nvSpPr>
        <p:spPr>
          <a:xfrm>
            <a:off x="0" y="476250"/>
            <a:ext cx="8825865" cy="6459855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square" lIns="90000" tIns="45000" rIns="90000" bIns="45000" anchor="t">
            <a:spAutoFit/>
          </a:bodyPr>
          <a:p>
            <a:pPr algn="ctr" defTabSz="457200">
              <a:lnSpc>
                <a:spcPct val="100000"/>
              </a:lnSpc>
            </a:pPr>
            <a:r>
              <a:rPr lang="uk-UA" sz="1800" b="1" u="none" strike="noStrike">
                <a:gradFill>
                  <a:gsLst>
                    <a:gs pos="50000">
                      <a:schemeClr val="accent4"/>
                    </a:gs>
                    <a:gs pos="0">
                      <a:schemeClr val="accent4">
                        <a:lumMod val="25000"/>
                        <a:lumOff val="75000"/>
                      </a:schemeClr>
                    </a:gs>
                    <a:gs pos="100000">
                      <a:schemeClr val="accent4">
                        <a:lumMod val="85000"/>
                      </a:schemeClr>
                    </a:gs>
                  </a:gsLst>
                  <a:lin ang="5400000" scaled="1"/>
                </a:gradFill>
                <a:uFillTx/>
                <a:latin typeface="Times New Roman" panose="02020603050405020304"/>
                <a:ea typeface="DejaVu Sans"/>
              </a:rPr>
              <a:t>Програмні результати навчання:</a:t>
            </a:r>
            <a:endParaRPr lang="uk-UA" sz="1800" b="0" u="none" strike="noStrike">
              <a:gradFill>
                <a:gsLst>
                  <a:gs pos="50000">
                    <a:schemeClr val="accent4"/>
                  </a:gs>
                  <a:gs pos="0">
                    <a:schemeClr val="accent4">
                      <a:lumMod val="25000"/>
                      <a:lumOff val="75000"/>
                    </a:schemeClr>
                  </a:gs>
                  <a:gs pos="100000">
                    <a:schemeClr val="accent4">
                      <a:lumMod val="85000"/>
                    </a:schemeClr>
                  </a:gs>
                </a:gsLst>
                <a:lin ang="5400000" scaled="1"/>
              </a:gradFill>
              <a:uFillTx/>
              <a:latin typeface="Arial" panose="020B0604020202020204"/>
            </a:endParaRPr>
          </a:p>
          <a:p>
            <a:pPr algn="just" defTabSz="457200">
              <a:lnSpc>
                <a:spcPct val="100000"/>
              </a:lnSpc>
            </a:pPr>
            <a:endParaRPr lang="uk-UA" sz="1800" b="0" u="none" strike="noStrike">
              <a:gradFill>
                <a:gsLst>
                  <a:gs pos="50000">
                    <a:schemeClr val="accent4"/>
                  </a:gs>
                  <a:gs pos="0">
                    <a:schemeClr val="accent4">
                      <a:lumMod val="25000"/>
                      <a:lumOff val="75000"/>
                    </a:schemeClr>
                  </a:gs>
                  <a:gs pos="100000">
                    <a:schemeClr val="accent4">
                      <a:lumMod val="85000"/>
                    </a:schemeClr>
                  </a:gs>
                </a:gsLst>
                <a:lin ang="5400000" scaled="1"/>
              </a:gradFill>
              <a:uFillTx/>
              <a:latin typeface="Arial" panose="020B0604020202020204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800" b="0" u="none" strike="noStrike">
                <a:solidFill>
                  <a:schemeClr val="accent1">
                    <a:lumMod val="75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РН2. Застосовувати знання, розуміння закономірностей та сучасних досягнень у підприємницькій та торговельній діяльності із професійною метою.</a:t>
            </a:r>
            <a:endParaRPr lang="en-US" altLang="en-US" sz="1800" b="0" u="none" strike="noStrike">
              <a:solidFill>
                <a:schemeClr val="accent1">
                  <a:lumMod val="75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800" b="0" u="none" strike="noStrike">
                <a:solidFill>
                  <a:schemeClr val="accent1">
                    <a:lumMod val="75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РН7. Застосувати всебічні спеціалізовані емпіричні й теоретичні знання у сфері підприємництва та торговельної діяльності для подальшого використання у практичній діяльності.</a:t>
            </a:r>
            <a:endParaRPr lang="en-US" altLang="en-US" sz="1800" b="0" u="none" strike="noStrike">
              <a:solidFill>
                <a:schemeClr val="accent1">
                  <a:lumMod val="75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800" b="0" u="none" strike="noStrike">
                <a:solidFill>
                  <a:schemeClr val="accent1">
                    <a:lumMod val="75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РН8. Володіти методами й інструментарієм для підготовки проєктів управлінських рішень щодо створення й функціонування підприємницьких та торговельних структур.</a:t>
            </a:r>
            <a:endParaRPr lang="en-US" altLang="en-US" sz="1800" b="0" u="none" strike="noStrike">
              <a:solidFill>
                <a:schemeClr val="accent1">
                  <a:lumMod val="75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800" b="0" u="none" strike="noStrike">
                <a:solidFill>
                  <a:schemeClr val="accent1">
                    <a:lumMod val="75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РН9. Уміти застосовувати інноваційні підходи у підприємницькій та торговельній діяльності.</a:t>
            </a:r>
            <a:endParaRPr lang="en-US" altLang="en-US" sz="1800" b="0" u="none" strike="noStrike">
              <a:solidFill>
                <a:schemeClr val="accent1">
                  <a:lumMod val="75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800" b="0" u="none" strike="noStrike">
                <a:solidFill>
                  <a:schemeClr val="accent1">
                    <a:lumMod val="75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РН11. Знати основи нормативно-правового забезпечення діяльності підприємницьких та торговельних структур і застосовувати їх на практиці.</a:t>
            </a:r>
            <a:endParaRPr lang="en-US" altLang="en-US" sz="1800" b="0" u="none" strike="noStrike">
              <a:solidFill>
                <a:schemeClr val="accent1">
                  <a:lumMod val="75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800" b="0" u="none" strike="noStrike">
                <a:solidFill>
                  <a:schemeClr val="accent1">
                    <a:lumMod val="75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РН12. Уміти виконувати професійні завдання з організації діяльності підприємницьких та торговельних структур. </a:t>
            </a:r>
            <a:endParaRPr lang="en-US" altLang="en-US" sz="1800" b="0" u="none" strike="noStrike">
              <a:solidFill>
                <a:schemeClr val="accent1">
                  <a:lumMod val="75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800" b="0" u="none" strike="noStrike">
                <a:solidFill>
                  <a:schemeClr val="accent1">
                    <a:lumMod val="75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РН14. Визначати потреби споживачів для формування асортименту товарів у підприємницькій та торговельній діяльності.</a:t>
            </a:r>
            <a:endParaRPr lang="en-US" altLang="en-US" sz="1800" b="0" u="none" strike="noStrike">
              <a:solidFill>
                <a:schemeClr val="accent1">
                  <a:lumMod val="75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800" b="0" u="none" strike="noStrike">
                <a:solidFill>
                  <a:schemeClr val="accent1">
                    <a:lumMod val="75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РН16. Використовувати логістичні системи у підприємницькій та торговельній діяльності.</a:t>
            </a:r>
            <a:endParaRPr lang="en-US" altLang="en-US" sz="1800" b="0" u="none" strike="noStrike">
              <a:solidFill>
                <a:schemeClr val="accent1">
                  <a:lumMod val="75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r>
              <a:rPr lang="en-US" altLang="en-US" sz="1800" b="0" u="none" strike="noStrike">
                <a:solidFill>
                  <a:schemeClr val="accent1">
                    <a:lumMod val="75000"/>
                  </a:schemeClr>
                </a:solidFill>
                <a:uFillTx/>
                <a:latin typeface="Times New Roman" panose="02020603050405020304" charset="0"/>
                <a:cs typeface="Times New Roman" panose="02020603050405020304" charset="0"/>
              </a:rPr>
              <a:t>РН17. Визначати основні показники діяльності підприємницьких та торговельних структур для забезпечення їх ефективності.</a:t>
            </a:r>
            <a:endParaRPr lang="en-US" altLang="en-US" sz="1800" b="0" u="none" strike="noStrike">
              <a:solidFill>
                <a:schemeClr val="accent1">
                  <a:lumMod val="75000"/>
                </a:schemeClr>
              </a:solidFill>
              <a:uFillTx/>
              <a:latin typeface="Times New Roman" panose="02020603050405020304" charset="0"/>
              <a:cs typeface="Times New Roman" panose="02020603050405020304" charset="0"/>
            </a:endParaRPr>
          </a:p>
          <a:p>
            <a:pPr algn="just" defTabSz="457200">
              <a:lnSpc>
                <a:spcPct val="100000"/>
              </a:lnSpc>
            </a:pP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algn="just" defTabSz="457200">
              <a:lnSpc>
                <a:spcPct val="100000"/>
              </a:lnSpc>
            </a:pP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Прямоугольник 2"/>
          <p:cNvSpPr/>
          <p:nvPr/>
        </p:nvSpPr>
        <p:spPr>
          <a:xfrm>
            <a:off x="251460" y="260350"/>
            <a:ext cx="8889365" cy="6182995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square" lIns="90000" tIns="45000" rIns="90000" bIns="45000" anchor="t">
            <a:spAutoFit/>
          </a:bodyPr>
          <a:p>
            <a:pPr algn="just" defTabSz="457200">
              <a:lnSpc>
                <a:spcPct val="100000"/>
              </a:lnSpc>
            </a:pP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algn="ctr" defTabSz="457200">
              <a:lnSpc>
                <a:spcPct val="100000"/>
              </a:lnSpc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DejaVu Sans"/>
              </a:rPr>
              <a:t>   У результаті навчання здобувач освіти повинен отримати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indent="0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None/>
            </a:pPr>
            <a:r>
              <a:rPr lang="en-US" altLang="en-US" sz="1500" b="1" u="none" strike="noStrike">
                <a:solidFill>
                  <a:schemeClr val="accent1">
                    <a:lumMod val="75000"/>
                  </a:schemeClr>
                </a:solidFill>
                <a:uFillTx/>
                <a:latin typeface="Arial" panose="020B0604020202020204"/>
              </a:rPr>
              <a:t>загальні компетентності:</a:t>
            </a:r>
            <a:r>
              <a:rPr lang="en-US" altLang="en-US" sz="1500" b="0" u="none" strike="noStrike">
                <a:solidFill>
                  <a:schemeClr val="accent1">
                    <a:lumMod val="75000"/>
                  </a:schemeClr>
                </a:solidFill>
                <a:uFillTx/>
                <a:latin typeface="Arial" panose="020B0604020202020204"/>
              </a:rPr>
              <a:t> </a:t>
            </a:r>
            <a:endParaRPr lang="en-US" altLang="en-US" sz="1500" b="0" u="none" strike="noStrike">
              <a:solidFill>
                <a:schemeClr val="accent1">
                  <a:lumMod val="75000"/>
                </a:schemeClr>
              </a:solidFill>
              <a:uFillTx/>
              <a:latin typeface="Arial" panose="020B0604020202020204"/>
            </a:endParaRPr>
          </a:p>
          <a:p>
            <a:pPr marL="285750" indent="-285750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Char char=""/>
            </a:pPr>
            <a:r>
              <a:rPr lang="en-US" altLang="en-US" sz="1500" b="0" u="none" strike="noStrike">
                <a:solidFill>
                  <a:schemeClr val="accent1">
                    <a:lumMod val="75000"/>
                  </a:schemeClr>
                </a:solidFill>
                <a:uFillTx/>
                <a:latin typeface="Arial" panose="020B0604020202020204"/>
              </a:rPr>
              <a:t>3К 3. Здатність застосовувати знання у практичних ситуаціях.</a:t>
            </a:r>
            <a:endParaRPr lang="en-US" altLang="en-US" sz="1500" b="0" u="none" strike="noStrike">
              <a:solidFill>
                <a:schemeClr val="accent1">
                  <a:lumMod val="75000"/>
                </a:schemeClr>
              </a:solidFill>
              <a:uFillTx/>
              <a:latin typeface="Arial" panose="020B0604020202020204"/>
            </a:endParaRPr>
          </a:p>
          <a:p>
            <a:pPr marL="285750" indent="-285750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Char char=""/>
            </a:pPr>
            <a:r>
              <a:rPr lang="en-US" altLang="en-US" sz="1500" b="0" u="none" strike="noStrike">
                <a:solidFill>
                  <a:schemeClr val="accent1">
                    <a:lumMod val="75000"/>
                  </a:schemeClr>
                </a:solidFill>
                <a:uFillTx/>
                <a:latin typeface="Arial" panose="020B0604020202020204"/>
              </a:rPr>
              <a:t>3К 5. Здатність спілкуватися іноземною мовою.</a:t>
            </a:r>
            <a:endParaRPr lang="en-US" altLang="en-US" sz="1500" b="0" u="none" strike="noStrike">
              <a:solidFill>
                <a:schemeClr val="accent1">
                  <a:lumMod val="75000"/>
                </a:schemeClr>
              </a:solidFill>
              <a:uFillTx/>
              <a:latin typeface="Arial" panose="020B0604020202020204"/>
            </a:endParaRPr>
          </a:p>
          <a:p>
            <a:pPr marL="285750" indent="-285750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Char char=""/>
            </a:pPr>
            <a:r>
              <a:rPr lang="en-US" altLang="en-US" sz="1500" b="0" u="none" strike="noStrike">
                <a:solidFill>
                  <a:schemeClr val="accent1">
                    <a:lumMod val="75000"/>
                  </a:schemeClr>
                </a:solidFill>
                <a:uFillTx/>
                <a:latin typeface="Arial" panose="020B0604020202020204"/>
              </a:rPr>
              <a:t>ЗК 9. Здатність володіння навичками міжособистісної взаємодії, вміння працювати в команді, налагоджувати контакт з різними за віком, характером і статусом людьми.</a:t>
            </a:r>
            <a:endParaRPr lang="en-US" altLang="en-US" sz="1500" b="0" u="none" strike="noStrike">
              <a:solidFill>
                <a:schemeClr val="accent1">
                  <a:lumMod val="75000"/>
                </a:schemeClr>
              </a:solidFill>
              <a:uFillTx/>
              <a:latin typeface="Arial" panose="020B0604020202020204"/>
            </a:endParaRPr>
          </a:p>
          <a:p>
            <a:pPr indent="0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None/>
            </a:pPr>
            <a:r>
              <a:rPr lang="en-US" altLang="en-US" sz="1500" b="1" u="none" strike="noStrike">
                <a:solidFill>
                  <a:schemeClr val="accent1">
                    <a:lumMod val="75000"/>
                  </a:schemeClr>
                </a:solidFill>
                <a:uFillTx/>
                <a:latin typeface="Arial" panose="020B0604020202020204"/>
              </a:rPr>
              <a:t>спеціальні компетентності: </a:t>
            </a:r>
            <a:endParaRPr lang="en-US" altLang="en-US" sz="1500" b="1" u="none" strike="noStrike">
              <a:solidFill>
                <a:schemeClr val="accent1">
                  <a:lumMod val="75000"/>
                </a:schemeClr>
              </a:solidFill>
              <a:uFillTx/>
              <a:latin typeface="Arial" panose="020B0604020202020204"/>
            </a:endParaRPr>
          </a:p>
          <a:p>
            <a:pPr marL="285750" indent="-285750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Char char=""/>
            </a:pPr>
            <a:r>
              <a:rPr lang="en-US" altLang="en-US" sz="1500" b="0" u="none" strike="noStrike">
                <a:solidFill>
                  <a:schemeClr val="accent1">
                    <a:lumMod val="75000"/>
                  </a:schemeClr>
                </a:solidFill>
                <a:uFillTx/>
                <a:latin typeface="Arial" panose="020B0604020202020204"/>
              </a:rPr>
              <a:t>СК 1. Здатність враховувати основні закономірності й сучасні досягнення у підприємницькій та торговельній діяльності.</a:t>
            </a:r>
            <a:endParaRPr lang="en-US" altLang="en-US" sz="1500" b="0" u="none" strike="noStrike">
              <a:solidFill>
                <a:schemeClr val="accent1">
                  <a:lumMod val="75000"/>
                </a:schemeClr>
              </a:solidFill>
              <a:uFillTx/>
              <a:latin typeface="Arial" panose="020B0604020202020204"/>
            </a:endParaRPr>
          </a:p>
          <a:p>
            <a:pPr marL="285750" indent="-285750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Char char=""/>
            </a:pPr>
            <a:r>
              <a:rPr lang="en-US" altLang="en-US" sz="1500" b="0" u="none" strike="noStrike">
                <a:solidFill>
                  <a:schemeClr val="accent1">
                    <a:lumMod val="75000"/>
                  </a:schemeClr>
                </a:solidFill>
                <a:uFillTx/>
                <a:latin typeface="Arial" panose="020B0604020202020204"/>
              </a:rPr>
              <a:t>СК 3. Здатність застосовувати інноваційні підходи у діяльності підприємницьких  та торговельних структур.</a:t>
            </a:r>
            <a:endParaRPr lang="en-US" altLang="en-US" sz="1500" b="0" u="none" strike="noStrike">
              <a:solidFill>
                <a:schemeClr val="accent1">
                  <a:lumMod val="75000"/>
                </a:schemeClr>
              </a:solidFill>
              <a:uFillTx/>
              <a:latin typeface="Arial" panose="020B0604020202020204"/>
            </a:endParaRPr>
          </a:p>
          <a:p>
            <a:pPr marL="285750" indent="-285750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Char char=""/>
            </a:pPr>
            <a:r>
              <a:rPr lang="en-US" altLang="en-US" sz="1500" b="0" u="none" strike="noStrike">
                <a:solidFill>
                  <a:schemeClr val="accent1">
                    <a:lumMod val="75000"/>
                  </a:schemeClr>
                </a:solidFill>
                <a:uFillTx/>
                <a:latin typeface="Arial" panose="020B0604020202020204"/>
              </a:rPr>
              <a:t>СК 5. Здатність здійснювати діяльність із дотриманням вимог нормативно-правових документів у сфері підприємницької та торговельної діяльності.</a:t>
            </a:r>
            <a:endParaRPr lang="en-US" altLang="en-US" sz="1500" b="0" u="none" strike="noStrike">
              <a:solidFill>
                <a:schemeClr val="accent1">
                  <a:lumMod val="75000"/>
                </a:schemeClr>
              </a:solidFill>
              <a:uFillTx/>
              <a:latin typeface="Arial" panose="020B0604020202020204"/>
            </a:endParaRPr>
          </a:p>
          <a:p>
            <a:pPr marL="285750" indent="-285750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Char char=""/>
            </a:pPr>
            <a:r>
              <a:rPr lang="en-US" altLang="en-US" sz="1500" b="0" u="none" strike="noStrike">
                <a:solidFill>
                  <a:schemeClr val="accent1">
                    <a:lumMod val="75000"/>
                  </a:schemeClr>
                </a:solidFill>
                <a:uFillTx/>
                <a:latin typeface="Arial" panose="020B0604020202020204"/>
              </a:rPr>
              <a:t>СК 6. Здатність виконувати професійні завдання з організації діяльності підприємницьких та торговельних структур.</a:t>
            </a:r>
            <a:endParaRPr lang="en-US" altLang="en-US" sz="1500" b="0" u="none" strike="noStrike">
              <a:solidFill>
                <a:schemeClr val="accent1">
                  <a:lumMod val="75000"/>
                </a:schemeClr>
              </a:solidFill>
              <a:uFillTx/>
              <a:latin typeface="Arial" panose="020B0604020202020204"/>
            </a:endParaRPr>
          </a:p>
          <a:p>
            <a:pPr marL="285750" indent="-285750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Char char=""/>
            </a:pPr>
            <a:r>
              <a:rPr lang="en-US" altLang="en-US" sz="1500" b="0" u="none" strike="noStrike">
                <a:solidFill>
                  <a:schemeClr val="accent1">
                    <a:lumMod val="75000"/>
                  </a:schemeClr>
                </a:solidFill>
                <a:uFillTx/>
                <a:latin typeface="Arial" panose="020B0604020202020204"/>
              </a:rPr>
              <a:t>СК 8. Здатність визначати і задовольняти потреби споживачів як пріоритетних суб’єктів ринку.</a:t>
            </a:r>
            <a:endParaRPr lang="en-US" altLang="en-US" sz="1500" b="0" u="none" strike="noStrike">
              <a:solidFill>
                <a:schemeClr val="accent1">
                  <a:lumMod val="75000"/>
                </a:schemeClr>
              </a:solidFill>
              <a:uFillTx/>
              <a:latin typeface="Arial" panose="020B0604020202020204"/>
            </a:endParaRPr>
          </a:p>
          <a:p>
            <a:pPr marL="285750" indent="-285750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Char char=""/>
            </a:pPr>
            <a:r>
              <a:rPr lang="en-US" altLang="en-US" sz="1500" b="0" u="none" strike="noStrike">
                <a:solidFill>
                  <a:schemeClr val="accent1">
                    <a:lumMod val="75000"/>
                  </a:schemeClr>
                </a:solidFill>
                <a:uFillTx/>
                <a:latin typeface="Arial" panose="020B0604020202020204"/>
              </a:rPr>
              <a:t>СК 10. Здатність використовувати логістичні системи у підприємницькій та торговельній діяльності.</a:t>
            </a:r>
            <a:endParaRPr lang="en-US" altLang="en-US" sz="1500" b="0" u="none" strike="noStrike">
              <a:solidFill>
                <a:schemeClr val="accent1">
                  <a:lumMod val="75000"/>
                </a:schemeClr>
              </a:solidFill>
              <a:uFillTx/>
              <a:latin typeface="Arial" panose="020B0604020202020204"/>
            </a:endParaRPr>
          </a:p>
          <a:p>
            <a:pPr marL="285750" indent="-285750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Char char=""/>
            </a:pPr>
            <a:r>
              <a:rPr lang="en-US" altLang="en-US" sz="1500" b="0" u="none" strike="noStrike">
                <a:solidFill>
                  <a:schemeClr val="accent1">
                    <a:lumMod val="75000"/>
                  </a:schemeClr>
                </a:solidFill>
                <a:uFillTx/>
                <a:latin typeface="Arial" panose="020B0604020202020204"/>
              </a:rPr>
              <a:t>СК 14. Здатність застосовувати отримані нові знання й практичні навички для розв’язання комплексних проблем у сфері професійної діяльності, адаптувати їх до умов змінного середовища.</a:t>
            </a:r>
            <a:endParaRPr lang="en-US" altLang="en-US" sz="1500" b="0" u="none" strike="noStrike">
              <a:solidFill>
                <a:schemeClr val="accent1">
                  <a:lumMod val="75000"/>
                </a:schemeClr>
              </a:solidFill>
              <a:uFillTx/>
              <a:latin typeface="Arial" panose="020B0604020202020204"/>
            </a:endParaRPr>
          </a:p>
          <a:p>
            <a:pPr marL="285750" indent="-285750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Char char=""/>
            </a:pPr>
            <a:r>
              <a:rPr lang="en-US" altLang="en-US" sz="1500" b="0" u="none" strike="noStrike">
                <a:solidFill>
                  <a:schemeClr val="accent1">
                    <a:lumMod val="75000"/>
                  </a:schemeClr>
                </a:solidFill>
                <a:uFillTx/>
                <a:latin typeface="Arial" panose="020B0604020202020204"/>
              </a:rPr>
              <a:t>СК 15. Здатність аналізувати стан, тенденції та напрями розвитку ринку товарів та послуг на регіональному та національному рівнях.</a:t>
            </a:r>
            <a:endParaRPr lang="en-US" altLang="en-US" sz="1500" b="0" u="none" strike="noStrike">
              <a:solidFill>
                <a:schemeClr val="accent1">
                  <a:lumMod val="75000"/>
                </a:schemeClr>
              </a:solidFill>
              <a:uFillTx/>
              <a:latin typeface="Arial" panose="020B0604020202020204"/>
            </a:endParaRPr>
          </a:p>
          <a:p>
            <a:pPr marL="285750" indent="-285750" defTabSz="457200">
              <a:lnSpc>
                <a:spcPct val="100000"/>
              </a:lnSpc>
              <a:buClr>
                <a:srgbClr val="3C1C6F"/>
              </a:buClr>
              <a:buFont typeface="Wingdings" panose="05000000000000000000" pitchFamily="2" charset="2"/>
              <a:buChar char=""/>
            </a:pPr>
            <a:r>
              <a:rPr lang="en-US" altLang="en-US" sz="1500" b="0" u="none" strike="noStrike">
                <a:solidFill>
                  <a:schemeClr val="accent1">
                    <a:lumMod val="75000"/>
                  </a:schemeClr>
                </a:solidFill>
                <a:uFillTx/>
                <a:latin typeface="Arial" panose="020B0604020202020204"/>
              </a:rPr>
              <a:t>СК 16. Здатність до професійного самовдосконалення, самоосвіти в умовах мінливого середовища та підвищення рівня кваліфікації відповідно до потреб ринку праці </a:t>
            </a:r>
            <a:endParaRPr lang="en-US" altLang="en-US" sz="1500" b="0" u="none" strike="noStrike">
              <a:solidFill>
                <a:schemeClr val="accent1">
                  <a:lumMod val="75000"/>
                </a:schemeClr>
              </a:solidFill>
              <a:uFillTx/>
              <a:latin typeface="Arial" panose="020B060402020202020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6" name="Таблица 2"/>
          <p:cNvGraphicFramePr/>
          <p:nvPr>
            <p:custDataLst>
              <p:tags r:id="rId1"/>
            </p:custDataLst>
          </p:nvPr>
        </p:nvGraphicFramePr>
        <p:xfrm>
          <a:off x="251460" y="1201420"/>
          <a:ext cx="8743315" cy="5480685"/>
        </p:xfrm>
        <a:graphic>
          <a:graphicData uri="http://schemas.openxmlformats.org/drawingml/2006/table">
            <a:tbl>
              <a:tblPr/>
              <a:tblGrid>
                <a:gridCol w="667385"/>
                <a:gridCol w="6964680"/>
                <a:gridCol w="1111250"/>
              </a:tblGrid>
              <a:tr h="64008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gradFill>
                            <a:gsLst>
                              <a:gs pos="50000">
                                <a:schemeClr val="tx1"/>
                              </a:gs>
                              <a:gs pos="0">
                                <a:schemeClr val="tx1">
                                  <a:lumMod val="25000"/>
                                  <a:lumOff val="75000"/>
                                </a:schemeClr>
                              </a:gs>
                              <a:gs pos="100000">
                                <a:schemeClr val="tx1">
                                  <a:lumMod val="85000"/>
                                </a:schemeClr>
                              </a:gs>
                            </a:gsLst>
                            <a:lin ang="5400000" scaled="1"/>
                          </a:gradFill>
                          <a:uFillTx/>
                          <a:latin typeface="Times New Roman" panose="02020603050405020304"/>
                        </a:rPr>
                        <a:t>№ з/п</a:t>
                      </a:r>
                      <a:endParaRPr lang="uk-UA" sz="1800" b="0" u="none" strike="noStrike">
                        <a:gradFill>
                          <a:gsLst>
                            <a:gs pos="50000">
                              <a:schemeClr val="tx1"/>
                            </a:gs>
                            <a:gs pos="0">
                              <a:schemeClr val="tx1">
                                <a:lumMod val="25000"/>
                                <a:lumOff val="75000"/>
                              </a:schemeClr>
                            </a:gs>
                            <a:gs pos="100000">
                              <a:schemeClr val="tx1">
                                <a:lumMod val="85000"/>
                              </a:schemeClr>
                            </a:gs>
                          </a:gsLst>
                          <a:lin ang="5400000" scaled="1"/>
                        </a:gra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ЛЕКЦІЇ</a:t>
                      </a:r>
                      <a:endParaRPr lang="uk-UA" sz="18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gradFill>
                            <a:gsLst>
                              <a:gs pos="50000">
                                <a:schemeClr val="tx1"/>
                              </a:gs>
                              <a:gs pos="0">
                                <a:schemeClr val="tx1">
                                  <a:lumMod val="25000"/>
                                  <a:lumOff val="75000"/>
                                </a:schemeClr>
                              </a:gs>
                              <a:gs pos="100000">
                                <a:schemeClr val="tx1">
                                  <a:lumMod val="85000"/>
                                </a:schemeClr>
                              </a:gs>
                            </a:gsLst>
                            <a:lin ang="5400000" scaled="1"/>
                          </a:gradFill>
                          <a:uFillTx/>
                          <a:latin typeface="Times New Roman" panose="02020603050405020304"/>
                        </a:rPr>
                        <a:t>К-ть годин</a:t>
                      </a:r>
                      <a:endParaRPr lang="uk-UA" sz="1800" b="0" u="none" strike="noStrike">
                        <a:gradFill>
                          <a:gsLst>
                            <a:gs pos="50000">
                              <a:schemeClr val="tx1"/>
                            </a:gs>
                            <a:gs pos="0">
                              <a:schemeClr val="tx1">
                                <a:lumMod val="25000"/>
                                <a:lumOff val="75000"/>
                              </a:schemeClr>
                            </a:gs>
                            <a:gs pos="100000">
                              <a:schemeClr val="tx1">
                                <a:lumMod val="85000"/>
                              </a:schemeClr>
                            </a:gs>
                          </a:gsLst>
                          <a:lin ang="5400000" scaled="1"/>
                        </a:gra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  <a:tr h="27813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just" defTabSz="457200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uk-UA" altLang="en-US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Розділ 1. З</a:t>
                      </a:r>
                      <a:r>
                        <a:rPr lang="en-US" altLang="en-US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начення маркетингу в підприємницькій діяльності</a:t>
                      </a:r>
                      <a:endParaRPr lang="en-US" altLang="en-US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400" marR="68400"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78130">
                <a:tc>
                  <a:txBody>
                    <a:bodyPr/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2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Розділ 2. Маркетингові дослідження</a:t>
                      </a:r>
                      <a:endParaRPr lang="en-US" altLang="zh-CN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4</a:t>
                      </a:r>
                      <a:endParaRPr lang="en-US" altLang="zh-CN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2385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3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Розділ 3. Процес прийняття рішення про купівлю</a:t>
                      </a:r>
                      <a:endParaRPr lang="en-US" altLang="zh-CN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4290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4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Розділ 4. Сегментація ринку</a:t>
                      </a:r>
                      <a:endParaRPr lang="en-US" altLang="zh-CN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16230">
                <a:tc>
                  <a:txBody>
                    <a:bodyPr>
                      <a:spAutoFit/>
                    </a:bodyPr>
                    <a:p>
                      <a:pPr defTabSz="457200"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5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Розділ 5. Маркетинг і суспільство</a:t>
                      </a:r>
                      <a:endParaRPr lang="en-US" altLang="zh-CN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4</a:t>
                      </a:r>
                      <a:endParaRPr lang="en-US" altLang="zh-CN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25755"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6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Розділ 6. Маркетингова товарна політика</a:t>
                      </a:r>
                      <a:endParaRPr lang="en-US" altLang="zh-CN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6</a:t>
                      </a:r>
                      <a:endParaRPr lang="en-US" altLang="zh-CN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2575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7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Розділ 7. Маркетингова цінова політика</a:t>
                      </a:r>
                      <a:endParaRPr lang="en-US" altLang="zh-CN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en-US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uk-UA" altLang="en-US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6385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8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Розділ 8. Маркетингова політика розподілу</a:t>
                      </a:r>
                      <a:endParaRPr lang="en-US" altLang="zh-CN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en-US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uk-UA" altLang="en-US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8354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9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Розділ 9. Маркетингові комунікації</a:t>
                      </a:r>
                      <a:endParaRPr lang="en-US" altLang="zh-CN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en-US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uk-UA" altLang="en-US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6512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10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Розділ 10. Планування маркетингової діяльності підприємства</a:t>
                      </a:r>
                      <a:endParaRPr lang="en-US" altLang="zh-CN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en-US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uk-UA" altLang="en-US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3591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uk-UA" sz="1400" b="1" u="none" strike="noStrike">
                          <a:solidFill>
                            <a:schemeClr val="accent1">
                              <a:lumMod val="75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11</a:t>
                      </a: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Розділ 12. Контроль маркетингу</a:t>
                      </a:r>
                      <a:endParaRPr lang="en-US" altLang="zh-CN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2</a:t>
                      </a:r>
                      <a:endParaRPr lang="en-US" altLang="zh-CN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6449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lang="uk-UA" sz="1400" b="1" u="none" strike="noStrike">
                        <a:solidFill>
                          <a:schemeClr val="accent1">
                            <a:lumMod val="75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zh-CN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altLang="en-US" sz="14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charset="0"/>
                          <a:ea typeface="Times New Roman" panose="02020603050405020304"/>
                          <a:cs typeface="Times New Roman" panose="02020603050405020304" charset="0"/>
                        </a:rPr>
                        <a:t>30</a:t>
                      </a:r>
                      <a:endParaRPr lang="uk-UA" altLang="en-US" sz="1400" b="1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charset="0"/>
                        <a:ea typeface="Times New Roman" panose="02020603050405020304"/>
                        <a:cs typeface="Times New Roman" panose="02020603050405020304" charset="0"/>
                      </a:endParaRPr>
                    </a:p>
                  </a:txBody>
                  <a:tcPr marL="0" marR="0" marT="0" marB="0" anchor="t" anchorCtr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77" name="Прямоугольник 1"/>
          <p:cNvSpPr/>
          <p:nvPr/>
        </p:nvSpPr>
        <p:spPr>
          <a:xfrm>
            <a:off x="1908020" y="188595"/>
            <a:ext cx="4568760" cy="51660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spAutoFit/>
          </a:bodyPr>
          <a:p>
            <a:pPr algn="ctr" defTabSz="457200">
              <a:lnSpc>
                <a:spcPct val="100000"/>
              </a:lnSpc>
            </a:pPr>
            <a:r>
              <a:rPr lang="uk-UA" sz="2800" b="0" u="none" strike="noStrike">
                <a:solidFill>
                  <a:schemeClr val="accent2">
                    <a:lumMod val="50000"/>
                  </a:schemeClr>
                </a:solidFill>
                <a:uFillTx/>
                <a:latin typeface="Trebuchet MS" panose="020B0603020202020204"/>
                <a:ea typeface="DejaVu Sans"/>
              </a:rPr>
              <a:t>СТРУКТУРА КУРСУ</a:t>
            </a:r>
            <a:endParaRPr lang="uk-UA" sz="2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278" name="Rectangles 277"/>
          <p:cNvSpPr/>
          <p:nvPr/>
        </p:nvSpPr>
        <p:spPr>
          <a:xfrm>
            <a:off x="971755" y="5588620"/>
            <a:ext cx="964080" cy="34308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noAutofit/>
          </a:bodyPr>
          <a:p>
            <a:pPr>
              <a:lnSpc>
                <a:spcPct val="100000"/>
              </a:lnSpc>
            </a:pPr>
            <a:r>
              <a:rPr lang="uk-UA" sz="1800" b="1" u="none" strike="noStrike">
                <a:solidFill>
                  <a:srgbClr val="3465A4"/>
                </a:solidFill>
                <a:uFillTx/>
                <a:latin typeface="Times New Roman" panose="02020603050405020304"/>
                <a:ea typeface="DejaVu Sans"/>
              </a:rPr>
              <a:t>РАЗОМ</a:t>
            </a:r>
            <a:endParaRPr lang="uk-UA" sz="1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9" name="Таблиця 7"/>
          <p:cNvGraphicFramePr/>
          <p:nvPr>
            <p:custDataLst>
              <p:tags r:id="rId1"/>
            </p:custDataLst>
          </p:nvPr>
        </p:nvGraphicFramePr>
        <p:xfrm>
          <a:off x="107950" y="1556385"/>
          <a:ext cx="8774430" cy="6065520"/>
        </p:xfrm>
        <a:graphic>
          <a:graphicData uri="http://schemas.openxmlformats.org/drawingml/2006/table">
            <a:tbl>
              <a:tblPr/>
              <a:tblGrid>
                <a:gridCol w="1173480"/>
                <a:gridCol w="7600950"/>
              </a:tblGrid>
              <a:tr h="36576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>
                          <a:solidFill>
                            <a:srgbClr val="FFFFFF"/>
                          </a:solidFill>
                          <a:uFillTx/>
                          <a:latin typeface="Times New Roman" panose="02020603050405020304"/>
                        </a:rPr>
                        <a:t>№ </a:t>
                      </a:r>
                      <a:r>
                        <a:rPr lang="uk-UA" sz="1800" b="1" u="none" strike="noStrike">
                          <a:solidFill>
                            <a:srgbClr val="FFFFFF"/>
                          </a:solidFill>
                          <a:uFillTx/>
                          <a:latin typeface="Times New Roman" panose="02020603050405020304"/>
                        </a:rPr>
                        <a:t>з/п</a:t>
                      </a:r>
                      <a:endParaRPr lang="uk-UA" sz="1800" b="0" u="none" strike="noStrike">
                        <a:solidFill>
                          <a:srgbClr val="FFFFFF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rgbClr val="FFFFFF"/>
                          </a:solidFill>
                          <a:uFillTx/>
                          <a:latin typeface="Times New Roman" panose="02020603050405020304"/>
                        </a:rPr>
                        <a:t>ТЕМА</a:t>
                      </a:r>
                      <a:endParaRPr lang="uk-UA" sz="1800" b="0" u="none" strike="noStrike">
                        <a:solidFill>
                          <a:srgbClr val="FFFFFF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33528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1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r>
                        <a:rPr lang="en-US" altLang="en-US" sz="16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Аналіз маркетингового середовища</a:t>
                      </a:r>
                      <a:endParaRPr lang="en-US" altLang="en-US" sz="16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33528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2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r>
                        <a:rPr lang="en-US" altLang="en-US" sz="16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Сегментація ринку</a:t>
                      </a:r>
                      <a:endParaRPr lang="en-US" altLang="en-US" sz="16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3528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3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r>
                        <a:rPr lang="en-US" altLang="en-US" sz="16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Соціальна відповідальність в маркетингу</a:t>
                      </a:r>
                      <a:endParaRPr lang="en-US" altLang="en-US" sz="16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33528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4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r>
                        <a:rPr lang="en-US" altLang="en-US" sz="16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Аналіз асортименту підприємства та визначення базового товарного асортименту</a:t>
                      </a:r>
                      <a:endParaRPr lang="en-US" altLang="en-US" sz="16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3528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5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r>
                        <a:rPr lang="en-US" altLang="en-US" sz="16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Вибір методу формування ціни та її розробка</a:t>
                      </a:r>
                      <a:endParaRPr lang="en-US" altLang="en-US" sz="16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33528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6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r>
                        <a:rPr lang="en-US" altLang="en-US" sz="16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Вивчення та аналіз каналів розподілу товарів підприємства</a:t>
                      </a:r>
                      <a:endParaRPr lang="en-US" altLang="en-US" sz="16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3528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7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r>
                        <a:rPr lang="en-US" altLang="en-US" sz="16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Планування рекламної, піар-кампанії підприємства та заходів спонсорингу</a:t>
                      </a:r>
                      <a:endParaRPr lang="en-US" altLang="en-US" sz="16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33528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8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r>
                        <a:rPr lang="en-US" altLang="en-US" sz="16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SWOT-аналіз та план маркетингу</a:t>
                      </a:r>
                      <a:endParaRPr lang="en-US" altLang="en-US" sz="16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3528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9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r>
                        <a:rPr lang="en-US" altLang="en-US" sz="16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Контроль маркетингу</a:t>
                      </a:r>
                      <a:endParaRPr lang="en-US" altLang="en-US" sz="16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</a:tbl>
          </a:graphicData>
        </a:graphic>
      </p:graphicFrame>
      <p:sp>
        <p:nvSpPr>
          <p:cNvPr id="280" name="TextBox 8"/>
          <p:cNvSpPr/>
          <p:nvPr/>
        </p:nvSpPr>
        <p:spPr>
          <a:xfrm>
            <a:off x="2555730" y="338655"/>
            <a:ext cx="4587840" cy="36576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spAutoFit/>
          </a:bodyPr>
          <a:p>
            <a:pPr algn="ctr" defTabSz="457200">
              <a:lnSpc>
                <a:spcPct val="100000"/>
              </a:lnSpc>
              <a:tabLst>
                <a:tab pos="0" algn="l"/>
              </a:tabLst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DejaVu Sans"/>
              </a:rPr>
              <a:t>ПРАКТИЧНІ ЗАНЯТТЯ</a:t>
            </a:r>
            <a:endParaRPr lang="uk-UA" sz="1800" b="1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DejaVu San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1" name="Таблиця 7"/>
          <p:cNvGraphicFramePr/>
          <p:nvPr/>
        </p:nvGraphicFramePr>
        <p:xfrm>
          <a:off x="468030" y="1052585"/>
          <a:ext cx="8533765" cy="5643245"/>
        </p:xfrm>
        <a:graphic>
          <a:graphicData uri="http://schemas.openxmlformats.org/drawingml/2006/table">
            <a:tbl>
              <a:tblPr/>
              <a:tblGrid>
                <a:gridCol w="957960"/>
                <a:gridCol w="7575550"/>
              </a:tblGrid>
              <a:tr h="40644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>
                          <a:solidFill>
                            <a:srgbClr val="FFFFFF"/>
                          </a:solidFill>
                          <a:uFillTx/>
                          <a:latin typeface="Times New Roman" panose="02020603050405020304"/>
                        </a:rPr>
                        <a:t>№ </a:t>
                      </a:r>
                      <a:r>
                        <a:rPr lang="uk-UA" sz="1800" b="1" u="none" strike="noStrike">
                          <a:solidFill>
                            <a:srgbClr val="FFFFFF"/>
                          </a:solidFill>
                          <a:uFillTx/>
                          <a:latin typeface="Times New Roman" panose="02020603050405020304"/>
                        </a:rPr>
                        <a:t>з/п</a:t>
                      </a:r>
                      <a:endParaRPr lang="uk-UA" sz="1800" b="0" u="none" strike="noStrike">
                        <a:solidFill>
                          <a:srgbClr val="FFFFFF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rgbClr val="FFFFFF"/>
                          </a:solidFill>
                          <a:uFillTx/>
                          <a:latin typeface="Times New Roman" panose="02020603050405020304"/>
                        </a:rPr>
                        <a:t>ТЕМА</a:t>
                      </a:r>
                      <a:endParaRPr lang="uk-UA" sz="1800" b="0" u="none" strike="noStrike">
                        <a:solidFill>
                          <a:srgbClr val="FFFFFF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40212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1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r>
                        <a:rPr lang="en-US" altLang="en-US" sz="16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Сутність та зміст маркетингу</a:t>
                      </a:r>
                      <a:endParaRPr lang="en-US" altLang="en-US" sz="16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40212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2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r>
                        <a:rPr lang="en-US" altLang="en-US" sz="16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Маркетингові дослідження</a:t>
                      </a:r>
                      <a:endParaRPr lang="en-US" altLang="en-US" sz="16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</a:tr>
              <a:tr h="40212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3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r>
                        <a:rPr lang="en-US" altLang="en-US" sz="16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Процес прийняття рішення про купівлю. Сегментація ринку</a:t>
                      </a:r>
                      <a:endParaRPr lang="en-US" altLang="en-US" sz="16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40212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4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r>
                        <a:rPr lang="en-US" altLang="en-US" sz="16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Маркетинг і суспільство</a:t>
                      </a:r>
                      <a:endParaRPr lang="en-US" altLang="en-US" sz="16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</a:tr>
              <a:tr h="40212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5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r>
                        <a:rPr lang="en-US" altLang="en-US" sz="16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Маркетингова товарна політика </a:t>
                      </a:r>
                      <a:endParaRPr lang="en-US" altLang="en-US" sz="16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40968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6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r>
                        <a:rPr lang="en-US" altLang="en-US" sz="16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Маркетингова цінова політика</a:t>
                      </a:r>
                      <a:endParaRPr lang="en-US" altLang="en-US" sz="16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</a:tr>
              <a:tr h="40212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7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r>
                        <a:rPr lang="en-US" altLang="en-US" sz="16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Маркетингова політика розподілу</a:t>
                      </a:r>
                      <a:endParaRPr lang="en-US" altLang="en-US" sz="16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40212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8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r>
                        <a:rPr lang="en-US" altLang="en-US" sz="16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Маркетингові комунікації</a:t>
                      </a:r>
                      <a:endParaRPr lang="en-US" altLang="en-US" sz="16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</a:tr>
              <a:tr h="40212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9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r>
                        <a:rPr lang="en-US" altLang="en-US" sz="16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Планування маркетингової діяльності</a:t>
                      </a:r>
                      <a:endParaRPr lang="en-US" altLang="en-US" sz="16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40212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10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r>
                        <a:rPr lang="en-US" altLang="en-US" sz="1600" b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  <a:sym typeface="+mn-ea"/>
                        </a:rPr>
                        <a:t>Контроль маркетингу</a:t>
                      </a:r>
                      <a:endParaRPr lang="en-US" altLang="en-US" sz="16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</a:tr>
            </a:tbl>
          </a:graphicData>
        </a:graphic>
      </p:graphicFrame>
      <p:sp>
        <p:nvSpPr>
          <p:cNvPr id="282" name="TextBox 8"/>
          <p:cNvSpPr/>
          <p:nvPr/>
        </p:nvSpPr>
        <p:spPr>
          <a:xfrm>
            <a:off x="2411585" y="332940"/>
            <a:ext cx="4587840" cy="36576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spAutoFit/>
          </a:bodyPr>
          <a:p>
            <a:pPr algn="ctr" defTabSz="457200">
              <a:lnSpc>
                <a:spcPct val="100000"/>
              </a:lnSpc>
              <a:tabLst>
                <a:tab pos="0" algn="l"/>
              </a:tabLst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DejaVu Sans"/>
              </a:rPr>
              <a:t>СЕМІНАРСЬКІ ЗАНЯТТЯ</a:t>
            </a:r>
            <a:endParaRPr lang="uk-UA" sz="1800" b="1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1" name="Таблиця 7"/>
          <p:cNvGraphicFramePr/>
          <p:nvPr/>
        </p:nvGraphicFramePr>
        <p:xfrm>
          <a:off x="468030" y="1052585"/>
          <a:ext cx="8533765" cy="5643245"/>
        </p:xfrm>
        <a:graphic>
          <a:graphicData uri="http://schemas.openxmlformats.org/drawingml/2006/table">
            <a:tbl>
              <a:tblPr/>
              <a:tblGrid>
                <a:gridCol w="957960"/>
                <a:gridCol w="7093585"/>
                <a:gridCol w="481965"/>
              </a:tblGrid>
              <a:tr h="40640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>
                          <a:solidFill>
                            <a:srgbClr val="FFFFFF"/>
                          </a:solidFill>
                          <a:uFillTx/>
                          <a:latin typeface="Times New Roman" panose="02020603050405020304"/>
                        </a:rPr>
                        <a:t>№ </a:t>
                      </a:r>
                      <a:r>
                        <a:rPr lang="uk-UA" sz="1800" b="1" u="none" strike="noStrike">
                          <a:solidFill>
                            <a:srgbClr val="FFFFFF"/>
                          </a:solidFill>
                          <a:uFillTx/>
                          <a:latin typeface="Times New Roman" panose="02020603050405020304"/>
                        </a:rPr>
                        <a:t>з/п</a:t>
                      </a:r>
                      <a:endParaRPr lang="uk-UA" sz="1800" b="0" u="none" strike="noStrike">
                        <a:solidFill>
                          <a:srgbClr val="FFFFFF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800" b="0" u="none" strike="noStrike">
                          <a:solidFill>
                            <a:srgbClr val="FFFFFF"/>
                          </a:solidFill>
                          <a:uFillTx/>
                          <a:latin typeface="Times New Roman" panose="02020603050405020304"/>
                        </a:rPr>
                        <a:t>ТЕМА</a:t>
                      </a:r>
                      <a:endParaRPr lang="uk-UA" sz="1800" b="0" u="none" strike="noStrike">
                        <a:solidFill>
                          <a:srgbClr val="FFFFFF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p>
                      <a:pPr algn="ctr" defTabSz="457200">
                        <a:lnSpc>
                          <a:spcPct val="100000"/>
                        </a:lnSpc>
                        <a:buNone/>
                      </a:pPr>
                      <a:r>
                        <a:rPr lang="uk-UA" sz="1200" b="0" u="none" strike="noStrike">
                          <a:solidFill>
                            <a:srgbClr val="FFFFFF"/>
                          </a:solidFill>
                          <a:uFillTx/>
                          <a:latin typeface="Arial" panose="020B0604020202020204"/>
                        </a:rPr>
                        <a:t>К-ть год.</a:t>
                      </a:r>
                      <a:endParaRPr lang="uk-UA" sz="1200" b="0" u="none" strike="noStrike">
                        <a:solidFill>
                          <a:srgbClr val="FFFFFF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 anchor="t">
                    <a:lnL w="12700">
                      <a:solidFill>
                        <a:schemeClr val="tx1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401955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1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r>
                        <a:rPr lang="en-US" altLang="en-US" sz="16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Нормативно-правова база маркетингової діяльності в Україні</a:t>
                      </a:r>
                      <a:endParaRPr lang="en-US" altLang="en-US" sz="16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uk-UA" altLang="en-US" sz="16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3</a:t>
                      </a:r>
                      <a:endParaRPr lang="uk-UA" altLang="en-US" sz="16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700">
                      <a:solidFill>
                        <a:schemeClr val="tx1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40259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2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r>
                        <a:rPr lang="en-US" altLang="en-US" sz="16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Аналіз конкуренції</a:t>
                      </a:r>
                      <a:endParaRPr lang="en-US" altLang="en-US" sz="16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uk-UA" altLang="en-US" sz="16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4</a:t>
                      </a:r>
                      <a:endParaRPr lang="uk-UA" altLang="en-US" sz="16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700">
                      <a:solidFill>
                        <a:schemeClr val="tx1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</a:tr>
              <a:tr h="401955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3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r>
                        <a:rPr lang="en-US" altLang="en-US" sz="16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Аналіз ринку споживачів</a:t>
                      </a:r>
                      <a:endParaRPr lang="en-US" altLang="en-US" sz="16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uk-UA" altLang="en-US" sz="16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4</a:t>
                      </a:r>
                      <a:endParaRPr lang="uk-UA" altLang="en-US" sz="16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700">
                      <a:solidFill>
                        <a:schemeClr val="tx1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401955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4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r>
                        <a:rPr lang="en-US" altLang="en-US" sz="16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Стратегії охоплення ринку</a:t>
                      </a:r>
                      <a:endParaRPr lang="en-US" altLang="en-US" sz="16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uk-UA" altLang="en-US" sz="16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4</a:t>
                      </a:r>
                      <a:endParaRPr lang="uk-UA" altLang="en-US" sz="16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700">
                      <a:solidFill>
                        <a:schemeClr val="tx1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</a:tr>
              <a:tr h="401955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5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r>
                        <a:rPr lang="en-US" altLang="en-US" sz="16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Критика маркетингу з боку суспільства</a:t>
                      </a:r>
                      <a:endParaRPr lang="en-US" altLang="en-US" sz="16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uk-UA" altLang="en-US" sz="16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3</a:t>
                      </a:r>
                      <a:endParaRPr lang="uk-UA" altLang="en-US" sz="16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700">
                      <a:solidFill>
                        <a:schemeClr val="tx1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41021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6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r>
                        <a:rPr lang="en-US" altLang="en-US" sz="16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Аналіз товарної політики підприємства</a:t>
                      </a:r>
                      <a:endParaRPr lang="en-US" altLang="en-US" sz="16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uk-UA" altLang="en-US" sz="16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4</a:t>
                      </a:r>
                      <a:endParaRPr lang="uk-UA" altLang="en-US" sz="16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700">
                      <a:solidFill>
                        <a:schemeClr val="tx1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</a:tr>
              <a:tr h="401955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7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r>
                        <a:rPr lang="uk-UA" altLang="en-US" sz="16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Маркетингова цінова політика</a:t>
                      </a:r>
                      <a:endParaRPr lang="uk-UA" altLang="en-US" sz="16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uk-UA" altLang="en-US" sz="16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9</a:t>
                      </a:r>
                      <a:endParaRPr lang="uk-UA" altLang="en-US" sz="16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700">
                      <a:solidFill>
                        <a:schemeClr val="tx1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401955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8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r>
                        <a:rPr lang="uk-UA" altLang="en-US" sz="16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Маркетингова політика розподілу</a:t>
                      </a:r>
                      <a:endParaRPr lang="uk-UA" altLang="en-US" sz="16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uk-UA" altLang="en-US" sz="16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13</a:t>
                      </a:r>
                      <a:endParaRPr lang="uk-UA" altLang="en-US" sz="16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700">
                      <a:solidFill>
                        <a:schemeClr val="tx1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</a:tr>
              <a:tr h="401955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9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r>
                        <a:rPr lang="uk-UA" altLang="en-US" sz="16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Марктингові комунікації</a:t>
                      </a:r>
                      <a:endParaRPr lang="uk-UA" altLang="en-US" sz="16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uk-UA" altLang="en-US" sz="16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17</a:t>
                      </a:r>
                      <a:endParaRPr lang="uk-UA" altLang="en-US" sz="16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700">
                      <a:solidFill>
                        <a:schemeClr val="tx1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402590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10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r>
                        <a:rPr lang="en-US" altLang="en-US" sz="16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Стратегічне планування маркетингу</a:t>
                      </a:r>
                      <a:endParaRPr lang="en-US" altLang="en-US" sz="16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uk-UA" altLang="en-US" sz="16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7</a:t>
                      </a:r>
                      <a:endParaRPr lang="uk-UA" altLang="en-US" sz="16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700">
                      <a:solidFill>
                        <a:schemeClr val="tx1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</a:tr>
              <a:tr h="401955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11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r>
                        <a:rPr lang="en-US" altLang="en-US" sz="16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Маркетингові війни </a:t>
                      </a:r>
                      <a:endParaRPr lang="en-US" altLang="en-US" sz="16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uk-UA" altLang="en-US" sz="16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9</a:t>
                      </a:r>
                      <a:endParaRPr lang="uk-UA" altLang="en-US" sz="16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700">
                      <a:solidFill>
                        <a:schemeClr val="tx1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CCCCCC"/>
                    </a:solidFill>
                  </a:tcPr>
                </a:tc>
              </a:tr>
              <a:tr h="401955">
                <a:tc>
                  <a:txBody>
                    <a:bodyPr>
                      <a:spAutoFit/>
                    </a:bodyPr>
                    <a:p>
                      <a:pPr algn="ctr" defTabSz="457200">
                        <a:lnSpc>
                          <a:spcPct val="100000"/>
                        </a:lnSpc>
                      </a:pPr>
                      <a:r>
                        <a:rPr lang="uk-UA" sz="1600" b="1" u="none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</a:rPr>
                        <a:t>12</a:t>
                      </a:r>
                      <a:endParaRPr lang="uk-UA" sz="1600" b="1" u="none" strike="noStrike">
                        <a:solidFill>
                          <a:schemeClr val="accent2">
                            <a:lumMod val="50000"/>
                          </a:schemeClr>
                        </a:solidFill>
                        <a:uFillTx/>
                        <a:latin typeface="Times New Roman" panose="02020603050405020304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>
                      <a:spAutoFit/>
                    </a:bodyPr>
                    <a:p>
                      <a:r>
                        <a:rPr lang="en-US" altLang="en-US" sz="16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Функції та критерії оцінки діяльності відділів маркетингу на підприємстві</a:t>
                      </a:r>
                      <a:endParaRPr lang="en-US" altLang="en-US" sz="16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24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uk-UA" altLang="en-US" sz="1600" b="1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Times New Roman" panose="02020603050405020304" charset="0"/>
                          <a:cs typeface="Times New Roman" panose="02020603050405020304" charset="0"/>
                        </a:rPr>
                        <a:t>5</a:t>
                      </a:r>
                      <a:endParaRPr lang="uk-UA" altLang="en-US" sz="1600" b="1" u="none" strike="noStrike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t">
                    <a:lnL w="12700">
                      <a:solidFill>
                        <a:schemeClr val="tx1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</a:tr>
            </a:tbl>
          </a:graphicData>
        </a:graphic>
      </p:graphicFrame>
      <p:sp>
        <p:nvSpPr>
          <p:cNvPr id="285" name="TextBox 2"/>
          <p:cNvSpPr/>
          <p:nvPr/>
        </p:nvSpPr>
        <p:spPr>
          <a:xfrm>
            <a:off x="1547635" y="332740"/>
            <a:ext cx="5901480" cy="36576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t">
            <a:spAutoFit/>
          </a:bodyPr>
          <a:p>
            <a:pPr algn="ctr" defTabSz="457200">
              <a:lnSpc>
                <a:spcPct val="100000"/>
              </a:lnSpc>
            </a:pPr>
            <a:r>
              <a:rPr lang="uk-UA" sz="1800" b="1" u="none" strike="noStrike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DejaVu Sans"/>
              </a:rPr>
              <a:t>САМОСТІЙНА РОБОТА</a:t>
            </a:r>
            <a:endParaRPr lang="uk-UA" sz="1800" b="1" u="none" strike="noStrike">
              <a:solidFill>
                <a:schemeClr val="accent2">
                  <a:lumMod val="50000"/>
                </a:schemeClr>
              </a:solidFill>
              <a:uFillTx/>
              <a:latin typeface="Times New Roman" panose="02020603050405020304"/>
              <a:ea typeface="DejaVu San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tags/tag1.xml><?xml version="1.0" encoding="utf-8"?>
<p:tagLst xmlns:p="http://schemas.openxmlformats.org/presentationml/2006/main">
  <p:tag name="TABLE_ENDDRAG_ORIGIN_RECT" val="688*333"/>
  <p:tag name="TABLE_ENDDRAG_RECT" val="19*94*688*333"/>
</p:tagLst>
</file>

<file path=ppt/tags/tag2.xml><?xml version="1.0" encoding="utf-8"?>
<p:tagLst xmlns:p="http://schemas.openxmlformats.org/presentationml/2006/main">
  <p:tag name="TABLE_ENDDRAG_ORIGIN_RECT" val="690*445"/>
  <p:tag name="TABLE_ENDDRAG_RECT" val="19*73*690*445"/>
</p:tagLst>
</file>

<file path=ppt/theme/theme1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0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Communications and Dialogues">
  <a:themeElements>
    <a:clrScheme name="Communications and Dialogues 13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66CC"/>
      </a:accent1>
      <a:accent2>
        <a:srgbClr val="3399FF"/>
      </a:accent2>
      <a:accent3>
        <a:srgbClr val="FFFFFF"/>
      </a:accent3>
      <a:accent4>
        <a:srgbClr val="000000"/>
      </a:accent4>
      <a:accent5>
        <a:srgbClr val="AAB8E2"/>
      </a:accent5>
      <a:accent6>
        <a:srgbClr val="2D8AE7"/>
      </a:accent6>
      <a:hlink>
        <a:srgbClr val="CC3300"/>
      </a:hlink>
      <a:folHlink>
        <a:srgbClr val="996600"/>
      </a:folHlink>
    </a:clrScheme>
    <a:fontScheme name="Communications and Dialogues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Communications and Dialogu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66CC"/>
        </a:accent1>
        <a:accent2>
          <a:srgbClr val="3399FF"/>
        </a:accent2>
        <a:accent3>
          <a:srgbClr val="FFFFFF"/>
        </a:accent3>
        <a:accent4>
          <a:srgbClr val="000000"/>
        </a:accent4>
        <a:accent5>
          <a:srgbClr val="AAB8E2"/>
        </a:accent5>
        <a:accent6>
          <a:srgbClr val="2D8AE7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1_Communications and Dialogues">
  <a:themeElements>
    <a:clrScheme name="Communications and Dialogues 13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66CC"/>
      </a:accent1>
      <a:accent2>
        <a:srgbClr val="3399FF"/>
      </a:accent2>
      <a:accent3>
        <a:srgbClr val="FFFFFF"/>
      </a:accent3>
      <a:accent4>
        <a:srgbClr val="000000"/>
      </a:accent4>
      <a:accent5>
        <a:srgbClr val="AAB8E2"/>
      </a:accent5>
      <a:accent6>
        <a:srgbClr val="2D8AE7"/>
      </a:accent6>
      <a:hlink>
        <a:srgbClr val="CC3300"/>
      </a:hlink>
      <a:folHlink>
        <a:srgbClr val="996600"/>
      </a:folHlink>
    </a:clrScheme>
    <a:fontScheme name="Communications and Dialogues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Communications and Dialogu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66CC"/>
        </a:accent1>
        <a:accent2>
          <a:srgbClr val="3399FF"/>
        </a:accent2>
        <a:accent3>
          <a:srgbClr val="FFFFFF"/>
        </a:accent3>
        <a:accent4>
          <a:srgbClr val="000000"/>
        </a:accent4>
        <a:accent5>
          <a:srgbClr val="AAB8E2"/>
        </a:accent5>
        <a:accent6>
          <a:srgbClr val="2D8AE7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Грань">
  <a:themeElements>
    <a:clrScheme name="Другая 6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000080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12809</Words>
  <Application>WPS Presentation</Application>
  <PresentationFormat/>
  <Paragraphs>447</Paragraphs>
  <Slides>13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15</vt:i4>
      </vt:variant>
      <vt:variant>
        <vt:lpstr>幻灯片标题</vt:lpstr>
      </vt:variant>
      <vt:variant>
        <vt:i4>13</vt:i4>
      </vt:variant>
    </vt:vector>
  </HeadingPairs>
  <TitlesOfParts>
    <vt:vector size="40" baseType="lpstr">
      <vt:lpstr>Arial</vt:lpstr>
      <vt:lpstr>SimSun</vt:lpstr>
      <vt:lpstr>Wingdings</vt:lpstr>
      <vt:lpstr>Arial</vt:lpstr>
      <vt:lpstr>DejaVu Sans</vt:lpstr>
      <vt:lpstr>Times New Roman</vt:lpstr>
      <vt:lpstr>Trebuchet MS</vt:lpstr>
      <vt:lpstr>Calibri</vt:lpstr>
      <vt:lpstr>Symbol</vt:lpstr>
      <vt:lpstr>Times New Roman</vt:lpstr>
      <vt:lpstr>Microsoft YaHei</vt:lpstr>
      <vt:lpstr>Arial Unicode MS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Грань</vt:lpstr>
      <vt:lpstr>Communications and Dialogues</vt:lpstr>
      <vt:lpstr>1_Communications and Dialogues</vt:lpstr>
      <vt:lpstr>МАРКЕТИНГ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ФІНАНСИ ПІДПРИЄМСТВ</dc:title>
  <dc:creator>Пользователь</dc:creator>
  <cp:lastModifiedBy>Чеченюк Ірина</cp:lastModifiedBy>
  <cp:revision>71</cp:revision>
  <cp:lastPrinted>2025-06-11T12:28:00Z</cp:lastPrinted>
  <dcterms:created xsi:type="dcterms:W3CDTF">2024-02-06T17:10:00Z</dcterms:created>
  <dcterms:modified xsi:type="dcterms:W3CDTF">2025-11-03T17:54:03Z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Екран (4:3)</vt:lpwstr>
  </property>
  <property fmtid="{D5CDD505-2E9C-101B-9397-08002B2CF9AE}" pid="3" name="Slides">
    <vt:r8>14</vt:r8>
  </property>
  <property fmtid="{D5CDD505-2E9C-101B-9397-08002B2CF9AE}" pid="4" name="ICV">
    <vt:lpwstr>C1702C2A4AD4472793ACE9870ECF0A0E_12</vt:lpwstr>
  </property>
  <property fmtid="{D5CDD505-2E9C-101B-9397-08002B2CF9AE}" pid="5" name="KSOProductBuildVer">
    <vt:lpwstr>1033-12.2.0.22549</vt:lpwstr>
  </property>
</Properties>
</file>