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2" r:id="rId21"/>
    <p:sldId id="280" r:id="rId22"/>
    <p:sldId id="273" r:id="rId23"/>
    <p:sldId id="281" r:id="rId24"/>
    <p:sldId id="275" r:id="rId25"/>
    <p:sldId id="282" r:id="rId26"/>
    <p:sldId id="276" r:id="rId27"/>
    <p:sldId id="277" r:id="rId28"/>
    <p:sldId id="283" r:id="rId29"/>
    <p:sldId id="279" r:id="rId30"/>
    <p:sldId id="278" r:id="rId31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16.xml"/><Relationship Id="rId30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4.xml"/><Relationship Id="rId28" Type="http://schemas.openxmlformats.org/officeDocument/2006/relationships/slide" Target="slides/slide13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468700" y="270859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4400">
                <a:solidFill>
                  <a:schemeClr val="accent1">
                    <a:lumMod val="75000"/>
                  </a:schemeClr>
                </a:solidFill>
              </a:rPr>
              <a:t>МАРКЕТИНГ</a:t>
            </a:r>
            <a:endParaRPr lang="uk-UA" sz="44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99115" y="119722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5939790" y="5156835"/>
            <a:ext cx="2232660" cy="131064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971550" y="5588635"/>
            <a:ext cx="489521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uk-UA" b="1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  <a:sym typeface="+mn-ea"/>
              </a:rPr>
              <a:t>(на основі базової загальної середньої освіти) </a:t>
            </a:r>
            <a:endParaRPr lang="uk-UA" altLang="en-US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1268730"/>
          <a:ext cx="8743315" cy="54546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Сучасні концепції розвитку маркетингу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Аналіз конкуренції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Аналіз ринку споживачів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Стратегії охоплення ринку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Аналіз товарної політики підприємства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Управління цінами підприємства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Формування та оцінка каналів розподілу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Складові політики комунікацій 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Синтетичні засоби комунікацій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Стратегічне планування маркетингу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війни в комунікаційній політиці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Функції та критерії оцінки діяльності відділів маркетингу на підприємстві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93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30045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КУРСОВА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80440"/>
          <a:ext cx="8743315" cy="441706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 САМОСТІЙНОЇ РОБОТИ (КОНСУЛЬТАЦІЇ)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Вибір теми курсової роботи та досліджуваного підприємства, загальні вимоги до оформлення, структура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Формування актуальності теми курсової роботи, предмета, об’єкта, мети і завдань дослідження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Дослідження теоретичних аспектів теми курсової роботи з дотриманням академічної доброчесності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Загальна характеристика досліджуваного підприємства, аналіз економічних показників його діяльності 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Аналіз маркетингової діяльності досліджуваного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Розробка пропозицій щодо вдосконалення маркетингової діяльності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Обгрунтування пропозицій щодо вдосконалення маркетингової діяльності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Формування висновків і пропозицій до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Оформлення списку використаних джерел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Підбір та оформлення додатків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САМОСТІЙНОЇ РОБОТИ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82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843530" y="4508500"/>
            <a:ext cx="2857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екзамен виставляється за відповідь на завдання екзаменаційного білету.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785" y="188595"/>
            <a:ext cx="706501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 </a:t>
            </a:r>
            <a:r>
              <a:rPr lang="uk-UA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КУРСОВОЇ РОБОТИ</a:t>
            </a:r>
            <a:endParaRPr lang="uk-UA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0438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На захисті курсова робота, з врахуванням рецензії керівника та рівня захисту, отримує остаточну оцінку за 4-х бальною системою (відмінно, добре, задовільно, незадовільно), яку керівник вносить до екзаменаційної відомості та індивідуального навчального плану здобувача освіти.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ставиться за роботу, яка виконана на високому теоретичному рівні, мета розкрита повно і послідовно, чітко виділено об'єкт та предмет дослідження, всебічно розкрито ключові питання теми на основі аналізу теоретичного і практичного матеріалу, зроблено самостійні узагальнення та висновки, цікаві пропозиції та рекомендації. Рівень унікальності роботи при перевірці на плагіат становить не менше 70%. На захисті здобувач освіти надав чіткі та аргументовані відповіді на запитання комісії.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Оцінку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отримують роботи, виконані на достатньо високому теоретичному рівні, в яких повно і всебічно висвітлені питання теми, розглянуто практичну діяльність підприємства, зроблені висновки та пропозиції, робота добре оформлена. Рівень унікальності роботи при перевірці на плагіат становить не менше 70%. На захисті здобувач освіти надав відповіді на запитання комісії, але вони могли бути не достатньо чіткі, точні і аргументовані.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ставиться за роботи, які виконані у відповідності із затвердженим планом, вміщують теоретичні положення і фактичний матеріал, який систематизований та викладений в певній логічній послідовності, але зустрічаються окремі неточності, фактичні та стилістичні помилки тощо. Рівень унікальності роботи при перевірці на плагіат становить не менше 70%. На захисті здобувач освіти надав відповіді на запитання комісії, але вони бути не зовсім правильні, не достатньо повні, чіткі, точні і аргументовані.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2.Захарченко П. В. Маркетингові дослідження / П. В. Захарченко [та ін.]. Київ : Центр учбової літератури, 2023. 234с.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4.Ілляшенко С. М. Маркетингова товарна політика. Суми : Університетська книга, 2024.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7.Кутліна І. Ю. Маркетингові дослідження / І. Ю. Кутліна, К. Завальнюк. Київ : Університетська книга, 2022. 103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8.Кутліна І. Ю. Поведінка споживача ринкового середовища. Київ : Університетська книга, 2024. 136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9.Маркетинг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10.Маркетингові дослідження інновацій та підприємницькі ризики / М. А. Окландер [та ін.] ; за ред. М. А. Окландер. Одеса : Астропринт, 2017.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11.Мартинович Н. О. Маркетингові дослідження : навч. посіб. / Н. О. Мартинович, В. Г. Горник, Е. Б. Бойченко. Київ : Вид-во Людмила, 2021. 323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12.Микитюк П. П. Інноваційна діяльність / П. П. Микитюк, Б. Г. Сенів. Київ : Центр учбової літератури, 2024. 392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13.Окландер М. А. Маркетингова товарна політика : підручник / М. А. Окландер, М. В. Кірносова. Київ : Центр учбової літератури, 2020. 246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14.Павлов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07315" y="1124585"/>
            <a:ext cx="8712835" cy="378396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Перевозова І. Нейромаркетинг: як краще зрозуміти покупця / І. Перевозова, О. Малинка // Маркетинг в Україні. 2019. № 2. С. 40–44.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Попова Н. В. Маркетингові комунікації : підручник / Н. В. Попова [та ін.] ; за заг. ред. Н. В. Попової. Харків : Факт, 2020. 315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Примак Т. О. Маркетингові аспекти просування послуг / Т. О. Примак, А. М. Костюченко. URL: http://www.nbuv.gov.ua/portal/natural/Vnulp/Logistyka/2008_633/84.pdf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20.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 Етичний маркетинг як концепція маркетингової діяльності. URL: https://mmi.fem.sumdu.edu.ua/sites/default/files/mmi2012_4_91_96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87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93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екзамен, курсова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230695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Мета: </a:t>
            </a:r>
            <a:r>
              <a:rPr lang="en-US" altLang="en-US" sz="180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формування у майбутніх фахівців сучасної системи поглядів та спеціальних знань у галузі маркетингу, набуття практичних навичок щодо закупівлі, розробки та продажу товарів, формування ефективної цінової політики, просування їх на ринок з урахуванням задоволення потреб споживачів та забезпечення ефективної діяльності підприємства.</a:t>
            </a:r>
            <a:endParaRPr lang="en-US" altLang="en-US" sz="180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Завдання:</a:t>
            </a:r>
            <a:r>
              <a:rPr lang="uk-UA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 </a:t>
            </a:r>
            <a:r>
              <a:rPr lang="en-US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вивчення основних методів матеріально-технічного забезпечення підприємства та збуту готової продукції</a:t>
            </a:r>
            <a:r>
              <a:rPr lang="uk-UA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uk-UA" altLang="en-US" sz="18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075" y="3716655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РН3.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РН5. 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РН6. Досліджувати  поведінку  ринкових суб’єктів у маркетинговому середовищі.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РН10. Оцінювати ризики здійснення маркетингової діяльності в умовах певної невизначеності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РН13.Проявляти ініціативу та підприємливість для досягнення професійної мети.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2. Здатність виявляти вплив чинників маркетингового середовища на результати господарської діяльності ринкових суб’єктів.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 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5. Брати участь у розробленні маркетингового забезпечення розвитку бізнесу в умовах певної невизначеності.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СК.7. Здатність коректно застосовувати методи, прийоми й інструменти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8. Здатність використовувати інструментарій маркетингу у професійній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11. Здатність виявляти та вирішувати проблеми  в сфері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12.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13. Здатність розробляти рекомендації щодо вдосконалення маркетингової діяльності досліджуваного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СК14.Здатність здійснення науково-пошукової та дослідницької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1460" y="119634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1. Сутність та зміст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1. Сутність та зміст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2. Виявлення та задоволення потреб споживачів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2. Маркетингові дослідження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3. Маркетингове середовище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4. Процес маркетингового дослідження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3. Поведінка споживача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5.Процес прийняття рішення про купівлю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4. Сегментація ринку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6. Сегментування споживчого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5. Маркетингова товарна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7.Значення маркетингової товарної політики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Асортиментна політика підприємства</a:t>
                      </a:r>
                      <a:endParaRPr lang="uk-UA" altLang="en-US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8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.Маркетинг послуг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9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Товарна інноваційна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Розділ 6. Маркетингова цінова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0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Сутність та зміст маркетингової цінової політики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Процес ціноутворення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1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Стратегії та методи ціноутворення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Розділ 7. Маркетингова політика розподілу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Поняття і важливість маркетингових каналів розподілу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141224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Гуртова і роздрібна торгівля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Управління розподілом та збутом підприємства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5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Франчайзинг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Розділ 8. Маркетингові комунікації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6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  <a:sym typeface="+mn-ea"/>
                        </a:rPr>
                        <a:t>. Процес комунікації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17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Нейромаркетинг як інструмент збільшення обсягів продажу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8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Інтерактивний і багатоканальний маркетинг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9. Планування маркетингової діяльності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19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План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0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Реалізація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1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1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Стратегічний маркетинг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10. Маркетингові війни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2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Значення, принципи та стратегія маркетингових війн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11. Контроль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. Контроль ефективності маркетингової діяльності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7137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маркетингового середовища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поведінки споживача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Сегментація ринку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асортименту підприємства та визначення базового товарного асортименту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Вибір методу формування ціни та її розробка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Вивчення та аналіз каналів розподілу товарів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рекламної  кампанії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Визначення об’єктів спонсорингу та планування піар-кампанії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Просування підприємства в мережі Інтернет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SWOT-аналіз та план маркетингу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1268730"/>
          <a:ext cx="8743315" cy="57137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Сутність та зміст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дослідження 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Процес прийгяття рішення про купівлю</a:t>
                      </a:r>
                      <a:r>
                        <a:rPr lang="uk-UA" altLang="en-US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та сегментація ринку</a:t>
                      </a:r>
                      <a:endParaRPr lang="uk-UA" altLang="en-US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товарна політика </a:t>
                      </a:r>
                      <a:r>
                        <a:rPr lang="en-US" altLang="zh-CN" sz="18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цінова політика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політика розподілу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комунікації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Планування маркетингової діяльності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війни</a:t>
                      </a:r>
                      <a:r>
                        <a:rPr lang="en-US" altLang="zh-CN" sz="18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Контроль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5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6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15701</Words>
  <Application>WPS Presentation</Application>
  <PresentationFormat/>
  <Paragraphs>686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16</vt:i4>
      </vt:variant>
    </vt:vector>
  </HeadingPairs>
  <TitlesOfParts>
    <vt:vector size="43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Communications and Dialogues</vt:lpstr>
      <vt:lpstr>МАРКЕТИНГ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77</cp:revision>
  <cp:lastPrinted>2025-06-11T12:28:00Z</cp:lastPrinted>
  <dcterms:created xsi:type="dcterms:W3CDTF">2024-02-06T17:10:00Z</dcterms:created>
  <dcterms:modified xsi:type="dcterms:W3CDTF">2025-11-03T22:11:16Z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