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  <p:sldMasterId id="2147483670" r:id="rId13"/>
    <p:sldMasterId id="2147483672" r:id="rId14"/>
    <p:sldMasterId id="2147483674" r:id="rId15"/>
  </p:sldMasterIdLst>
  <p:sldIdLst>
    <p:sldId id="256" r:id="rId16"/>
    <p:sldId id="257" r:id="rId17"/>
    <p:sldId id="269" r:id="rId18"/>
    <p:sldId id="270" r:id="rId19"/>
    <p:sldId id="271" r:id="rId20"/>
    <p:sldId id="272" r:id="rId21"/>
    <p:sldId id="280" r:id="rId22"/>
    <p:sldId id="273" r:id="rId23"/>
    <p:sldId id="281" r:id="rId24"/>
    <p:sldId id="275" r:id="rId25"/>
    <p:sldId id="282" r:id="rId26"/>
    <p:sldId id="276" r:id="rId27"/>
    <p:sldId id="277" r:id="rId28"/>
    <p:sldId id="283" r:id="rId29"/>
    <p:sldId id="279" r:id="rId30"/>
    <p:sldId id="278" r:id="rId31"/>
  </p:sldIdLst>
  <p:sldSz cx="9144000" cy="6858000"/>
  <p:notesSz cx="7559675" cy="106914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8.xml"/><Relationship Id="rId8" Type="http://schemas.openxmlformats.org/officeDocument/2006/relationships/slideMaster" Target="slideMasters/slideMaster7.xml"/><Relationship Id="rId7" Type="http://schemas.openxmlformats.org/officeDocument/2006/relationships/slideMaster" Target="slideMasters/slideMaster6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4" Type="http://schemas.openxmlformats.org/officeDocument/2006/relationships/tableStyles" Target="tableStyles.xml"/><Relationship Id="rId33" Type="http://schemas.openxmlformats.org/officeDocument/2006/relationships/viewProps" Target="viewProps.xml"/><Relationship Id="rId32" Type="http://schemas.openxmlformats.org/officeDocument/2006/relationships/presProps" Target="presProps.xml"/><Relationship Id="rId31" Type="http://schemas.openxmlformats.org/officeDocument/2006/relationships/slide" Target="slides/slide16.xml"/><Relationship Id="rId30" Type="http://schemas.openxmlformats.org/officeDocument/2006/relationships/slide" Target="slides/slide15.xml"/><Relationship Id="rId3" Type="http://schemas.openxmlformats.org/officeDocument/2006/relationships/slideMaster" Target="slideMasters/slideMaster2.xml"/><Relationship Id="rId29" Type="http://schemas.openxmlformats.org/officeDocument/2006/relationships/slide" Target="slides/slide14.xml"/><Relationship Id="rId28" Type="http://schemas.openxmlformats.org/officeDocument/2006/relationships/slide" Target="slides/slide13.xml"/><Relationship Id="rId27" Type="http://schemas.openxmlformats.org/officeDocument/2006/relationships/slide" Target="slides/slide12.xml"/><Relationship Id="rId26" Type="http://schemas.openxmlformats.org/officeDocument/2006/relationships/slide" Target="slides/slide11.xml"/><Relationship Id="rId25" Type="http://schemas.openxmlformats.org/officeDocument/2006/relationships/slide" Target="slides/slide10.xml"/><Relationship Id="rId24" Type="http://schemas.openxmlformats.org/officeDocument/2006/relationships/slide" Target="slides/slide9.xml"/><Relationship Id="rId23" Type="http://schemas.openxmlformats.org/officeDocument/2006/relationships/slide" Target="slides/slide8.xml"/><Relationship Id="rId22" Type="http://schemas.openxmlformats.org/officeDocument/2006/relationships/slide" Target="slides/slide7.xml"/><Relationship Id="rId21" Type="http://schemas.openxmlformats.org/officeDocument/2006/relationships/slide" Target="slides/slide6.xml"/><Relationship Id="rId20" Type="http://schemas.openxmlformats.org/officeDocument/2006/relationships/slide" Target="slides/slide5.xml"/><Relationship Id="rId2" Type="http://schemas.openxmlformats.org/officeDocument/2006/relationships/theme" Target="theme/theme1.xml"/><Relationship Id="rId19" Type="http://schemas.openxmlformats.org/officeDocument/2006/relationships/slide" Target="slides/slide4.xml"/><Relationship Id="rId18" Type="http://schemas.openxmlformats.org/officeDocument/2006/relationships/slide" Target="slides/slide3.xml"/><Relationship Id="rId17" Type="http://schemas.openxmlformats.org/officeDocument/2006/relationships/slide" Target="slides/slide2.xml"/><Relationship Id="rId16" Type="http://schemas.openxmlformats.org/officeDocument/2006/relationships/slide" Target="slides/slide1.xml"/><Relationship Id="rId15" Type="http://schemas.openxmlformats.org/officeDocument/2006/relationships/slideMaster" Target="slideMasters/slideMaster14.xml"/><Relationship Id="rId14" Type="http://schemas.openxmlformats.org/officeDocument/2006/relationships/slideMaster" Target="slideMasters/slideMaster13.xml"/><Relationship Id="rId13" Type="http://schemas.openxmlformats.org/officeDocument/2006/relationships/slideMaster" Target="slideMasters/slideMaster12.xml"/><Relationship Id="rId12" Type="http://schemas.openxmlformats.org/officeDocument/2006/relationships/slideMaster" Target="slideMasters/slideMaster11.xml"/><Relationship Id="rId11" Type="http://schemas.openxmlformats.org/officeDocument/2006/relationships/slideMaster" Target="slideMasters/slideMaster10.xml"/><Relationship Id="rId10" Type="http://schemas.openxmlformats.org/officeDocument/2006/relationships/slideMaster" Target="slideMasters/slideMaster9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Звичайн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90EB9F8D-373A-4881-A3C6-5FD5BD435058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2"/>
          </p:nvPr>
        </p:nvSpPr>
        <p:spPr/>
        <p:txBody>
          <a:bodyPr/>
          <a:p>
            <a:fld id="{5231EE7A-72D8-48C8-A8F9-98B77F577D58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3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5"/>
          </p:nvPr>
        </p:nvSpPr>
        <p:spPr/>
        <p:txBody>
          <a:bodyPr/>
          <a:p>
            <a:fld id="{31F44171-79A8-4CFC-92B6-663834A100C6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6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8"/>
          </p:nvPr>
        </p:nvSpPr>
        <p:spPr/>
        <p:txBody>
          <a:bodyPr/>
          <a:p>
            <a:fld id="{54D21951-0DA1-4340-B24B-3918C6F92416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9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41"/>
          </p:nvPr>
        </p:nvSpPr>
        <p:spPr/>
        <p:txBody>
          <a:bodyPr/>
          <a:p>
            <a:fld id="{41957348-3658-45FA-BF64-F9D4AD9BA492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2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050"/>
            <a:ext cx="9155113" cy="6867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547813" y="1701800"/>
            <a:ext cx="6908800" cy="10826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2927350"/>
            <a:ext cx="6913562" cy="1752600"/>
          </a:xfrm>
        </p:spPr>
        <p:txBody>
          <a:bodyPr/>
          <a:lstStyle>
            <a:lvl1pPr marL="0" indent="0" algn="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r>
              <a:t>Footer</a:t>
            </a:r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A82193DF-28D3-47BB-89EF-833580E81385}" type="slidenum">
              <a:rPr/>
            </a:fld>
            <a:endParaRPr/>
          </a:p>
        </p:txBody>
      </p:sp>
    </p:spTree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47C8E512-6AAC-42F4-88E3-E14DEFBA4B0D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65EBC101-B2D9-4304-A748-1F23F549D8B0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2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936F77D0-752B-42A2-90C0-E723720DC9EA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5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D08A5C11-8CC9-417A-9CEF-2B7CF2CA8B3B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8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B713C358-FEBD-4089-B6B3-7B986C397B10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1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BB8E678D-783D-4864-A6B7-4426F7C19680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4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6"/>
          </p:nvPr>
        </p:nvSpPr>
        <p:spPr/>
        <p:txBody>
          <a:bodyPr/>
          <a:p>
            <a:fld id="{B1B7A28E-05BE-4398-9AC8-FE1285A2E785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7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9"/>
          </p:nvPr>
        </p:nvSpPr>
        <p:spPr/>
        <p:txBody>
          <a:bodyPr/>
          <a:p>
            <a:fld id="{FBB6DBE9-5DC3-485D-98D4-FCC8C23C8EA2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0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2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13.xml"/></Relationships>
</file>

<file path=ppt/slideMasters/_rels/slideMaster1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2.xml"/><Relationship Id="rId8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0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3" Type="http://schemas.openxmlformats.org/officeDocument/2006/relationships/theme" Target="../theme/theme14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30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31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32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33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4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5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6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7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8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9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grpSp>
        <p:nvGrpSpPr>
          <p:cNvPr id="40" name="Group 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cxnSp>
          <p:nvCxnSpPr>
            <p:cNvPr id="41" name="Straight Connector 2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42" name="Straight Connector 2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43" name="Freeform 2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4" name="Freeform 3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5" name="Freeform 3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6" name="Freeform 3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7" name="Freeform 3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8" name="Freeform 3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9" name="Freeform 3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50" name="Freeform 17"/>
            <p:cNvSpPr/>
            <p:nvPr/>
          </p:nvSpPr>
          <p:spPr>
            <a:xfrm>
              <a:off x="-8640" y="-8640"/>
              <a:ext cx="860400" cy="5694840"/>
            </a:xfrm>
            <a:custGeom>
              <a:avLst/>
              <a:gdLst>
                <a:gd name="textAreaLeft" fmla="*/ 0 w 860400"/>
                <a:gd name="textAreaRight" fmla="*/ 863640 w 860400"/>
                <a:gd name="textAreaTop" fmla="*/ 0 h 5694840"/>
                <a:gd name="textAreaBottom" fmla="*/ 5698080 h 5694840"/>
              </a:gdLst>
              <a:ahLst/>
              <a:cxnLst/>
              <a:rect l="textAreaLeft" t="textAreaTop" r="textAreaRight" b="textAreaBottom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ftr" idx="4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sldNum" idx="5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DF428CFA-3291-4D58-8F35-4E06E7770716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dt" idx="6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8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89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90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91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92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3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4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5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6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7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8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00" name="PlaceHolder 2"/>
          <p:cNvSpPr>
            <a:spLocks noGrp="1"/>
          </p:cNvSpPr>
          <p:nvPr>
            <p:ph type="ftr" idx="31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01" name="PlaceHolder 3"/>
          <p:cNvSpPr>
            <a:spLocks noGrp="1"/>
          </p:cNvSpPr>
          <p:nvPr>
            <p:ph type="sldNum" idx="32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FD3CD6B-4F70-4F50-BF68-BFF3698235CF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02" name="PlaceHolder 4"/>
          <p:cNvSpPr>
            <a:spLocks noGrp="1"/>
          </p:cNvSpPr>
          <p:nvPr>
            <p:ph type="dt" idx="33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/>
    <p:bodyStyle/>
    <p:otherStyle/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205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206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07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08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09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0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1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2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3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4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2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16" name="PlaceHolder 2"/>
          <p:cNvSpPr>
            <a:spLocks noGrp="1"/>
          </p:cNvSpPr>
          <p:nvPr>
            <p:ph type="ftr" idx="34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17" name="PlaceHolder 3"/>
          <p:cNvSpPr>
            <a:spLocks noGrp="1"/>
          </p:cNvSpPr>
          <p:nvPr>
            <p:ph type="sldNum" idx="35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5081BEB4-B267-4DAD-A539-4AAB8B973CBB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18" name="PlaceHolder 4"/>
          <p:cNvSpPr>
            <a:spLocks noGrp="1"/>
          </p:cNvSpPr>
          <p:nvPr>
            <p:ph type="dt" idx="36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/>
    <p:bodyStyle/>
    <p:otherStyle/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0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221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222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23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24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5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6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7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8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9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30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32" name="PlaceHolder 2"/>
          <p:cNvSpPr>
            <a:spLocks noGrp="1"/>
          </p:cNvSpPr>
          <p:nvPr>
            <p:ph type="ftr" idx="37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33" name="PlaceHolder 3"/>
          <p:cNvSpPr>
            <a:spLocks noGrp="1"/>
          </p:cNvSpPr>
          <p:nvPr>
            <p:ph type="sldNum" idx="38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4AF1FC4A-1E4A-4A65-9289-5F62784537BA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34" name="PlaceHolder 4"/>
          <p:cNvSpPr>
            <a:spLocks noGrp="1"/>
          </p:cNvSpPr>
          <p:nvPr>
            <p:ph type="dt" idx="39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/>
    <p:bodyStyle/>
    <p:otherStyle/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6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237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238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39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40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1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2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3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4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5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6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2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48" name="PlaceHolder 2"/>
          <p:cNvSpPr>
            <a:spLocks noGrp="1"/>
          </p:cNvSpPr>
          <p:nvPr>
            <p:ph type="ftr" idx="40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49" name="PlaceHolder 3"/>
          <p:cNvSpPr>
            <a:spLocks noGrp="1"/>
          </p:cNvSpPr>
          <p:nvPr>
            <p:ph type="sldNum" idx="41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98CDEEB9-7E33-4E52-8E09-BAAC0105671A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50" name="PlaceHolder 4"/>
          <p:cNvSpPr>
            <a:spLocks noGrp="1"/>
          </p:cNvSpPr>
          <p:nvPr>
            <p:ph type="dt" idx="42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51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32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редагування структури клацніть мишею</a:t>
            </a:r>
            <a:endParaRPr lang="uk-UA" sz="32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uk-UA" sz="2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Другий рівень структури</a:t>
            </a:r>
            <a:endParaRPr lang="uk-UA" sz="2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4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Третій рівень структури</a:t>
            </a:r>
            <a:endParaRPr lang="uk-UA" sz="2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Четвертий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П'ятий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Шостий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Сьомий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/>
    <p:bodyStyle/>
    <p:otherStyle/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8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457200" y="1174750"/>
            <a:ext cx="82296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2554BF03-EC23-4DEF-9C46-7D0D697E20AD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sldNum="0" hdr="0" ftr="0" dt="0"/>
  <p:txStyles>
    <p:titleStyle>
      <a:lvl1pPr algn="r" rtl="0" fontAlgn="base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57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58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59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60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1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2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3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4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5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6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ftr" idx="7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sldNum" idx="8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AEBF0F97-B60A-4C5D-A2E0-FAFDD6C4E39F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dt" idx="9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73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74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75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76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77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78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79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80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81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82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83" name="TextBox 23"/>
          <p:cNvSpPr/>
          <p:nvPr/>
        </p:nvSpPr>
        <p:spPr>
          <a:xfrm>
            <a:off x="482760" y="79020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“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84" name="TextBox 24"/>
          <p:cNvSpPr/>
          <p:nvPr/>
        </p:nvSpPr>
        <p:spPr>
          <a:xfrm>
            <a:off x="6747840" y="288648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”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ftr" idx="10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sldNum" idx="11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026CB8A6-9FC9-46F7-9A53-4B16C44EEF2A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dt" idx="12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91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92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93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94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5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6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7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8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9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00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ftr" idx="13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sldNum" idx="14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3C93DDA0-16F3-4DCE-92BA-0E0479A94C49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dt" idx="15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07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08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09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10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1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2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3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4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5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6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17" name="TextBox 23"/>
          <p:cNvSpPr/>
          <p:nvPr/>
        </p:nvSpPr>
        <p:spPr>
          <a:xfrm>
            <a:off x="482760" y="79020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“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18" name="TextBox 24"/>
          <p:cNvSpPr/>
          <p:nvPr/>
        </p:nvSpPr>
        <p:spPr>
          <a:xfrm>
            <a:off x="6747840" y="288648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”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ftr" idx="16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sldNum" idx="17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8995446-74E2-4016-9C4B-086C8AD8D6D6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 type="dt" idx="18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25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26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27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28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29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0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1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2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3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4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ftr" idx="19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 type="sldNum" idx="20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5A92AC9-DE99-4845-92F0-42B8A01F1367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38" name="PlaceHolder 4"/>
          <p:cNvSpPr>
            <a:spLocks noGrp="1"/>
          </p:cNvSpPr>
          <p:nvPr>
            <p:ph type="dt" idx="21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/>
    <p:bodyStyle/>
    <p:otherStyle/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41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42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43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44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5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6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7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8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9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50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 type="ftr" idx="22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 type="sldNum" idx="23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D2E30B5C-11A2-4580-A541-BB2C1093D2E3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54" name="PlaceHolder 4"/>
          <p:cNvSpPr>
            <a:spLocks noGrp="1"/>
          </p:cNvSpPr>
          <p:nvPr>
            <p:ph type="dt" idx="24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/>
    <p:bodyStyle/>
    <p:otherStyle/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57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58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59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60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1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2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3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4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5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6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 type="ftr" idx="25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69" name="PlaceHolder 3"/>
          <p:cNvSpPr>
            <a:spLocks noGrp="1"/>
          </p:cNvSpPr>
          <p:nvPr>
            <p:ph type="sldNum" idx="26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D3AFB4C-98D1-409D-8C77-ADEB0BC602DB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70" name="PlaceHolder 4"/>
          <p:cNvSpPr>
            <a:spLocks noGrp="1"/>
          </p:cNvSpPr>
          <p:nvPr>
            <p:ph type="dt" idx="27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/>
    <p:bodyStyle/>
    <p:otherStyle/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2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73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74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75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76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77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78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79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80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81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82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 type="ftr" idx="28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sldNum" idx="29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AD7C6712-858F-4E32-91E7-579C0D87E794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86" name="PlaceHolder 4"/>
          <p:cNvSpPr>
            <a:spLocks noGrp="1"/>
          </p:cNvSpPr>
          <p:nvPr>
            <p:ph type="dt" idx="30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PlaceHolder 1"/>
          <p:cNvSpPr>
            <a:spLocks noGrp="1"/>
          </p:cNvSpPr>
          <p:nvPr>
            <p:ph type="title"/>
          </p:nvPr>
        </p:nvSpPr>
        <p:spPr>
          <a:xfrm>
            <a:off x="-468700" y="2708595"/>
            <a:ext cx="8565840" cy="2805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altLang="en-US" sz="4400">
                <a:solidFill>
                  <a:schemeClr val="accent1">
                    <a:lumMod val="75000"/>
                  </a:schemeClr>
                </a:solidFill>
              </a:rPr>
              <a:t>МАРКЕТИНГ</a:t>
            </a:r>
            <a:endParaRPr lang="uk-UA" sz="4400" b="0" u="none" strike="noStrike">
              <a:solidFill>
                <a:schemeClr val="accent1">
                  <a:lumMod val="75000"/>
                </a:schemeClr>
              </a:solidFill>
              <a:uFillTx/>
              <a:latin typeface="Arial" panose="020B0604020202020204"/>
            </a:endParaRPr>
          </a:p>
        </p:txBody>
      </p:sp>
      <p:sp>
        <p:nvSpPr>
          <p:cNvPr id="270" name="PlaceHolder 2"/>
          <p:cNvSpPr>
            <a:spLocks noGrp="1"/>
          </p:cNvSpPr>
          <p:nvPr>
            <p:ph type="subTitle"/>
          </p:nvPr>
        </p:nvSpPr>
        <p:spPr>
          <a:xfrm>
            <a:off x="899115" y="1197225"/>
            <a:ext cx="8059680" cy="3090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ТЕРНОПІЛЬСЬКИЙ ФАХОВИЙ КОЛЕДЖ 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ХАРЧОВИХ ТЕХНОЛОГІЙ І ТОРГІВЛІ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ЦИКЛОВА КОМІСІЯ ПІДПРИЄМНИЦТВА, ТОРГІВЛІ І МАРКЕТИНГУ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24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СИЛАБУС</a:t>
            </a:r>
            <a:endParaRPr lang="uk-UA" sz="2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24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ОСВІТНЬОГО  КОМПОНЕНТА</a:t>
            </a:r>
            <a:endParaRPr lang="uk-UA" sz="2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pic>
        <p:nvPicPr>
          <p:cNvPr id="2" name="Picture 1"/>
          <p:cNvPicPr/>
          <p:nvPr/>
        </p:nvPicPr>
        <p:blipFill>
          <a:blip r:embed="rId1"/>
          <a:stretch>
            <a:fillRect/>
          </a:stretch>
        </p:blipFill>
        <p:spPr>
          <a:xfrm>
            <a:off x="5939790" y="5156835"/>
            <a:ext cx="2232660" cy="131064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7" name="Прямоугольник 1"/>
          <p:cNvSpPr/>
          <p:nvPr/>
        </p:nvSpPr>
        <p:spPr>
          <a:xfrm>
            <a:off x="1691485" y="188595"/>
            <a:ext cx="4568760" cy="51943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800" b="1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ea typeface="DejaVu Sans"/>
                <a:cs typeface="Times New Roman" panose="02020603050405020304" charset="0"/>
              </a:rPr>
              <a:t>САМОСТІЙНА РОБОТА</a:t>
            </a:r>
            <a:endParaRPr lang="uk-UA" sz="2800" b="1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ea typeface="DejaVu Sans"/>
              <a:cs typeface="Times New Roman" panose="02020603050405020304" charset="0"/>
            </a:endParaRPr>
          </a:p>
        </p:txBody>
      </p:sp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213360" y="1268730"/>
          <a:ext cx="8743315" cy="5683250"/>
        </p:xfrm>
        <a:graphic>
          <a:graphicData uri="http://schemas.openxmlformats.org/drawingml/2006/table">
            <a:tbl>
              <a:tblPr/>
              <a:tblGrid>
                <a:gridCol w="848360"/>
                <a:gridCol w="6517640"/>
                <a:gridCol w="1377315"/>
              </a:tblGrid>
              <a:tr h="31623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gradFill>
                            <a:gsLst>
                              <a:gs pos="50000">
                                <a:schemeClr val="tx1"/>
                              </a:gs>
                              <a:gs pos="0">
                                <a:schemeClr val="tx1">
                                  <a:lumMod val="25000"/>
                                  <a:lumOff val="75000"/>
                                </a:schemeClr>
                              </a:gs>
                              <a:gs pos="100000">
                                <a:schemeClr val="tx1">
                                  <a:lumMod val="85000"/>
                                </a:schemeClr>
                              </a:gs>
                            </a:gsLst>
                            <a:lin ang="5400000" scaled="1"/>
                          </a:gradFill>
                          <a:uFillTx/>
                          <a:latin typeface="Times New Roman" panose="02020603050405020304"/>
                        </a:rPr>
                        <a:t>№ з/п</a:t>
                      </a:r>
                      <a:endParaRPr lang="uk-UA" sz="1800" b="0" u="none" strike="noStrike">
                        <a:gradFill>
                          <a:gsLst>
                            <a:gs pos="50000">
                              <a:schemeClr val="tx1"/>
                            </a:gs>
                            <a:gs pos="0">
                              <a:schemeClr val="tx1">
                                <a:lumMod val="25000"/>
                                <a:lumOff val="75000"/>
                              </a:schemeClr>
                            </a:gs>
                            <a:gs pos="100000">
                              <a:schemeClr val="tx1">
                                <a:lumMod val="85000"/>
                              </a:schemeClr>
                            </a:gs>
                          </a:gsLst>
                          <a:lin ang="5400000" scaled="1"/>
                        </a:gra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ТЕМА</a:t>
                      </a:r>
                      <a:endParaRPr lang="uk-UA" sz="18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gradFill>
                            <a:gsLst>
                              <a:gs pos="50000">
                                <a:schemeClr val="tx1"/>
                              </a:gs>
                              <a:gs pos="0">
                                <a:schemeClr val="tx1">
                                  <a:lumMod val="25000"/>
                                  <a:lumOff val="75000"/>
                                </a:schemeClr>
                              </a:gs>
                              <a:gs pos="100000">
                                <a:schemeClr val="tx1">
                                  <a:lumMod val="85000"/>
                                </a:schemeClr>
                              </a:gs>
                            </a:gsLst>
                            <a:lin ang="5400000" scaled="1"/>
                          </a:gradFill>
                          <a:uFillTx/>
                          <a:latin typeface="Times New Roman" panose="02020603050405020304"/>
                        </a:rPr>
                        <a:t>К-ть годин</a:t>
                      </a:r>
                      <a:endParaRPr lang="uk-UA" sz="1800" b="0" u="none" strike="noStrike">
                        <a:gradFill>
                          <a:gsLst>
                            <a:gs pos="50000">
                              <a:schemeClr val="tx1"/>
                            </a:gs>
                            <a:gs pos="0">
                              <a:schemeClr val="tx1">
                                <a:lumMod val="25000"/>
                                <a:lumOff val="75000"/>
                              </a:schemeClr>
                            </a:gs>
                            <a:gs pos="100000">
                              <a:schemeClr val="tx1">
                                <a:lumMod val="85000"/>
                              </a:schemeClr>
                            </a:gs>
                          </a:gsLst>
                          <a:lin ang="5400000" scaled="1"/>
                        </a:gra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  <a:endParaRPr lang="uk-UA" sz="18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Сучасні концепції розвитку маркетингу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4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endParaRPr lang="uk-UA" sz="18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Аналіз конкуренції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4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  <a:endParaRPr lang="uk-UA" sz="18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Аналіз ринку споживачів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5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86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uk-UA" sz="18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Стратегії охоплення ринку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5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9304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5</a:t>
                      </a:r>
                      <a:endParaRPr lang="uk-UA" sz="18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Аналіз товарної політики підприємства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4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6</a:t>
                      </a:r>
                      <a:endParaRPr lang="uk-UA" sz="18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Управління цінами підприємства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7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860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8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7</a:t>
                      </a:r>
                      <a:endParaRPr lang="uk-UA" sz="18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Формування та оцінка каналів розподілу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6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955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8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8</a:t>
                      </a:r>
                      <a:endParaRPr lang="uk-UA" sz="18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Синтетичні засоби комунікацій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7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082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8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9</a:t>
                      </a:r>
                      <a:endParaRPr lang="uk-UA" sz="18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Стратегічне планування маркетингу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3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971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8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10</a:t>
                      </a:r>
                      <a:endParaRPr lang="uk-UA" sz="18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Маркетингові війни в комунікаційній політиці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4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120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8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11</a:t>
                      </a:r>
                      <a:endParaRPr lang="uk-UA" sz="18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Функції та критерії оцінки діяльності відділів маркетингу на підприємстві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3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406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8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РАЗОМ</a:t>
                      </a:r>
                      <a:endParaRPr lang="uk-UA" sz="18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18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52</a:t>
                      </a:r>
                      <a:endParaRPr lang="uk-UA" sz="18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7" name="Прямоугольник 1"/>
          <p:cNvSpPr/>
          <p:nvPr/>
        </p:nvSpPr>
        <p:spPr>
          <a:xfrm>
            <a:off x="2300450" y="188595"/>
            <a:ext cx="4568760" cy="51943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800" b="1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ea typeface="DejaVu Sans"/>
                <a:cs typeface="Times New Roman" panose="02020603050405020304" charset="0"/>
              </a:rPr>
              <a:t>КУРСОВА РОБОТА</a:t>
            </a:r>
            <a:endParaRPr lang="uk-UA" sz="2800" b="1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ea typeface="DejaVu Sans"/>
              <a:cs typeface="Times New Roman" panose="02020603050405020304" charset="0"/>
            </a:endParaRPr>
          </a:p>
        </p:txBody>
      </p:sp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213360" y="980440"/>
          <a:ext cx="8743315" cy="4417060"/>
        </p:xfrm>
        <a:graphic>
          <a:graphicData uri="http://schemas.openxmlformats.org/drawingml/2006/table">
            <a:tbl>
              <a:tblPr/>
              <a:tblGrid>
                <a:gridCol w="848360"/>
                <a:gridCol w="6517640"/>
                <a:gridCol w="1377315"/>
              </a:tblGrid>
              <a:tr h="31623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gradFill>
                            <a:gsLst>
                              <a:gs pos="50000">
                                <a:schemeClr val="tx1"/>
                              </a:gs>
                              <a:gs pos="0">
                                <a:schemeClr val="tx1">
                                  <a:lumMod val="25000"/>
                                  <a:lumOff val="75000"/>
                                </a:schemeClr>
                              </a:gs>
                              <a:gs pos="100000">
                                <a:schemeClr val="tx1">
                                  <a:lumMod val="85000"/>
                                </a:schemeClr>
                              </a:gs>
                            </a:gsLst>
                            <a:lin ang="5400000" scaled="1"/>
                          </a:gradFill>
                          <a:uFillTx/>
                          <a:latin typeface="Times New Roman" panose="02020603050405020304"/>
                        </a:rPr>
                        <a:t>№ з/п</a:t>
                      </a:r>
                      <a:endParaRPr lang="uk-UA" sz="1800" b="0" u="none" strike="noStrike">
                        <a:gradFill>
                          <a:gsLst>
                            <a:gs pos="50000">
                              <a:schemeClr val="tx1"/>
                            </a:gs>
                            <a:gs pos="0">
                              <a:schemeClr val="tx1">
                                <a:lumMod val="25000"/>
                                <a:lumOff val="75000"/>
                              </a:schemeClr>
                            </a:gs>
                            <a:gs pos="100000">
                              <a:schemeClr val="tx1">
                                <a:lumMod val="85000"/>
                              </a:schemeClr>
                            </a:gs>
                          </a:gsLst>
                          <a:lin ang="5400000" scaled="1"/>
                        </a:gra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ТЕМА САМОСТІЙНОЇ РОБОТИ (КОНСУЛЬТАЦІЇ)</a:t>
                      </a:r>
                      <a:endParaRPr lang="uk-UA" sz="18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gradFill>
                            <a:gsLst>
                              <a:gs pos="50000">
                                <a:schemeClr val="tx1"/>
                              </a:gs>
                              <a:gs pos="0">
                                <a:schemeClr val="tx1">
                                  <a:lumMod val="25000"/>
                                  <a:lumOff val="75000"/>
                                </a:schemeClr>
                              </a:gs>
                              <a:gs pos="100000">
                                <a:schemeClr val="tx1">
                                  <a:lumMod val="85000"/>
                                </a:schemeClr>
                              </a:gs>
                            </a:gsLst>
                            <a:lin ang="5400000" scaled="1"/>
                          </a:gradFill>
                          <a:uFillTx/>
                          <a:latin typeface="Times New Roman" panose="02020603050405020304"/>
                        </a:rPr>
                        <a:t>К-ть годин</a:t>
                      </a:r>
                      <a:endParaRPr lang="uk-UA" sz="1800" b="0" u="none" strike="noStrike">
                        <a:gradFill>
                          <a:gsLst>
                            <a:gs pos="50000">
                              <a:schemeClr val="tx1"/>
                            </a:gs>
                            <a:gs pos="0">
                              <a:schemeClr val="tx1">
                                <a:lumMod val="25000"/>
                                <a:lumOff val="75000"/>
                              </a:schemeClr>
                            </a:gs>
                            <a:gs pos="100000">
                              <a:schemeClr val="tx1">
                                <a:lumMod val="85000"/>
                              </a:schemeClr>
                            </a:gs>
                          </a:gsLst>
                          <a:lin ang="5400000" scaled="1"/>
                        </a:gra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  <a:endParaRPr lang="uk-UA" sz="16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Вибір теми курсової роботи та досліджуваного підприємства, загальні вимоги до оформлення, структура курсової роботи</a:t>
                      </a:r>
                      <a:endParaRPr lang="en-US" altLang="zh-CN" sz="16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3</a:t>
                      </a:r>
                      <a:endParaRPr lang="uk-UA" altLang="en-US" sz="16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endParaRPr lang="uk-UA" sz="16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Формування актуальності теми курсової роботи, предмета, об’єкта, мети і завдань дослідження</a:t>
                      </a:r>
                      <a:endParaRPr lang="en-US" altLang="zh-CN" sz="16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3</a:t>
                      </a:r>
                      <a:endParaRPr lang="uk-UA" altLang="en-US" sz="16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  <a:endParaRPr lang="uk-UA" sz="16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Дослідження теоретичних аспектів теми курсової роботи з дотриманням академічної доброчесності</a:t>
                      </a:r>
                      <a:endParaRPr lang="en-US" altLang="zh-CN" sz="16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3</a:t>
                      </a:r>
                      <a:endParaRPr lang="uk-UA" altLang="en-US" sz="16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86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uk-UA" sz="16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Загальна характеристика досліджуваного підприємства, аналіз економічних показників його діяльності </a:t>
                      </a:r>
                      <a:endParaRPr lang="en-US" altLang="zh-CN" sz="16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3</a:t>
                      </a:r>
                      <a:endParaRPr lang="uk-UA" altLang="en-US" sz="16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9304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5</a:t>
                      </a:r>
                      <a:endParaRPr lang="uk-UA" sz="16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l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Аналіз маркетингової діяльності досліджуваного підприємства відповідно до теми курсової роботи</a:t>
                      </a:r>
                      <a:endParaRPr lang="en-US" altLang="zh-CN" sz="16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3</a:t>
                      </a:r>
                      <a:endParaRPr lang="uk-UA" altLang="en-US" sz="16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6</a:t>
                      </a:r>
                      <a:endParaRPr lang="uk-UA" sz="16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Розробка пропозицій щодо вдосконалення маркетингової діяльності підприємства відповідно до теми курсової роботи</a:t>
                      </a:r>
                      <a:endParaRPr lang="en-US" altLang="zh-CN" sz="16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3</a:t>
                      </a:r>
                      <a:endParaRPr lang="uk-UA" altLang="en-US" sz="16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860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7</a:t>
                      </a:r>
                      <a:endParaRPr lang="uk-UA" sz="16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Обгрунтування пропозицій щодо вдосконалення маркетингової діяльності підприємства відповідно до теми курсової роботи</a:t>
                      </a:r>
                      <a:endParaRPr lang="en-US" altLang="zh-CN" sz="16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3</a:t>
                      </a:r>
                      <a:endParaRPr lang="uk-UA" altLang="en-US" sz="16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955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8</a:t>
                      </a:r>
                      <a:endParaRPr lang="uk-UA" sz="16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Формування висновків і пропозицій до курсової роботи</a:t>
                      </a:r>
                      <a:endParaRPr lang="en-US" altLang="zh-CN" sz="16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3</a:t>
                      </a:r>
                      <a:endParaRPr lang="uk-UA" altLang="en-US" sz="16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082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9</a:t>
                      </a:r>
                      <a:endParaRPr lang="uk-UA" sz="16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Оформлення списку використаних джерел</a:t>
                      </a:r>
                      <a:endParaRPr lang="en-US" altLang="zh-CN" sz="16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3</a:t>
                      </a:r>
                      <a:endParaRPr lang="uk-UA" altLang="en-US" sz="16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971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10</a:t>
                      </a:r>
                      <a:endParaRPr lang="uk-UA" sz="16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Підбір та оформлення додатків</a:t>
                      </a:r>
                      <a:endParaRPr lang="en-US" altLang="zh-CN" sz="16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3</a:t>
                      </a:r>
                      <a:endParaRPr lang="uk-UA" altLang="en-US" sz="16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406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6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РАЗОМ</a:t>
                      </a:r>
                      <a:endParaRPr lang="uk-UA" sz="16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30</a:t>
                      </a:r>
                      <a:endParaRPr lang="uk-UA" sz="16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406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6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ВСЬОГО САМОСТІЙНОЇ РОБОТИ</a:t>
                      </a:r>
                      <a:endParaRPr lang="uk-UA" sz="16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16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82</a:t>
                      </a:r>
                      <a:endParaRPr lang="uk-UA" sz="16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7" name="TextBox 8"/>
          <p:cNvSpPr/>
          <p:nvPr/>
        </p:nvSpPr>
        <p:spPr>
          <a:xfrm>
            <a:off x="1835640" y="188640"/>
            <a:ext cx="458784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КРИТЕРІЇ ОЦІНЮВАННЯ</a:t>
            </a:r>
            <a:endParaRPr lang="uk-UA" sz="1800" b="1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88" name="TextBox 4"/>
          <p:cNvSpPr/>
          <p:nvPr/>
        </p:nvSpPr>
        <p:spPr>
          <a:xfrm>
            <a:off x="323850" y="1268730"/>
            <a:ext cx="8580755" cy="372046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Оцінювання здійснюється за 4-бальною шкалою. 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Робота здобувача освіти на заняттях з </a:t>
            </a:r>
            <a:r>
              <a:rPr lang="uk-UA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освітнього компонента</a:t>
            </a: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 оцінюється за такими критеріями: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–відмінно (високий рівень, ґрунтовна аргументація відповіді);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–добре (високий рівень, часткова аргументація відповіді);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–задовільно (достатній рівень, не повна аргументація відповіді );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–не задовільно (низький рівень підготовки, відсутність відповіді).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Оцінювання результатів практичних занять відбувається за такими загальними критеріями: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-відмінно – завдання виконано повністю, відповідь обґрунтовано, висновки та пропозиції аргументовано і оформлено належним чином;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-добре – завдання виконано повністю, але допущено незначні неточності у розрахунках або оформленні; але за умови належного  оформлення завдання виконано не менше, ніж на 80%;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задовільно – завдання виконано не менш, ніж на 70% за умови належного оформлення; або не менше, ніж на 80% за умови припущення незначних помилок у розрахунках або оформленні.</a:t>
            </a:r>
            <a:r>
              <a:rPr lang="uk-UA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	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590" algn="just" defTabSz="457200">
              <a:lnSpc>
                <a:spcPct val="100000"/>
              </a:lnSpc>
            </a:pPr>
            <a:endParaRPr lang="uk-UA" sz="1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590" algn="just" defTabSz="457200">
              <a:lnSpc>
                <a:spcPct val="100000"/>
              </a:lnSpc>
            </a:pPr>
            <a:endParaRPr lang="uk-UA" sz="1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pic>
        <p:nvPicPr>
          <p:cNvPr id="5" name="Picture 4"/>
          <p:cNvPicPr/>
          <p:nvPr/>
        </p:nvPicPr>
        <p:blipFill>
          <a:blip r:embed="rId1"/>
          <a:stretch>
            <a:fillRect/>
          </a:stretch>
        </p:blipFill>
        <p:spPr>
          <a:xfrm>
            <a:off x="2843530" y="4508500"/>
            <a:ext cx="2857500" cy="1905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7" name="TextBox 8"/>
          <p:cNvSpPr/>
          <p:nvPr/>
        </p:nvSpPr>
        <p:spPr>
          <a:xfrm>
            <a:off x="1835640" y="188640"/>
            <a:ext cx="458784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КРИТЕРІЇ ОЦІНЮВАННЯ</a:t>
            </a:r>
            <a:endParaRPr lang="uk-UA" sz="1800" b="1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90" name="TextBox 4"/>
          <p:cNvSpPr/>
          <p:nvPr/>
        </p:nvSpPr>
        <p:spPr>
          <a:xfrm>
            <a:off x="179705" y="980440"/>
            <a:ext cx="8721090" cy="547497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</a:pP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за семінарське заняття виставляється відповідно до наступних критеріїв: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«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відмінно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»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 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- виставляється, якщо при тестуванні здобувач освіти відповів правильно на 90 і більше відсотків тестових завдань; при відповідях на запитання чи під час дискусії здобувач освіти виявив всебічні, систематизовані, глибокі знання програмного матеріалу, знання основних і додаткових джерел інформації передбачених програмою на рівні творчого використання. 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«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добре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»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 - виставляється, якщо при тестуванні здобувач освіти відповів правильно на 65-89 відсотків тестових завдань; при відповіді на запитання здобувач освіти виявив повне знання програмного матеріалу, обсягом, що необхідний для подальшого навчання і роботи, успішне виконання завдань і освоєння основної літератури, передбаченої програмою на рівні аналітичного відтворення. Здобувач освіти виявляє безумовне знання і розуміння матеріалу, проте не зовсім повно відповідає на запитання, припускається неточностей.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«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задовільно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»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 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- виставляється, якщо при тестуванні здобувач освіти відповів правильно на 40-64 відсотки тестових завдань; при відповіді на запитання здобувач освіти виявив повне знання основного програмного матеріалу, обсягом що необхідний для подальшого навчання і роботи, здатність упоратися з виконанням завдань передбачених програмою на рівні репродуктивного відтворення, припускається неточностей.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«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незадовільно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»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 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- виставляється, якщо при тестуванні здобувач освіти відповів правильно менше, ніж на 40 і більше відсотків тестових завдань; при відповіді на запитання здобувач освіти виявив серйозні прогалини в знаннях основного матеріалу, припустився принципових помилок при виконанні завдання на рівні нижче репродуктивного відтворення, не може проаналізувати певні явища чи процеси.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за атестацію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 є середнім арифметичним оцінок за всі практичні та семестрові заняття даного розділу (розділів). 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на семестр 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(залік) є середнім арифметичним усіх атестацій за семестр.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за екзамен виставляється за відповідь на завдання екзаменаційного білету.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7" name="TextBox 8"/>
          <p:cNvSpPr/>
          <p:nvPr/>
        </p:nvSpPr>
        <p:spPr>
          <a:xfrm>
            <a:off x="1835785" y="188595"/>
            <a:ext cx="706501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КРИТЕРІЇ ОЦІНЮВАННЯ </a:t>
            </a:r>
            <a:r>
              <a:rPr lang="uk-UA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КУРСОВОЇ РОБОТИ</a:t>
            </a:r>
            <a:endParaRPr lang="uk-UA" b="1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90" name="TextBox 4"/>
          <p:cNvSpPr/>
          <p:nvPr/>
        </p:nvSpPr>
        <p:spPr>
          <a:xfrm>
            <a:off x="179705" y="980440"/>
            <a:ext cx="8721090" cy="504380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</a:pP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На захисті курсова робота, з врахуванням рецензії керівника та рівня захисту, отримує остаточну оцінку за 4-х бальною системою (відмінно, добре, задовільно, незадовільно), яку керівник вносить до екзаменаційної відомості та індивідуального навчального плану здобувача освіти.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«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відмінно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»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 ставиться за роботу, яка виконана на високому теоретичному рівні, мета розкрита повно і послідовно, чітко виділено об'єкт та предмет дослідження, всебічно розкрито ключові питання теми на основі аналізу теоретичного і практичного матеріалу, зроблено самостійні узагальнення та висновки, цікаві пропозиції та рекомендації. Рівень унікальності роботи при перевірці на плагіат становить не менше 70%. На захисті здобувач освіти надав чіткі та аргументовані відповіді на запитання комісії.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Оцінку 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«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добре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»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 отримують роботи, виконані на достатньо високому теоретичному рівні, в яких повно і всебічно висвітлені питання теми, розглянуто практичну діяльність підприємства, зроблені висновки та пропозиції, робота добре оформлена. Рівень унікальності роботи при перевірці на плагіат становить не менше 70%. На захисті здобувач освіти надав відповіді на запитання комісії, але вони могли бути не достатньо чіткі, точні і аргументовані.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«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задовільно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»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 ставиться за роботи, які виконані у відповідності із затвердженим планом, вміщують теоретичні положення і фактичний матеріал, який систематизований та викладений в певній логічній послідовності, але зустрічаються окремі неточності, фактичні та стилістичні помилки тощо. Рівень унікальності роботи при перевірці на плагіат становить не менше 70%. На захисті здобувач освіти надав відповіді на запитання комісії, але вони бути не зовсім правильні, не достатньо повні, чіткі, точні і аргументовані.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2" name="TextBox 3"/>
          <p:cNvSpPr/>
          <p:nvPr/>
        </p:nvSpPr>
        <p:spPr>
          <a:xfrm>
            <a:off x="1331595" y="116205"/>
            <a:ext cx="6694805" cy="70421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000" b="1" cap="all" dirty="0">
                <a:solidFill>
                  <a:schemeClr val="accent5">
                    <a:lumMod val="5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sym typeface="+mn-ea"/>
              </a:rPr>
              <a:t>ОСНОВНІ Й ДОПОМІЖНІ  ІНФОРМАЦІЙНІ  ДЖЕРЕЛА: </a:t>
            </a:r>
            <a:endParaRPr lang="uk-UA" sz="2000" b="1" u="none" strike="noStrike" cap="all" dirty="0">
              <a:solidFill>
                <a:schemeClr val="accent5">
                  <a:lumMod val="50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FillTx/>
              <a:latin typeface="Arial" panose="020B0604020202020204"/>
              <a:sym typeface="+mn-ea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35560" y="980440"/>
            <a:ext cx="9029065" cy="4679950"/>
          </a:xfrm>
          <a:prstGeom prst="rect">
            <a:avLst/>
          </a:prstGeom>
        </p:spPr>
        <p:txBody>
          <a:bodyPr wrap="square">
            <a:noAutofit/>
          </a:bodyPr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1.Довгань Ю. В. Маркетинг сталого розвитку: досвід ЄС / Ю. В. Довгань, Л. П. Середницька // Економіка та суспільство. 2023. 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№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 49.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2.Захарченко П. В. Маркетингові дослідження / П. В. Захарченко [та ін.]. Київ : Центр учбової літератури, 2023. 234с.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3.Ілляшенко С. М. Маркетинг підприємства : підручник. Київ : Маркетинг. Економічна теорія, 2023. 234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4.Ілляшенко С. М. Маркетингова товарна політика. Суми : Університетська книга, 2024. 234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5.Косенко О. П. Маркетингова діяльність підприємств : підручник / за заг. ред. О. П. Косенка. 2-ге вид., зі змін. і допов. Харків : ТОВ 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«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Оберіг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»</a:t>
            </a: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, 2023. 180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6.Котлер Ф. Маркетинг 4.0. Від традиційного до цифрового. Київ : КМ-Букс, 2021. 208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7.Кутліна І. Ю. Маркетингові дослідження / І. Ю. Кутліна, К. Завальнюк. Київ : Університетська книга, 2022. 103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8.Кутліна І. Ю. Поведінка споживача ринкового середовища. Київ : Університетська книга, 2024. 136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9.Маркетинг : навч. посіб. / Н. Іванечко [та ін.] ; за ред. Н. Р. Іванечко. Тернопіль : ЗУНУ, 2021. 180 с. URL: [Електронний ресурс]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10.Маркетингові дослідження інновацій та підприємницькі ризики / М. А. Окландер [та ін.] ; за ред. М. А. Окландер. Одеса : Астропринт, 2017. 284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11.Мартинович Н. О. Маркетингові дослідження : навч. посіб. / Н. О. Мартинович, В. Г. Горник, Е. Б. Бойченко. Київ : Вид-во Людмила, 2021. 323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12.Микитюк П. П. Інноваційна діяльність / П. П. Микитюк, Б. Г. Сенів. Київ : Центр учбової літератури, 2024. 392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13.Окландер М. А. Маркетингова товарна політика : підручник / М. А. Окландер, М. В. Кірносова. Київ : Центр учбової літератури, 2020. 246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 defTabSz="266700">
              <a:lnSpc>
                <a:spcPct val="114000"/>
              </a:lnSpc>
            </a:pPr>
            <a:r>
              <a:rPr lang="en-US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/>
                <a:ea typeface="Times New Roman" panose="02020603050405020304"/>
              </a:rPr>
              <a:t>14.Павлов К. В. Маркетинг: теорія і практика : підручник / К. В. Павлов [та ін.]. Луцьк : СПД Гадяк Жанна Володимирівна, 2022. 408 с.</a:t>
            </a:r>
            <a:endParaRPr lang="en-US" altLang="en-US" sz="1400">
              <a:solidFill>
                <a:schemeClr val="accent6">
                  <a:lumMod val="50000"/>
                </a:schemeClr>
              </a:solidFill>
              <a:latin typeface="Times New Roman" panose="02020603050405020304"/>
              <a:ea typeface="Times New Roman" panose="02020603050405020304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2" name="TextBox 3"/>
          <p:cNvSpPr/>
          <p:nvPr/>
        </p:nvSpPr>
        <p:spPr>
          <a:xfrm>
            <a:off x="1331595" y="116205"/>
            <a:ext cx="6694805" cy="70421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000" b="1" cap="all" dirty="0">
                <a:solidFill>
                  <a:schemeClr val="accent5">
                    <a:lumMod val="5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sym typeface="+mn-ea"/>
              </a:rPr>
              <a:t>ОСНОВНІ Й ДОПОМІЖНІ  ІНФОРМАЦІЙНІ  ДЖЕРЕЛА: </a:t>
            </a:r>
            <a:endParaRPr lang="uk-UA" sz="2000" b="1" u="none" strike="noStrike" cap="all" dirty="0">
              <a:solidFill>
                <a:schemeClr val="accent5">
                  <a:lumMod val="50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uFillTx/>
              <a:latin typeface="Arial" panose="020B0604020202020204"/>
              <a:sym typeface="+mn-ea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107315" y="1124585"/>
            <a:ext cx="8712835" cy="3783965"/>
          </a:xfrm>
          <a:prstGeom prst="rect">
            <a:avLst/>
          </a:prstGeom>
        </p:spPr>
        <p:txBody>
          <a:bodyPr wrap="square">
            <a:spAutoFit/>
          </a:bodyPr>
          <a:p>
            <a:pPr indent="0" algn="just" defTabSz="266700">
              <a:buFont typeface="Times New Roman" panose="02020603050405020304"/>
              <a:buNone/>
            </a:pPr>
            <a:r>
              <a:rPr lang="uk-UA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15.</a:t>
            </a: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Парсяк В. Н. Маркетинг. Сучасні концепції та технології : підручник. Херсон : Олді-плюс, 2021. 294 с.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266700">
              <a:buFont typeface="Times New Roman" panose="02020603050405020304"/>
              <a:buNone/>
            </a:pPr>
            <a:r>
              <a:rPr lang="uk-UA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16.</a:t>
            </a: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Перевозова І. Нейромаркетинг: як краще зрозуміти покупця / І. Перевозова, О. Малинка // Маркетинг в Україні. 2019. № 2. С. 40–44.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266700">
              <a:buFont typeface="Times New Roman" panose="02020603050405020304"/>
              <a:buNone/>
            </a:pPr>
            <a:r>
              <a:rPr lang="uk-UA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17.</a:t>
            </a: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Попова Н. В. Маркетингові комунікації : підручник / Н. В. Попова [та ін.] ; за заг. ред. Н. В. Попової. Харків : Факт, 2020. 315 с.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266700">
              <a:buFont typeface="Times New Roman" panose="02020603050405020304"/>
              <a:buNone/>
            </a:pPr>
            <a:r>
              <a:rPr lang="uk-UA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18.</a:t>
            </a: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Примак Т. О. Маркетингові аспекти просування послуг / Т. О. Примак, А. М. Костюченко. URL: http://www.nbuv.gov.ua/portal/natural/Vnulp/Logistyka/2008_633/84.pdf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266700">
              <a:buFont typeface="Times New Roman" panose="02020603050405020304"/>
              <a:buNone/>
            </a:pPr>
            <a:r>
              <a:rPr lang="uk-UA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19.</a:t>
            </a: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Сенишин О. С. Маркетинг : навч. посіб. / О. С. Сенишин, О. В. Кривешко. Львів : Львів. нац. ун-т ім. Івана Франка, 2020. 347 с.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266700">
              <a:buFont typeface="Times New Roman" panose="02020603050405020304"/>
              <a:buNone/>
            </a:pPr>
            <a:r>
              <a:rPr lang="uk-UA" altLang="en-US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20.</a:t>
            </a: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Решетнікова І. Етичний маркетинг як концепція маркетингової діяльності. URL: https://mmi.fem.sumdu.edu.ua/sites/default/files/mmi2012_4_91_96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ctr" defTabSz="266700"/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ctr" defTabSz="266700"/>
            <a:r>
              <a:rPr lang="en-US" altLang="zh-CN" sz="1400" b="1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Інформаційні ресурси в Інтернеті</a:t>
            </a:r>
            <a:endParaRPr lang="en-US" altLang="zh-CN" sz="1400" b="1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lnSpc>
                <a:spcPct val="114000"/>
              </a:lnSpc>
              <a:buFont typeface="Times New Roman" panose="02020603050405020304"/>
              <a:buAutoNum type="arabicPeriod"/>
            </a:pP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Інформаційні ресурси в Інтернеті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buFont typeface="Times New Roman" panose="02020603050405020304"/>
              <a:buAutoNum type="arabicPeriod"/>
            </a:pP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Портал для управлінців. URL: http://blog.management.com.ua/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buFont typeface="Times New Roman" panose="02020603050405020304"/>
              <a:buAutoNum type="arabicPeriod"/>
            </a:pP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Інтернет-портал для управлінців (Маркетинг). URL: http://www.management.com.ua/marketing/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266700">
              <a:buFont typeface="Times New Roman" panose="02020603050405020304"/>
              <a:buAutoNum type="arabicPeriod"/>
            </a:pPr>
            <a:r>
              <a:rPr lang="en-US" altLang="zh-CN" sz="1400">
                <a:solidFill>
                  <a:schemeClr val="accent6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Проект для інноваційних менеджерів. Маркетинг і продаж. URL: http://innovations.com.ua/</a:t>
            </a:r>
            <a:endParaRPr lang="en-US" altLang="zh-CN" sz="1400">
              <a:solidFill>
                <a:schemeClr val="accent6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title"/>
          </p:nvPr>
        </p:nvSpPr>
        <p:spPr>
          <a:xfrm>
            <a:off x="107640" y="260640"/>
            <a:ext cx="8226360" cy="2798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ctr">
              <a:buNone/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graphicFrame>
        <p:nvGraphicFramePr>
          <p:cNvPr id="272" name="Таблица 3"/>
          <p:cNvGraphicFramePr/>
          <p:nvPr/>
        </p:nvGraphicFramePr>
        <p:xfrm>
          <a:off x="-360" y="0"/>
          <a:ext cx="9143640" cy="6855840"/>
        </p:xfrm>
        <a:graphic>
          <a:graphicData uri="http://schemas.openxmlformats.org/drawingml/2006/table">
            <a:tbl>
              <a:tblPr/>
              <a:tblGrid>
                <a:gridCol w="2342520"/>
                <a:gridCol w="3885480"/>
                <a:gridCol w="2915640"/>
              </a:tblGrid>
              <a:tr h="661680">
                <a:tc rowSpan="3">
                  <a:txBody>
                    <a:bodyPr>
                      <a:spAutoFit/>
                    </a:bodyPr>
                    <a:p>
                      <a:endParaRPr lang="uk-UA" sz="1800" b="1" u="none" strike="noStrike">
                        <a:solidFill>
                          <a:srgbClr val="00B0F0"/>
                        </a:solidFill>
                        <a:uFillTx/>
                        <a:latin typeface="Trebuchet MS" panose="020B0603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Times New Roman" panose="02020603050405020304"/>
                        </a:rPr>
                        <a:t>ГАЛУЗЬ ЗНАНЬ 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lt1"/>
                          </a:solidFill>
                          <a:uFillTx/>
                          <a:latin typeface="Times New Roman" panose="02020603050405020304"/>
                        </a:rPr>
                        <a:t>07 УПРАВЛІННЯ ТА АДМІНІСТРУВАННЯ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66168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Спеціальність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075 МАРКЕТИНГ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81612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Освітньо - професійна програма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МАРКЕТИНГ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61680">
                <a:tc rowSpan="7"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7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ГОТЕЛЬНО-РЕСТОРАННОГО БІЗНЕСУ ТА </a:t>
                      </a: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ПІДПРИЄМНИЦТВА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Освітньо - професійний ступінь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фаховий молодший бакалавр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6168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Статус освітнього компонента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обов’язковий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8340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Мова викладання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Українська</a:t>
                      </a:r>
                      <a:endParaRPr lang="uk-UA" sz="18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5720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Кількість кредитів ЄКТС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 6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6168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Розподіл за видами занять та годинами навчання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180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151272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аудиторні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лекційні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практичні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семінарські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самостійна робота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98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52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22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sym typeface="+mn-ea"/>
                        </a:rPr>
                        <a:t>24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82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800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Форма підсумкового контролю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екзамен, курсова робота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273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251640" y="404640"/>
            <a:ext cx="1725120" cy="15793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4" name="Прямоугольник 3"/>
          <p:cNvSpPr/>
          <p:nvPr/>
        </p:nvSpPr>
        <p:spPr>
          <a:xfrm>
            <a:off x="107315" y="908685"/>
            <a:ext cx="8799195" cy="230695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r>
              <a:rPr lang="uk-UA" sz="1800" b="1" u="none" strike="noStrike">
                <a:solidFill>
                  <a:schemeClr val="accent6">
                    <a:lumMod val="50000"/>
                  </a:schemeClr>
                </a:solidFill>
                <a:uFillTx/>
                <a:latin typeface="Times New Roman" panose="02020603050405020304" charset="0"/>
                <a:ea typeface="DejaVu Sans"/>
                <a:cs typeface="Times New Roman" panose="02020603050405020304" charset="0"/>
              </a:rPr>
              <a:t>Мета: </a:t>
            </a:r>
            <a:r>
              <a:rPr lang="en-US" altLang="en-US" sz="1800" u="none" strike="noStrike">
                <a:solidFill>
                  <a:schemeClr val="accent6">
                    <a:lumMod val="50000"/>
                  </a:schemeClr>
                </a:solidFill>
                <a:uFillTx/>
                <a:latin typeface="Times New Roman" panose="02020603050405020304" charset="0"/>
                <a:ea typeface="Times New Roman" panose="02020603050405020304"/>
                <a:cs typeface="Times New Roman" panose="02020603050405020304" charset="0"/>
              </a:rPr>
              <a:t>формування у майбутніх фахівців сучасної системи поглядів та спеціальних знань у галузі маркетингу, набуття практичних навичок щодо закупівлі, розробки та продажу товарів, формування ефективної цінової політики, просування їх на ринок з урахуванням задоволення потреб споживачів та забезпечення ефективної діяльності підприємства.</a:t>
            </a:r>
            <a:endParaRPr lang="en-US" altLang="en-US" sz="1800" u="none" strike="noStrike">
              <a:solidFill>
                <a:schemeClr val="accent6">
                  <a:lumMod val="50000"/>
                </a:schemeClr>
              </a:solidFill>
              <a:uFillTx/>
              <a:latin typeface="Times New Roman" panose="02020603050405020304" charset="0"/>
              <a:ea typeface="Times New Roman" panose="02020603050405020304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r>
              <a:rPr lang="uk-UA" sz="1800" b="1" u="none" strike="noStrike">
                <a:solidFill>
                  <a:schemeClr val="accent6">
                    <a:lumMod val="50000"/>
                  </a:schemeClr>
                </a:solidFill>
                <a:uFillTx/>
                <a:latin typeface="Times New Roman" panose="02020603050405020304" charset="0"/>
                <a:ea typeface="Times New Roman" panose="02020603050405020304"/>
                <a:cs typeface="Times New Roman" panose="02020603050405020304" charset="0"/>
              </a:rPr>
              <a:t>Завдання:</a:t>
            </a:r>
            <a:r>
              <a:rPr lang="uk-UA" sz="1800" b="0" u="none" strike="noStrike">
                <a:solidFill>
                  <a:schemeClr val="accent6">
                    <a:lumMod val="50000"/>
                  </a:schemeClr>
                </a:solidFill>
                <a:uFillTx/>
                <a:latin typeface="Times New Roman" panose="02020603050405020304" charset="0"/>
                <a:ea typeface="Times New Roman" panose="02020603050405020304"/>
                <a:cs typeface="Times New Roman" panose="02020603050405020304" charset="0"/>
              </a:rPr>
              <a:t> </a:t>
            </a:r>
            <a:r>
              <a:rPr lang="en-US" altLang="en-US" sz="1800" b="0" u="none" strike="noStrike">
                <a:solidFill>
                  <a:schemeClr val="accent6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вивчення основних методів матеріально-технічного забезпечення підприємства та збуту готової продукції</a:t>
            </a:r>
            <a:r>
              <a:rPr lang="uk-UA" altLang="en-US" sz="1800" b="0" u="none" strike="noStrike">
                <a:solidFill>
                  <a:schemeClr val="accent6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uk-UA" altLang="en-US" sz="1800" b="0" u="none" strike="noStrike">
              <a:solidFill>
                <a:schemeClr val="accent6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1"/>
          <a:stretch>
            <a:fillRect/>
          </a:stretch>
        </p:blipFill>
        <p:spPr>
          <a:xfrm>
            <a:off x="2124075" y="3716655"/>
            <a:ext cx="4271010" cy="259905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uk-UA" b="1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  <a:sym typeface="+mn-ea"/>
              </a:rPr>
              <a:t>Програмні результати навчання:</a:t>
            </a:r>
            <a:endParaRPr lang="en-US"/>
          </a:p>
        </p:txBody>
      </p:sp>
      <p:sp>
        <p:nvSpPr>
          <p:cNvPr id="275" name="Прямоугольник 2"/>
          <p:cNvSpPr/>
          <p:nvPr/>
        </p:nvSpPr>
        <p:spPr>
          <a:xfrm>
            <a:off x="0" y="908685"/>
            <a:ext cx="8933180" cy="59055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</a:pPr>
            <a:r>
              <a:rPr lang="en-US" altLang="en-US" sz="180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РН1. Знати і розуміти теоретичні основи та принципи провадження маркетингової діяльності. </a:t>
            </a:r>
            <a:endParaRPr lang="en-US" altLang="en-US" sz="180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РН3. Аналізувати ринкові явища та процеси на основі застосування теоретичних знань і прикладних навичок здійснення маркетингової діяльності.</a:t>
            </a:r>
            <a:endParaRPr lang="en-US" altLang="en-US" sz="180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РН4. Застосовувати набуті теоретичні знання для розв'язування практичних завдань у сфері маркетингу.</a:t>
            </a:r>
            <a:endParaRPr lang="en-US" altLang="en-US" sz="180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РН5. Збирати й аналізувати необхідну інформацію, обчислювати економічні та маркетингові показники, обґрунтовувати управлінські рішення на основі використання необхідного аналітичного, методичного й методологічного інструментарію.</a:t>
            </a:r>
            <a:endParaRPr lang="en-US" altLang="en-US" sz="180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РН6. Досліджувати  поведінку  ринкових суб’єктів у маркетинговому середовищі.</a:t>
            </a:r>
            <a:endParaRPr lang="en-US" altLang="en-US" sz="180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РН7. Визначати показники результативності маркетингової діяльності ринкових суб’єктів та їх взаємозв’язки. </a:t>
            </a:r>
            <a:endParaRPr lang="en-US" altLang="en-US" sz="180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РН9. Застосовувати сучасні технології маркетингової діяльності ринкового суб’єкта, адаптуватися до змін маркетингового середовища.</a:t>
            </a:r>
            <a:endParaRPr lang="en-US" altLang="en-US" sz="180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РН10. Оцінювати ризики здійснення маркетингової діяльності в умовах певної невизначеності маркетингового середовища.</a:t>
            </a:r>
            <a:endParaRPr lang="en-US" altLang="en-US" sz="180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РН12. Реалізовувати маркетингові функції ринкового суб’єкта.</a:t>
            </a:r>
            <a:endParaRPr lang="en-US" altLang="en-US" sz="180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РН13.Проявляти ініціативу та підприємливість для досягнення професійної мети.</a:t>
            </a:r>
            <a:endParaRPr lang="en-US" altLang="en-US" sz="180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РН14. Виконувати професійну діяльність у командній роботі.</a:t>
            </a:r>
            <a:endParaRPr lang="en-US" altLang="en-US" sz="180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РН16. Застосовувати сучасні технології маркетингової діяльності ринкового суб’єкта, адаптуватися до змін маркетингового середовища.</a:t>
            </a:r>
            <a:endParaRPr lang="en-US" altLang="en-US" sz="180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uk-UA" b="1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  <a:sym typeface="+mn-ea"/>
              </a:rPr>
              <a:t>КОМПЕТЕНТНОСТІ</a:t>
            </a:r>
            <a:endParaRPr lang="en-US"/>
          </a:p>
        </p:txBody>
      </p:sp>
      <p:sp>
        <p:nvSpPr>
          <p:cNvPr id="275" name="Прямоугольник 2"/>
          <p:cNvSpPr/>
          <p:nvPr/>
        </p:nvSpPr>
        <p:spPr>
          <a:xfrm>
            <a:off x="0" y="908685"/>
            <a:ext cx="8933180" cy="59055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ea typeface="DejaVu Sans"/>
                <a:cs typeface="Times New Roman" panose="02020603050405020304" charset="0"/>
              </a:rPr>
              <a:t>У результаті навчання здобувач освіти повинен отримати</a:t>
            </a:r>
            <a:endParaRPr lang="uk-UA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uk-UA" sz="1800" b="1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ea typeface="DejaVu Sans"/>
                <a:cs typeface="Times New Roman" panose="02020603050405020304" charset="0"/>
              </a:rPr>
              <a:t>загальні компетентності: </a:t>
            </a:r>
            <a:endParaRPr lang="uk-UA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3К 3. Здатність застосовувати знання у практичних ситуаціях.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ea typeface="Calibri" panose="020F0502020204030204"/>
                <a:cs typeface="Times New Roman" panose="02020603050405020304" charset="0"/>
              </a:rPr>
              <a:t>спеціальні компетентності:</a:t>
            </a:r>
            <a:endParaRPr lang="uk-UA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 1. Здатність системно відтворювати отримані знання предметної області маркетингу.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 2. Здатність виявляти вплив чинників маркетингового середовища на результати господарської діяльності ринкових суб’єктів.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 3. Брати участь у плануванні маркетингової діяльності ринкового суб’єкта.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 4. Здатність провадити маркетингову діяльність на основі розуміння сутності та змісту теорії маркетингу і функціональних зв’язків між її складовими. 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 5. Брати участь у розробленні маркетингового забезпечення розвитку бізнесу в умовах певної невизначеності.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СК.7. Здатність коректно застосовувати методи, прийоми й інструменти маркетингу.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 8. Здатність використовувати інструментарій маркетингу у професійній діяльності.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 11. Здатність виявляти та вирішувати проблеми  в сфері маркетингу.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 12. Здатність приймати обґрунтовані рішення в маркетинговій діяльності.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 13. Здатність розробляти рекомендації щодо вдосконалення маркетингової діяльності досліджуваного суб’єкта.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СК14.Здатність здійснення науково-пошукової та дослідницької діяльності.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800" b="0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СК 15. Здатність до професійного самовдосконалення, самоосвіти в умовах мінливого середовища та підвищення рівня кваліфікації відповідно до потреб ринку праці.</a:t>
            </a:r>
            <a:endParaRPr lang="en-US" altLang="en-US" sz="1800" b="0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7" name="Прямоугольник 1"/>
          <p:cNvSpPr/>
          <p:nvPr/>
        </p:nvSpPr>
        <p:spPr>
          <a:xfrm>
            <a:off x="1691485" y="188595"/>
            <a:ext cx="4568760" cy="51943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800" b="1" u="none" strike="noStrike">
                <a:solidFill>
                  <a:schemeClr val="accent5">
                    <a:lumMod val="50000"/>
                  </a:schemeClr>
                </a:solidFill>
                <a:uFillTx/>
                <a:latin typeface="Times New Roman" panose="02020603050405020304" charset="0"/>
                <a:ea typeface="DejaVu Sans"/>
                <a:cs typeface="Times New Roman" panose="02020603050405020304" charset="0"/>
              </a:rPr>
              <a:t>СТРУКТУРА КУРСУ</a:t>
            </a:r>
            <a:endParaRPr lang="uk-UA" sz="2800" b="1" u="none" strike="noStrike">
              <a:solidFill>
                <a:schemeClr val="accent5">
                  <a:lumMod val="50000"/>
                </a:schemeClr>
              </a:solidFill>
              <a:uFillTx/>
              <a:latin typeface="Times New Roman" panose="02020603050405020304" charset="0"/>
              <a:ea typeface="DejaVu Sans"/>
              <a:cs typeface="Times New Roman" panose="02020603050405020304" charset="0"/>
            </a:endParaRPr>
          </a:p>
        </p:txBody>
      </p:sp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251460" y="1196340"/>
          <a:ext cx="8743315" cy="5683250"/>
        </p:xfrm>
        <a:graphic>
          <a:graphicData uri="http://schemas.openxmlformats.org/drawingml/2006/table">
            <a:tbl>
              <a:tblPr/>
              <a:tblGrid>
                <a:gridCol w="848360"/>
                <a:gridCol w="6517640"/>
                <a:gridCol w="1377315"/>
              </a:tblGrid>
              <a:tr h="31623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gradFill>
                            <a:gsLst>
                              <a:gs pos="50000">
                                <a:schemeClr val="tx1"/>
                              </a:gs>
                              <a:gs pos="0">
                                <a:schemeClr val="tx1">
                                  <a:lumMod val="25000"/>
                                  <a:lumOff val="75000"/>
                                </a:schemeClr>
                              </a:gs>
                              <a:gs pos="100000">
                                <a:schemeClr val="tx1">
                                  <a:lumMod val="85000"/>
                                </a:schemeClr>
                              </a:gs>
                            </a:gsLst>
                            <a:lin ang="5400000" scaled="1"/>
                          </a:gradFill>
                          <a:uFillTx/>
                          <a:latin typeface="Times New Roman" panose="02020603050405020304"/>
                        </a:rPr>
                        <a:t>№ з/п</a:t>
                      </a:r>
                      <a:endParaRPr lang="uk-UA" sz="1800" b="0" u="none" strike="noStrike">
                        <a:gradFill>
                          <a:gsLst>
                            <a:gs pos="50000">
                              <a:schemeClr val="tx1"/>
                            </a:gs>
                            <a:gs pos="0">
                              <a:schemeClr val="tx1">
                                <a:lumMod val="25000"/>
                                <a:lumOff val="75000"/>
                              </a:schemeClr>
                            </a:gs>
                            <a:gs pos="100000">
                              <a:schemeClr val="tx1">
                                <a:lumMod val="85000"/>
                              </a:schemeClr>
                            </a:gs>
                          </a:gsLst>
                          <a:lin ang="5400000" scaled="1"/>
                        </a:gra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ЛЕКЦІЇ</a:t>
                      </a:r>
                      <a:endParaRPr lang="uk-UA" sz="18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gradFill>
                            <a:gsLst>
                              <a:gs pos="50000">
                                <a:schemeClr val="tx1"/>
                              </a:gs>
                              <a:gs pos="0">
                                <a:schemeClr val="tx1">
                                  <a:lumMod val="25000"/>
                                  <a:lumOff val="75000"/>
                                </a:schemeClr>
                              </a:gs>
                              <a:gs pos="100000">
                                <a:schemeClr val="tx1">
                                  <a:lumMod val="85000"/>
                                </a:schemeClr>
                              </a:gs>
                            </a:gsLst>
                            <a:lin ang="5400000" scaled="1"/>
                          </a:gradFill>
                          <a:uFillTx/>
                          <a:latin typeface="Times New Roman" panose="02020603050405020304"/>
                        </a:rPr>
                        <a:t>К-ть годин</a:t>
                      </a:r>
                      <a:endParaRPr lang="uk-UA" sz="1800" b="0" u="none" strike="noStrike">
                        <a:gradFill>
                          <a:gsLst>
                            <a:gs pos="50000">
                              <a:schemeClr val="tx1"/>
                            </a:gs>
                            <a:gs pos="0">
                              <a:schemeClr val="tx1">
                                <a:lumMod val="25000"/>
                                <a:lumOff val="75000"/>
                              </a:schemeClr>
                            </a:gs>
                            <a:gs pos="100000">
                              <a:schemeClr val="tx1">
                                <a:lumMod val="85000"/>
                              </a:schemeClr>
                            </a:gs>
                          </a:gsLst>
                          <a:lin ang="5400000" scaled="1"/>
                        </a:gra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Розділ 1. Сутність та зміст маркетингу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1. Сутність та зміст маркетингу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2. Виявлення та задоволення потреб споживачів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Розділ 2. Маркетингові дослідження 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3. Маркетингове середовище</a:t>
                      </a:r>
                      <a:endParaRPr lang="en-US" altLang="zh-CN" sz="1400" b="1" strike="sngStrike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86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4. Процес маркетингового дослідження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9304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5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Розділ 3. Поведінка споживача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5.Процес прийняття рішення про купівлю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6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Розділ 4. Сегментація ринку 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6. Сегментування споживчого ринку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860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7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Розділ 5. Маркетингова товарна політика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7.Значення маркетингової товарної політики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955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8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8. Асортиментна політика підприємства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082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9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9.Маркетинг послуг</a:t>
                      </a:r>
                      <a:endParaRPr lang="en-US" altLang="zh-CN" sz="1400" b="1" strike="sngStrike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971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10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10. Товарна інноваційна політика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120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11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Розділ 6. Маркетингова цінова політика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11. Сутність та зміст маркетингової цінової політики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3177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12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12. Процес ціноутворення</a:t>
                      </a:r>
                      <a:endParaRPr lang="en-US" altLang="zh-CN" sz="1400" b="1" strike="sngStrike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92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6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13</a:t>
                      </a:r>
                      <a:endParaRPr lang="uk-UA" sz="1400" b="1" u="none" strike="noStrike">
                        <a:solidFill>
                          <a:schemeClr val="accent6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13. Стратегії та методи ціноутворення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179705" y="1124585"/>
          <a:ext cx="8743315" cy="5683250"/>
        </p:xfrm>
        <a:graphic>
          <a:graphicData uri="http://schemas.openxmlformats.org/drawingml/2006/table">
            <a:tbl>
              <a:tblPr/>
              <a:tblGrid>
                <a:gridCol w="848360"/>
                <a:gridCol w="6517640"/>
                <a:gridCol w="1377315"/>
              </a:tblGrid>
              <a:tr h="31623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gradFill>
                            <a:gsLst>
                              <a:gs pos="50000">
                                <a:schemeClr val="tx1"/>
                              </a:gs>
                              <a:gs pos="0">
                                <a:schemeClr val="tx1">
                                  <a:lumMod val="25000"/>
                                  <a:lumOff val="75000"/>
                                </a:schemeClr>
                              </a:gs>
                              <a:gs pos="100000">
                                <a:schemeClr val="tx1">
                                  <a:lumMod val="85000"/>
                                </a:schemeClr>
                              </a:gs>
                            </a:gsLst>
                            <a:lin ang="5400000" scaled="1"/>
                          </a:gradFill>
                          <a:uFillTx/>
                          <a:latin typeface="Times New Roman" panose="02020603050405020304"/>
                        </a:rPr>
                        <a:t>№ з/п</a:t>
                      </a:r>
                      <a:endParaRPr lang="uk-UA" sz="1800" b="0" u="none" strike="noStrike">
                        <a:gradFill>
                          <a:gsLst>
                            <a:gs pos="50000">
                              <a:schemeClr val="tx1"/>
                            </a:gs>
                            <a:gs pos="0">
                              <a:schemeClr val="tx1">
                                <a:lumMod val="25000"/>
                                <a:lumOff val="75000"/>
                              </a:schemeClr>
                            </a:gs>
                            <a:gs pos="100000">
                              <a:schemeClr val="tx1">
                                <a:lumMod val="85000"/>
                              </a:schemeClr>
                            </a:gs>
                          </a:gsLst>
                          <a:lin ang="5400000" scaled="1"/>
                        </a:gra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ЛЕКЦІЇ</a:t>
                      </a:r>
                      <a:endParaRPr lang="uk-UA" sz="18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gradFill>
                            <a:gsLst>
                              <a:gs pos="50000">
                                <a:schemeClr val="tx1"/>
                              </a:gs>
                              <a:gs pos="0">
                                <a:schemeClr val="tx1">
                                  <a:lumMod val="25000"/>
                                  <a:lumOff val="75000"/>
                                </a:schemeClr>
                              </a:gs>
                              <a:gs pos="100000">
                                <a:schemeClr val="tx1">
                                  <a:lumMod val="85000"/>
                                </a:schemeClr>
                              </a:gs>
                            </a:gsLst>
                            <a:lin ang="5400000" scaled="1"/>
                          </a:gradFill>
                          <a:uFillTx/>
                          <a:latin typeface="Times New Roman" panose="02020603050405020304"/>
                        </a:rPr>
                        <a:t>К-ть годин</a:t>
                      </a:r>
                      <a:endParaRPr lang="uk-UA" sz="1800" b="0" u="none" strike="noStrike">
                        <a:gradFill>
                          <a:gsLst>
                            <a:gs pos="50000">
                              <a:schemeClr val="tx1"/>
                            </a:gs>
                            <a:gs pos="0">
                              <a:schemeClr val="tx1">
                                <a:lumMod val="25000"/>
                                <a:lumOff val="75000"/>
                              </a:schemeClr>
                            </a:gs>
                            <a:gs pos="100000">
                              <a:schemeClr val="tx1">
                                <a:lumMod val="85000"/>
                              </a:schemeClr>
                            </a:gs>
                          </a:gsLst>
                          <a:lin ang="5400000" scaled="1"/>
                        </a:gra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14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Розділ 7. Маркетингова політика розподілу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14. Поняття і важливість маркетингових каналів розподілу</a:t>
                      </a:r>
                      <a:endParaRPr lang="en-US" altLang="zh-CN" sz="1400" b="1" strike="sngStrike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15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15. Гуртова і роздрібна торгівля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16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16. Управління розподілом та збутом підприємства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86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17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17. Франчайзинг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9304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18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Розділ 8. Маркетингові комунікації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18. Процес комунікації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19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19. Складові політики комунікацій 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860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20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20. </a:t>
                      </a: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Нейромаркетинг як інструмент збільшення обсягів продажу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955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21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21. Інтерактивний і багатоканальний маркетинг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082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22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Розділ 9. Планування маркетингової діяльності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22. План маркетингу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5971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23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23. Реалізація маркетингу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120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24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24. Стратегічний маркетинг</a:t>
                      </a:r>
                      <a:endParaRPr lang="en-US" altLang="zh-CN" sz="1400" b="1" strike="sngStrike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3177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25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Розділ 10. Маркетингові війни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25. Значення, принципи та стратегія маркетингових війн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692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26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Розділ 11. Контроль маркетингу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 charset="0"/>
                          <a:ea typeface="Calibri" panose="020F0502020204030204"/>
                          <a:cs typeface="Times New Roman" panose="02020603050405020304" charset="0"/>
                        </a:rPr>
                        <a:t>Тема 26. Контроль ефективності маркетингової діяльності</a:t>
                      </a:r>
                      <a:endParaRPr lang="en-US" altLang="zh-CN" sz="14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 charset="0"/>
                        <a:ea typeface="Calibri" panose="020F05020202040302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406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РАЗОМ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52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213360" y="906780"/>
          <a:ext cx="8743315" cy="5713730"/>
        </p:xfrm>
        <a:graphic>
          <a:graphicData uri="http://schemas.openxmlformats.org/drawingml/2006/table">
            <a:tbl>
              <a:tblPr/>
              <a:tblGrid>
                <a:gridCol w="848360"/>
                <a:gridCol w="6517640"/>
                <a:gridCol w="1377315"/>
              </a:tblGrid>
              <a:tr h="31623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№ з/п</a:t>
                      </a:r>
                      <a:endParaRPr lang="uk-UA" sz="18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ТЕМА</a:t>
                      </a:r>
                      <a:endParaRPr lang="uk-UA" sz="18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К-ть годин</a:t>
                      </a:r>
                      <a:endParaRPr lang="uk-UA" sz="18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Аналіз маркетингового середовища підприємства</a:t>
                      </a:r>
                      <a:endParaRPr lang="en-US" altLang="en-US" sz="18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Аналіз поведінки споживача</a:t>
                      </a:r>
                      <a:endParaRPr lang="en-US" altLang="en-US" sz="18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048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Сегментація ринку</a:t>
                      </a:r>
                      <a:endParaRPr lang="en-US" altLang="en-US" sz="18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86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Аналіз асортименту підприємства та визначення базового товарного асортименту</a:t>
                      </a:r>
                      <a:endParaRPr lang="en-US" altLang="en-US" sz="18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9304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5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Вибір методу формування ціни та її розробка</a:t>
                      </a:r>
                      <a:endParaRPr lang="en-US" altLang="en-US" sz="18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6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en-US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Вивчення та аналіз каналів розподілу товарів підприємства</a:t>
                      </a:r>
                      <a:endParaRPr lang="en-US" altLang="en-US" sz="18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7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US" altLang="en-US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Планування рекламної  кампанії підприємства</a:t>
                      </a:r>
                      <a:endParaRPr lang="en-US" altLang="en-US" sz="18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8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US" altLang="en-US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Визначення об’єктів спонсорингу та планування піар-кампанії підприємства</a:t>
                      </a:r>
                      <a:endParaRPr lang="en-US" altLang="en-US" sz="18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9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US" altLang="en-US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Просування підприємства в мережі Інтернет</a:t>
                      </a:r>
                      <a:endParaRPr lang="en-US" altLang="en-US" sz="18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10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US" altLang="en-US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SWOT-аналіз та план маркетингу підприємства</a:t>
                      </a:r>
                      <a:endParaRPr lang="en-US" altLang="en-US" sz="18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11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en-US" altLang="en-US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Контроль маркетингу</a:t>
                      </a:r>
                      <a:endParaRPr lang="en-US" altLang="en-US" sz="18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406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РАЗОМ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22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80" name="TextBox 8"/>
          <p:cNvSpPr/>
          <p:nvPr/>
        </p:nvSpPr>
        <p:spPr>
          <a:xfrm>
            <a:off x="2339830" y="188795"/>
            <a:ext cx="458784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ПРАКТИЧНІ ЗАНЯТТЯ</a:t>
            </a:r>
            <a:endParaRPr lang="uk-UA" sz="1800" b="1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DejaVu San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179705" y="1268730"/>
          <a:ext cx="8743315" cy="5713730"/>
        </p:xfrm>
        <a:graphic>
          <a:graphicData uri="http://schemas.openxmlformats.org/drawingml/2006/table">
            <a:tbl>
              <a:tblPr/>
              <a:tblGrid>
                <a:gridCol w="848360"/>
                <a:gridCol w="6517640"/>
                <a:gridCol w="1377315"/>
              </a:tblGrid>
              <a:tr h="31623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№ з/п</a:t>
                      </a:r>
                      <a:endParaRPr lang="uk-UA" sz="18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ТЕМА</a:t>
                      </a:r>
                      <a:endParaRPr lang="uk-UA" sz="18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5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К-ть годин</a:t>
                      </a:r>
                      <a:endParaRPr lang="uk-UA" sz="1800" b="1" u="none" strike="noStrike">
                        <a:solidFill>
                          <a:schemeClr val="accent5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50000">
                          <a:schemeClr val="accent1"/>
                        </a:gs>
                        <a:gs pos="0">
                          <a:schemeClr val="accent1">
                            <a:lumMod val="25000"/>
                            <a:lumOff val="75000"/>
                          </a:schemeClr>
                        </a:gs>
                        <a:gs pos="100000">
                          <a:schemeClr val="accent1">
                            <a:lumMod val="85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95275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Сутність та зміст маркетингу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47650">
                <a:tc>
                  <a:txBody>
                    <a:bodyPr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Маркетингові дослідження 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048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Процес прийгяття рішення про купівлю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86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Сегментація ринку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9304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5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Маркетингова товарна політика </a:t>
                      </a:r>
                      <a:r>
                        <a:rPr lang="en-US" altLang="zh-CN" sz="18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 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6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Маркетингова цінова політика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7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Маркетингова політика розподілу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8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Франчайзинг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9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Маркетингові комунікації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10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Планування маркетингової діяльності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1592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11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Маркетингові війни</a:t>
                      </a:r>
                      <a:r>
                        <a:rPr lang="en-US" altLang="zh-CN" sz="180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 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2098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12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Контроль маркетингу</a:t>
                      </a:r>
                      <a:endParaRPr lang="en-US" altLang="zh-CN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8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8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406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РАЗОМ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24</a:t>
                      </a:r>
                      <a:endParaRPr lang="uk-UA" sz="18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TextBox 8"/>
          <p:cNvSpPr/>
          <p:nvPr/>
        </p:nvSpPr>
        <p:spPr>
          <a:xfrm>
            <a:off x="2339830" y="188795"/>
            <a:ext cx="458784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СЕМІНАРСЬКІ ЗАНЯТТЯ</a:t>
            </a:r>
            <a:endParaRPr lang="uk-UA" sz="1800" b="1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DejaVu Sans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688*333"/>
  <p:tag name="TABLE_ENDDRAG_RECT" val="19*94*688*333"/>
</p:tagLst>
</file>

<file path=ppt/tags/tag2.xml><?xml version="1.0" encoding="utf-8"?>
<p:tagLst xmlns:p="http://schemas.openxmlformats.org/presentationml/2006/main">
  <p:tag name="TABLE_ENDDRAG_ORIGIN_RECT" val="688*333"/>
  <p:tag name="TABLE_ENDDRAG_RECT" val="19*94*688*333"/>
</p:tagLst>
</file>

<file path=ppt/tags/tag3.xml><?xml version="1.0" encoding="utf-8"?>
<p:tagLst xmlns:p="http://schemas.openxmlformats.org/presentationml/2006/main">
  <p:tag name="TABLE_ENDDRAG_ORIGIN_RECT" val="688*333"/>
  <p:tag name="TABLE_ENDDRAG_RECT" val="19*94*688*333"/>
</p:tagLst>
</file>

<file path=ppt/tags/tag4.xml><?xml version="1.0" encoding="utf-8"?>
<p:tagLst xmlns:p="http://schemas.openxmlformats.org/presentationml/2006/main">
  <p:tag name="TABLE_ENDDRAG_ORIGIN_RECT" val="688*333"/>
  <p:tag name="TABLE_ENDDRAG_RECT" val="19*94*688*333"/>
</p:tagLst>
</file>

<file path=ppt/tags/tag5.xml><?xml version="1.0" encoding="utf-8"?>
<p:tagLst xmlns:p="http://schemas.openxmlformats.org/presentationml/2006/main">
  <p:tag name="TABLE_ENDDRAG_ORIGIN_RECT" val="688*333"/>
  <p:tag name="TABLE_ENDDRAG_RECT" val="19*94*688*333"/>
</p:tagLst>
</file>

<file path=ppt/tags/tag6.xml><?xml version="1.0" encoding="utf-8"?>
<p:tagLst xmlns:p="http://schemas.openxmlformats.org/presentationml/2006/main">
  <p:tag name="TABLE_ENDDRAG_ORIGIN_RECT" val="688*333"/>
  <p:tag name="TABLE_ENDDRAG_RECT" val="19*94*688*333"/>
</p:tagLst>
</file>

<file path=ppt/theme/theme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ommunications and Dialogues">
  <a:themeElements>
    <a:clrScheme name="Communications and Dialogu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Communications and Dialogu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Communications and Dialogu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15697</Words>
  <Application>WPS Presentation</Application>
  <PresentationFormat/>
  <Paragraphs>706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14</vt:i4>
      </vt:variant>
      <vt:variant>
        <vt:lpstr>幻灯片标题</vt:lpstr>
      </vt:variant>
      <vt:variant>
        <vt:i4>16</vt:i4>
      </vt:variant>
    </vt:vector>
  </HeadingPairs>
  <TitlesOfParts>
    <vt:vector size="43" baseType="lpstr">
      <vt:lpstr>Arial</vt:lpstr>
      <vt:lpstr>SimSun</vt:lpstr>
      <vt:lpstr>Wingdings</vt:lpstr>
      <vt:lpstr>Arial</vt:lpstr>
      <vt:lpstr>DejaVu Sans</vt:lpstr>
      <vt:lpstr>Times New Roman</vt:lpstr>
      <vt:lpstr>Trebuchet MS</vt:lpstr>
      <vt:lpstr>Calibri</vt:lpstr>
      <vt:lpstr>Symbol</vt:lpstr>
      <vt:lpstr>Times New Roman</vt:lpstr>
      <vt:lpstr>Calibri</vt:lpstr>
      <vt:lpstr>Microsoft YaHei</vt:lpstr>
      <vt:lpstr>Arial Unicode MS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Communications and Dialogues</vt:lpstr>
      <vt:lpstr>МАРКЕТИНГ</vt:lpstr>
      <vt:lpstr>PowerPoint 演示文稿</vt:lpstr>
      <vt:lpstr>PowerPoint 演示文稿</vt:lpstr>
      <vt:lpstr>Програмні результати навчання:</vt:lpstr>
      <vt:lpstr>КОМПЕТЕНТНОСТІ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Чеченюк Ірина</cp:lastModifiedBy>
  <cp:revision>75</cp:revision>
  <cp:lastPrinted>2025-06-11T12:28:00Z</cp:lastPrinted>
  <dcterms:created xsi:type="dcterms:W3CDTF">2024-02-06T17:10:00Z</dcterms:created>
  <dcterms:modified xsi:type="dcterms:W3CDTF">2025-09-28T15:22:56Z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Екран (4:3)</vt:lpwstr>
  </property>
  <property fmtid="{D5CDD505-2E9C-101B-9397-08002B2CF9AE}" pid="3" name="Slides">
    <vt:r8>14</vt:r8>
  </property>
  <property fmtid="{D5CDD505-2E9C-101B-9397-08002B2CF9AE}" pid="4" name="ICV">
    <vt:lpwstr>C1702C2A4AD4472793ACE9870ECF0A0E_12</vt:lpwstr>
  </property>
  <property fmtid="{D5CDD505-2E9C-101B-9397-08002B2CF9AE}" pid="5" name="KSOProductBuildVer">
    <vt:lpwstr>1033-12.2.0.22549</vt:lpwstr>
  </property>
</Properties>
</file>