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</p:sldMasterIdLst>
  <p:sldIdLst>
    <p:sldId id="256" r:id="rId15"/>
    <p:sldId id="280" r:id="rId16"/>
    <p:sldId id="269" r:id="rId17"/>
    <p:sldId id="270" r:id="rId18"/>
    <p:sldId id="271" r:id="rId19"/>
    <p:sldId id="272" r:id="rId20"/>
    <p:sldId id="281" r:id="rId21"/>
    <p:sldId id="273" r:id="rId22"/>
    <p:sldId id="274" r:id="rId23"/>
    <p:sldId id="275" r:id="rId24"/>
    <p:sldId id="276" r:id="rId25"/>
    <p:sldId id="277" r:id="rId26"/>
    <p:sldId id="279" r:id="rId27"/>
    <p:sldId id="278" r:id="rId28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slide" Target="slides/slide14.xml"/><Relationship Id="rId27" Type="http://schemas.openxmlformats.org/officeDocument/2006/relationships/slide" Target="slides/slide13.xml"/><Relationship Id="rId26" Type="http://schemas.openxmlformats.org/officeDocument/2006/relationships/slide" Target="slides/slide12.xml"/><Relationship Id="rId25" Type="http://schemas.openxmlformats.org/officeDocument/2006/relationships/slide" Target="slides/slide11.xml"/><Relationship Id="rId24" Type="http://schemas.openxmlformats.org/officeDocument/2006/relationships/slide" Target="slides/slide10.xml"/><Relationship Id="rId23" Type="http://schemas.openxmlformats.org/officeDocument/2006/relationships/slide" Target="slides/slide9.xml"/><Relationship Id="rId22" Type="http://schemas.openxmlformats.org/officeDocument/2006/relationships/slide" Target="slides/slide8.xml"/><Relationship Id="rId21" Type="http://schemas.openxmlformats.org/officeDocument/2006/relationships/slide" Target="slides/slide7.xml"/><Relationship Id="rId20" Type="http://schemas.openxmlformats.org/officeDocument/2006/relationships/slide" Target="slides/slide6.xml"/><Relationship Id="rId2" Type="http://schemas.openxmlformats.org/officeDocument/2006/relationships/theme" Target="theme/theme1.xml"/><Relationship Id="rId19" Type="http://schemas.openxmlformats.org/officeDocument/2006/relationships/slide" Target="slides/slide5.xml"/><Relationship Id="rId18" Type="http://schemas.openxmlformats.org/officeDocument/2006/relationships/slide" Target="slides/slide4.xml"/><Relationship Id="rId17" Type="http://schemas.openxmlformats.org/officeDocument/2006/relationships/slide" Target="slides/slide3.xml"/><Relationship Id="rId16" Type="http://schemas.openxmlformats.org/officeDocument/2006/relationships/slide" Target="slides/slide2.xml"/><Relationship Id="rId15" Type="http://schemas.openxmlformats.org/officeDocument/2006/relationships/slide" Target="slides/slide1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3717925"/>
            <a:ext cx="8207375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4940300"/>
            <a:ext cx="8212138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1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251390" y="3716340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>
                <a:solidFill>
                  <a:schemeClr val="accent1">
                    <a:lumMod val="75000"/>
                  </a:schemeClr>
                </a:solidFill>
              </a:rPr>
              <a:t>МАРКЕТИНГОВІ </a:t>
            </a:r>
            <a:r>
              <a:rPr lang="uk-UA" sz="3200">
                <a:solidFill>
                  <a:schemeClr val="accent1">
                    <a:lumMod val="75000"/>
                  </a:schemeClr>
                </a:solidFill>
              </a:rPr>
              <a:t>ДОСЛІДЖЕНЯ</a:t>
            </a:r>
            <a:endParaRPr lang="uk-UA" sz="32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27360" y="278091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</a:rPr>
              <a:t>ОСВІТНЬОГО  КОМПОНЕНТА</a:t>
            </a:r>
            <a:endParaRPr lang="uk-UA" sz="24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4445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  <a:scene3d>
              <a:camera prst="orthographicFront"/>
              <a:lightRig rig="threePt" dir="t"/>
            </a:scene3d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07315" y="476250"/>
          <a:ext cx="8743315" cy="6355080"/>
        </p:xfrm>
        <a:graphic>
          <a:graphicData uri="http://schemas.openxmlformats.org/drawingml/2006/table">
            <a:tbl>
              <a:tblPr/>
              <a:tblGrid>
                <a:gridCol w="848360"/>
                <a:gridCol w="6660515"/>
                <a:gridCol w="1234440"/>
              </a:tblGrid>
              <a:tr h="3657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3050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Класифікація маркетингових досліджень, їх суб’єкти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Вимоги до маркетингової інформації та підвищення її якості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Система маркетингової інформації (СМІ),  її чотири складові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Організація маркетингових досліджень та використання одержаних результатів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10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Інтернет як джерело отримання первинної  та вторинної інформації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Глибинне інтерв’ю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Інтерв’ю з експертами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Переваги і недоліки методів збору первинної інформації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55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Торгові панелі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 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82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Показники місткості ринку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Аналіз ринкових сегментів з використанням перехресних таблиць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81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Класифікація видів кон’юнктури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Фактори формування кон’юнктури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Прогнозування ринку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Показники та методи прогнозування збуту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Дослідження конкурентів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Прихильність до бренду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SimSun" panose="02010600030101010101" pitchFamily="2" charset="-122"/>
                          <a:cs typeface="Times New Roman" panose="02020603050405020304" charset="0"/>
                        </a:rPr>
                        <a:t>Методи маркетингових досліджень брендів та оцінки вартості брендів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SimSun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28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5723890" y="4508500"/>
            <a:ext cx="1607820" cy="18135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9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  <a:scene3d>
              <a:camera prst="orthographicFront"/>
              <a:lightRig rig="threePt" dir="t"/>
            </a:scene3d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0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20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екзамен виставляється за відповідь на завдання екзаменаційного білету.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  <a:scene3d>
              <a:camera prst="orthographicFront"/>
              <a:lightRig rig="threePt" dir="t"/>
            </a:scene3d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1.Аналіз та прогнозування ринкової кон’юнктури : навч. посіб. / С. А. Горбаченко [та ін.]. Київ : Кондор, 2019. 320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2.Довгань Ю.В., Середницька Л.П. Маркетинг сталого розвитку: досвід ЄС.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3.Іванова Л. О. Маркетинг послуг : навч. посіб. / Л. О. Іванова, Б. Б. Семак, О. М. Вовчанська. Львів : Вид-во Львів. торг.-екон. ун-ту, 2018. 508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6.Котлер Ф. Маркетинг 4.0. Від традиційного до цифрового. Київ : КМ-Букс, 2021. 208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8.Мартинович Н. О. Маркетингові дослідження : навч. посіб. / Н. О. Мартинович, В. Г. Горник, Е. Б. Бойченко. Київ : Вид-во Людмила, 2021. 323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9.Окландер М. А. Маркетингова товарна політика : підручник / М. А. Окландер, М. В. Кірносова. Київ : Центр учбової літератури, 2020. 246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10.Павлов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11.Пасяк В. Н. Маркетинг. Сучасні концепції та технології : підручник. Херсон : Олді-плюс, 2021. 294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12.Перевозова І. Нейромаркетинг: як краще зрозуміти покупця / І. Перевозова, О. Малинка // Маркетинг в Україні. 2019.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2. С. 40–44.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13.Полторак В. А. Маркетингові дослідження : підручник. Київ : Центр навч. літ., 2015. 342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14.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Сенишин О. С. Маркетинг : навч. посіб. / О. С. Сенишин, О. В. Кривешко. Львів : Львів. нац. ун-т ім. Івана Франка, 2020. 347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548640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  <a:scene3d>
              <a:camera prst="orthographicFront"/>
              <a:lightRig rig="threePt" dir="t"/>
            </a:scene3d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uFillTx/>
              <a:latin typeface="Arial" panose="020B0604020202020204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79705" y="1628775"/>
            <a:ext cx="8712835" cy="250380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>
              <a:buFont typeface="Times New Roman" panose="02020603050405020304"/>
              <a:buNone/>
            </a:pP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20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20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20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20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20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Портал для управлінців. URL: http://blog.management.com.ua/</a:t>
            </a:r>
            <a:endParaRPr lang="en-US" altLang="zh-CN" sz="20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20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Інтернет-портал для управлінців (Маркетинг). URL: http://www.management.com.ua/marketing/</a:t>
            </a:r>
            <a:endParaRPr lang="en-US" altLang="zh-CN" sz="20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20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Проект для інноваційних менеджерів. Маркетинг і продаж. URL: http://innovations.com.ua/</a:t>
            </a:r>
            <a:endParaRPr lang="en-US" altLang="zh-CN" sz="20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0" y="4483100"/>
            <a:ext cx="3084195" cy="18916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2" name="Таблица 3"/>
          <p:cNvGraphicFramePr/>
          <p:nvPr/>
        </p:nvGraphicFramePr>
        <p:xfrm>
          <a:off x="-360" y="0"/>
          <a:ext cx="9143640" cy="6856095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18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1887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32651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у майбутніх фахівців сучасної системи поглядів та спеціальних знань у галузі маркетингу, набуття практичних навичок щодо маркетингових досліджень, вивчення потреб споживачів та забезпечення ефективної діяльності підприємства, вивчення методів та алгоритмів аналізу бізнес-середовища підприємств.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ознайомлення здобувачів освіти з відповідними поняттями, категоріями, системами та алгоритмами маркетингових досліджень; вивчення категорій, методик та алгоритмів маркетингових досліджень; набуття навичок творчого пошуку резервів удосконалення маркетингової діяльності підприємств за результатами проведених досліджень.</a:t>
            </a:r>
            <a:r>
              <a:rPr lang="en-US" altLang="en-US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.</a:t>
            </a:r>
            <a:r>
              <a:rPr lang="uk-UA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2049780" y="3848735"/>
            <a:ext cx="4087495" cy="26079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85" y="188595"/>
            <a:ext cx="8229600" cy="582613"/>
          </a:xfrm>
        </p:spPr>
        <p:txBody>
          <a:bodyPr/>
          <a:p>
            <a:r>
              <a:rPr lang="uk-UA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uk-UA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692150"/>
            <a:ext cx="8933180" cy="618299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РН3.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РН5. 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РН6. Досліджувати  поведінку  ринкових суб’єктів у маркетинговому середовищі.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РН8. Використовувати цифрові інформаційні та комунікаційні технології, а також спеціалізовані програмні продукти, необхідні для розв’язування завдань з маркетингу. 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РН10. Оцінювати ризики здійснення маркетингової діяльності в умовах певної невизначеності маркетингового середовища.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uk-UA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396684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5. Здатність використовувати інформаційні та комунікаційні технології.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6. Брати участь у проведенні досліджень у різних сферах маркетингової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СК.7. Здатність коректно застосовувати методи, прийоми й інструменти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10. Здатність обґрунтовувати і презентувати результати досліджень у сфері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12.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13. Здатність розробляти рекомендації щодо вдосконалення маркетингової діяльності досліджуваного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4716145" y="4652645"/>
            <a:ext cx="2842895" cy="2139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1. Сутність, види і призначення ринкових досліджень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1. Поняття та система ринкових досліджень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2. Види інформації, що використовується в ринкових дослідженнях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3. Структура і процес досліджень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2. Джерела вторинної інформації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4. Джерела вторинної інформації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3. Методи збирання первинної інформації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5. Збір первинної інформації методом опитування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6. Розробка анкет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7. Спостереження, експеримент та імітація як методи збору первинної інформації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8. Панельні дослідження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4. Визначення місткості ринку та його сегментів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9. Оцінка місткості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10. Сегментування ринку та оцінка сегментів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5. Дослідження кон’юнктури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11. Сутність кон’юнктури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12. Методика дослідження кон’юнктури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6. Прогнозовані дослідження збуту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13. Вимоги та порядок проведення досліджень збуту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14. Аналіз чинників, що впливають на обсяги збуту підприємства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07950" y="908685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7. Дослідження конкурентного середовища і конкурентів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15.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Стратегії конкуренції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16.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Аналіз та оцінка конкурентного середовища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17. Дослідження конкурентів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18.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Дослідження конкурентоспроможності підприємства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8. Дослідження поведінки споживачів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19.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Моделі поведінки споживачів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20. Дослідження процесу прийняття рішення про купівлю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21.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Аналіз чинників впливу на поведінку споживача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9.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Дослідження торгових марок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22.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Основні поняття товарної марки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23.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Формування бренду.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24.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Фактори ефективного брендингу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Розділ 10.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Дослідження у сфері послуг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Тема 25.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Дослідження у сфері послуг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РАЗОМ</a:t>
                      </a:r>
                      <a:endParaRPr lang="uk-UA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1460" y="2348865"/>
          <a:ext cx="8743315" cy="318389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Принципи складання опитувальних анкет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Збір, обробка даних та підведення підсумків дослідження методом      анкетного опитування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Визначення місткості ринку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Сегментування ринку та оцінка сегментів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Оцінка конкурентоспроможності та якості товару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Дослідження процесу прийняття рішення про купівлю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675005" y="1268730"/>
            <a:ext cx="8211820" cy="58102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32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32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1844675"/>
          <a:ext cx="8743315" cy="426339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Поняття, система, структура і процес досліджень ринку. Види інформації. 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Збір вторинної  та первинної  інформації.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Визначення місткості ринку та його сегментів 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Дослідження кон’юнктури ринку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Прогнозовані дослідження збуту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Дослідження конкурентного середовища, конкурентів та конкуренто-спроможності підприємства.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Дослідження поведінки споживачів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Дослідження торгових марок.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Дослідження у сфері послуг.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123930" y="908885"/>
            <a:ext cx="458784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  <a:scene3d>
              <a:camera prst="orthographicFront"/>
              <a:lightRig rig="threePt" dir="t"/>
            </a:scene3d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800" b="1" u="none" strike="noStrike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2800" b="1" u="none" strike="noStrike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5.xml><?xml version="1.0" encoding="utf-8"?>
<p:tagLst xmlns:p="http://schemas.openxmlformats.org/presentationml/2006/main">
  <p:tag name="TABLE_ENDDRAG_ORIGIN_RECT" val="688*504"/>
  <p:tag name="TABLE_ENDDRAG_RECT" val="8*37*688*504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12178</Words>
  <Application>WPS Presentation</Application>
  <PresentationFormat/>
  <Paragraphs>597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13</vt:i4>
      </vt:variant>
      <vt:variant>
        <vt:lpstr>幻灯片标题</vt:lpstr>
      </vt:variant>
      <vt:variant>
        <vt:i4>14</vt:i4>
      </vt:variant>
    </vt:vector>
  </HeadingPairs>
  <TitlesOfParts>
    <vt:vector size="39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Green Color</vt:lpstr>
      <vt:lpstr>МАРКЕТИНГОВІ ДОСЛІДЖЕНЯ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74</cp:revision>
  <cp:lastPrinted>2025-06-11T12:28:00Z</cp:lastPrinted>
  <dcterms:created xsi:type="dcterms:W3CDTF">2024-02-06T17:10:00Z</dcterms:created>
  <dcterms:modified xsi:type="dcterms:W3CDTF">2025-09-28T15:23:32Z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