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</p:sldMasterIdLst>
  <p:sldIdLst>
    <p:sldId id="256" r:id="rId16"/>
    <p:sldId id="257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9" r:id="rId27"/>
    <p:sldId id="278" r:id="rId28"/>
  </p:sldIdLst>
  <p:sldSz cx="9144000" cy="6858000"/>
  <p:notesSz cx="7559675" cy="106914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29" Type="http://schemas.openxmlformats.org/officeDocument/2006/relationships/presProps" Target="presProps.xml"/><Relationship Id="rId28" Type="http://schemas.openxmlformats.org/officeDocument/2006/relationships/slide" Target="slides/slide13.xml"/><Relationship Id="rId27" Type="http://schemas.openxmlformats.org/officeDocument/2006/relationships/slide" Target="slides/slide12.xml"/><Relationship Id="rId26" Type="http://schemas.openxmlformats.org/officeDocument/2006/relationships/slide" Target="slides/slide11.xml"/><Relationship Id="rId25" Type="http://schemas.openxmlformats.org/officeDocument/2006/relationships/slide" Target="slides/slide10.xml"/><Relationship Id="rId24" Type="http://schemas.openxmlformats.org/officeDocument/2006/relationships/slide" Target="slides/slide9.xml"/><Relationship Id="rId23" Type="http://schemas.openxmlformats.org/officeDocument/2006/relationships/slide" Target="slides/slide8.xml"/><Relationship Id="rId22" Type="http://schemas.openxmlformats.org/officeDocument/2006/relationships/slide" Target="slides/slide7.xml"/><Relationship Id="rId21" Type="http://schemas.openxmlformats.org/officeDocument/2006/relationships/slide" Target="slides/slide6.xml"/><Relationship Id="rId20" Type="http://schemas.openxmlformats.org/officeDocument/2006/relationships/slide" Target="slides/slide5.xml"/><Relationship Id="rId2" Type="http://schemas.openxmlformats.org/officeDocument/2006/relationships/theme" Target="theme/theme1.xml"/><Relationship Id="rId19" Type="http://schemas.openxmlformats.org/officeDocument/2006/relationships/slide" Target="slides/slide4.xml"/><Relationship Id="rId18" Type="http://schemas.openxmlformats.org/officeDocument/2006/relationships/slide" Target="slides/slide3.xml"/><Relationship Id="rId17" Type="http://schemas.openxmlformats.org/officeDocument/2006/relationships/slide" Target="slides/slide2.xml"/><Relationship Id="rId16" Type="http://schemas.openxmlformats.org/officeDocument/2006/relationships/slide" Target="slides/slide1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EB9F8D-373A-4881-A3C6-5FD5BD4350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5231EE7A-72D8-48C8-A8F9-98B77F577D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3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31F44171-79A8-4CFC-92B6-663834A100C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54D21951-0DA1-4340-B24B-3918C6F9241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1"/>
          </p:nvPr>
        </p:nvSpPr>
        <p:spPr/>
        <p:txBody>
          <a:bodyPr/>
          <a:p>
            <a:fld id="{41957348-3658-45FA-BF64-F9D4AD9BA49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9155113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701800"/>
            <a:ext cx="6908800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927350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r>
              <a:t>Footer</a:t>
            </a: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A82193DF-28D3-47BB-89EF-833580E81385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7C8E512-6AAC-42F4-88E3-E14DEFBA4B0D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5EBC101-B2D9-4304-A748-1F23F549D8B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936F77D0-752B-42A2-90C0-E723720DC9EA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D08A5C11-8CC9-417A-9CEF-2B7CF2CA8B3B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B713C358-FEBD-4089-B6B3-7B986C397B1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BB8E678D-783D-4864-A6B7-4426F7C1968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B1B7A28E-05BE-4398-9AC8-FE1285A2E785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FBB6DBE9-5DC3-485D-98D4-FCC8C23C8EA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0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3" Type="http://schemas.openxmlformats.org/officeDocument/2006/relationships/theme" Target="../theme/theme14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60400" cy="5694840"/>
            </a:xfrm>
            <a:custGeom>
              <a:avLst/>
              <a:gdLst>
                <a:gd name="textAreaLeft" fmla="*/ 0 w 860400"/>
                <a:gd name="textAreaRight" fmla="*/ 863640 w 860400"/>
                <a:gd name="textAreaTop" fmla="*/ 0 h 5694840"/>
                <a:gd name="textAreaBottom" fmla="*/ 5698080 h 569484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F428CFA-3291-4D58-8F35-4E06E777071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89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90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91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92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3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4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5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6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7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8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FD3CD6B-4F70-4F50-BF68-BFF3698235C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0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0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0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081BEB4-B267-4DAD-A539-4AAB8B973CB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2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2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2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2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3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AF1FC4A-1E4A-4A65-9289-5F62784537B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3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3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ftr" idx="4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sldNum" idx="4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0" name="PlaceHolder 4"/>
          <p:cNvSpPr>
            <a:spLocks noGrp="1"/>
          </p:cNvSpPr>
          <p:nvPr>
            <p:ph type="dt" idx="4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редагування структури клацніть мишею</a:t>
            </a: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Другий рівень структури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Третій рівень структури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Четвертий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П'ятий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Шостий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Сьомий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554BF03-EC23-4DEF-9C46-7D0D697E20AD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EBF0F97-B60A-4C5D-A2E0-FAFDD6C4E39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83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4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26CB8A6-9FC9-46F7-9A53-4B16C44EEF2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9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9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0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C93DDA0-16F3-4DCE-92BA-0E0479A94C49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0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0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1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17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8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8995446-74E2-4016-9C4B-086C8AD8D6D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2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2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2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5A92AC9-DE99-4845-92F0-42B8A01F136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4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4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4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5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2E30B5C-11A2-4580-A541-BB2C1093D2E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D3AFB4C-98D1-409D-8C77-ADEB0BC602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D7C6712-858F-4E32-91E7-579C0D87E79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hyperlink" Target="#_Toc38563023" TargetMode="Externa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image" Target="../media/image7.jpeg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image" Target="../media/image8.jpeg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467290" y="3141030"/>
            <a:ext cx="8565840" cy="280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altLang="en-US" sz="3200">
                <a:solidFill>
                  <a:schemeClr val="accent1">
                    <a:lumMod val="75000"/>
                  </a:schemeClr>
                </a:solidFill>
              </a:rPr>
              <a:t>МАРКЕТИНГОВА </a:t>
            </a:r>
            <a:br>
              <a:rPr lang="uk-UA" altLang="en-US" sz="320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altLang="en-US" sz="3200">
                <a:solidFill>
                  <a:schemeClr val="accent1">
                    <a:lumMod val="75000"/>
                  </a:schemeClr>
                </a:solidFill>
              </a:rPr>
              <a:t>ТОВАРНА ПОЛІТИКА</a:t>
            </a:r>
            <a:br>
              <a:rPr sz="3200">
                <a:solidFill>
                  <a:schemeClr val="accent1">
                    <a:lumMod val="75000"/>
                  </a:schemeClr>
                </a:solidFill>
              </a:rPr>
            </a:br>
            <a:endParaRPr lang="uk-UA" sz="32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subTitle"/>
          </p:nvPr>
        </p:nvSpPr>
        <p:spPr>
          <a:xfrm>
            <a:off x="899115" y="1197225"/>
            <a:ext cx="8059680" cy="309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1835640" y="18864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8" name="TextBox 4"/>
          <p:cNvSpPr/>
          <p:nvPr/>
        </p:nvSpPr>
        <p:spPr>
          <a:xfrm>
            <a:off x="323850" y="1268730"/>
            <a:ext cx="8580755" cy="372046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здійснюється за 4-бальною шкалою. 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Робота здобувача освіти на заняттях з </a:t>
            </a:r>
            <a:r>
              <a:rPr lang="uk-UA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освітнього компонента</a:t>
            </a: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оцінюється за такими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–відмінно (високий рівень, ґрунтовна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–добре (високий рівень, часткова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–задовільно (достатній рівень, не повна аргументація відповіді 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–не задовільно (низький рівень підготовки, відсутність відповіді).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результатів практичних занять відбувається за такими загальними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-відмінно – завдання виконано повністю, відповідь обґрунтовано, висновки та пропозиції аргументовано і оформлено належним чином;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-добре – завдання виконано повністю, але допущено незначні неточності у розрахунках або оформленні; але за умови належного  оформлення завдання виконано не менше, ніж на 80%;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задовільно – завдання виконано не менш, ніж на 70% за умови належного оформлення; або не менше, ніж на 80% за умови припущення незначних помилок у розрахунках або оформленні.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5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2843530" y="4508500"/>
            <a:ext cx="28575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1835640" y="18864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0" name="TextBox 4"/>
          <p:cNvSpPr/>
          <p:nvPr/>
        </p:nvSpPr>
        <p:spPr>
          <a:xfrm>
            <a:off x="179705" y="980440"/>
            <a:ext cx="8721090" cy="547497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семінарське заняття виставляється відповідно до наступних критеріїв: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відмінно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на 90 і більше відсотків тестових завдань; при відповідях на запитання чи під час дискусії здобувач освіти виявив всебічні, систематизовані, глибокі знання програмного матеріалу, знання основних і додаткових джерел інформації передбачених програмою на рівні творчого використання. 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добре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- виставляється, якщо при тестуванні здобувач освіти відповів правильно на 65-89 відсотків тестових завдань; при відповіді на запитання здобувач освіти виявив повне знання програмного матеріалу, обсягом, що необхідний для подальшого навчання і роботи, успішне виконання завдань і освоєння основної літератури, передбаченої програмою на рівні аналітичного відтворення. Здобувач освіти виявляє безумовне знання і розуміння матеріалу, проте не зовсім повно відповідає на запитання, припускається неточностей.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задовільно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на 40-64 відсотки тестових завдань; при відповіді на запитання здобувач освіти виявив повне знання основного програмного матеріалу, обсягом що необхідний для подальшого навчання і роботи, здатність упоратися з виконанням завдань передбачених програмою на рівні репродуктивного відтворення, припускається неточностей.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незадовільно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менше, ніж на 40 і більше відсотків тестових завдань;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не може проаналізувати певні явища чи процеси.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атестацію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є середнім арифметичним оцінок за всі практичні та семестрові заняття даного розділу (розділів). 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на семестр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(залік) є середнім арифметичним усіх атестацій за семестр.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екзамен виставляється за відповідь на завдання екзаменаційного білету.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5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1" u="none" strike="noStrike" cap="all" dirty="0">
              <a:solidFill>
                <a:schemeClr val="accent5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FillTx/>
              <a:latin typeface="Arial" panose="020B0604020202020204"/>
              <a:sym typeface="+mn-ea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5560" y="980440"/>
            <a:ext cx="9029065" cy="4679950"/>
          </a:xfrm>
          <a:prstGeom prst="rect">
            <a:avLst/>
          </a:prstGeom>
        </p:spPr>
        <p:txBody>
          <a:bodyPr wrap="square">
            <a:noAutofit/>
          </a:bodyPr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1.Довгань Ю. В. Маркетинг сталого розвитку: досвід ЄС / Ю. В. Довгань, Л. П. Середницька // Економіка та суспільство. 2023.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№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 49.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2.Захарченко П. В. Маркетингові дослідження / П. В. Захарченко [та ін.]. Київ : Центр учбової літератури, 2023. 234с.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3.Ілляшенко С. М. Маркетинг підприємства : підручник. Київ : Маркетинг. Економічна теорія, 2023. 234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4.Ілляшенко С. М. Маркетингова товарна політика. Суми : Університетська книга, 2024. 234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5.Косенко О. П. Маркетингова діяльність підприємств : підручник / за заг. ред. О. П. Косенка. 2-ге вид., зі змін. і допов. Харків : ТОВ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«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Оберіг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»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, 2023. 180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6.Котлер Ф. Маркетинг 4.0. Від традиційного до цифрового. Київ : КМ-Букс, 2021. 208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7.Кутліна І. Ю. Маркетингові дослідження / І. Ю. Кутліна, К. Завальнюк. Київ : Університетська книга, 2022. 103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8.Кутліна І. Ю. Поведінка споживача ринкового середовища. Київ : Університетська книга, 2024. 136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9.Маркетинг : навч. посіб. / Н. Іванечко [та ін.] ; за ред. Н. Р. Іванечко. Тернопіль : ЗУНУ, 2021. 180 с. URL: [Електронний ресурс]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10.Маркетингові дослідження інновацій та підприємницькі ризики / М. А. Окландер [та ін.] ; за ред. М. А. Окландер. Одеса : Астропринт, 2017. 284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11.Мартинович Н. О. Маркетингові дослідження : навч. посіб. / Н. О. Мартинович, В. Г. Горник, Е. Б. Бойченко. Київ : Вид-во Людмила, 2021. 323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12.Микитюк П. П. Інноваційна діяльність / П. П. Микитюк, Б. Г. Сенів. Київ : Центр учбової літератури, 2024. 392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13.Окландер М. А. Маркетингова товарна політика : підручник / М. А. Окландер, М. В. Кірносова. Київ : Центр учбової літератури, 2020. 246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14.Павлов К. В. Маркетинг: теорія і практика : підручник / К. В. Павлов [та ін.]. Луцьк : СПД Гадяк Жанна Володимирівна, 2022. 408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5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1" u="none" strike="noStrike" cap="all" dirty="0">
              <a:solidFill>
                <a:schemeClr val="accent5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FillTx/>
              <a:latin typeface="Arial" panose="020B0604020202020204"/>
              <a:sym typeface="+mn-ea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107315" y="1124585"/>
            <a:ext cx="8712835" cy="3783965"/>
          </a:xfrm>
          <a:prstGeom prst="rect">
            <a:avLst/>
          </a:prstGeom>
        </p:spPr>
        <p:txBody>
          <a:bodyPr wrap="square">
            <a:spAutoFit/>
          </a:bodyPr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15.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Парсяк В. Н. Маркетинг. Сучасні концепції та технології : підручник. Херсон : Олді-плюс, 2021. 294 с.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16.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Перевозова І. Нейромаркетинг: як краще зрозуміти покупця / І. Перевозова, О. Малинка // Маркетинг в Україні. 2019. № 2. С. 40–44.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17.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Попова Н. В. Маркетингові комунікації : підручник / Н. В. Попова [та ін.] ; за заг. ред. Н. В. Попової. Харків : Факт, 2020. 315 с.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18.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Примак Т. О. Маркетингові аспекти просування послуг / Т. О. Примак, А. М. Костюченко. URL: http://www.nbuv.gov.ua/portal/natural/Vnulp/Logistyka/2008_633/84.pdf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19.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Сенишин О. С. Маркетинг : навч. посіб. / О. С. Сенишин, О. В. Кривешко. Львів : Львів. нац. ун-т ім. Івана Франка, 2020. 347 с.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20.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Решетнікова І. Етичний маркетинг як концепція маркетингової діяльності. URL: https://mmi.fem.sumdu.edu.ua/sites/default/files/mmi2012_4_91_96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 defTabSz="266700"/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 defTabSz="266700"/>
            <a:r>
              <a:rPr lang="en-US" altLang="zh-CN" sz="1400" b="1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Інформаційні ресурси в Інтернеті</a:t>
            </a:r>
            <a:endParaRPr lang="en-US" altLang="zh-CN" sz="1400" b="1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Інформаційні ресурси в Інтернеті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Портал для управлінців. URL: http://blog.management.com.ua/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Інтернет-портал для управлінців (Маркетинг). URL: http://www.management.com.ua/marketing/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Проект для інноваційних менеджерів. Маркетинг і продаж. URL: http://innovations.com.ua/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6360" cy="279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2" name="Таблица 3"/>
          <p:cNvGraphicFramePr/>
          <p:nvPr/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>
                      <a:spAutoFit/>
                    </a:bodyPr>
                    <a:p>
                      <a:endParaRPr lang="uk-UA" sz="1800" b="1" u="none" strike="noStrike">
                        <a:solidFill>
                          <a:srgbClr val="00B0F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07 УПРАВЛІННЯ ТА АДМІНІСТРУВАННЯ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075 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7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ГОТЕЛЬНО-РЕСТОРАННОГО БІЗНЕСУ ТА </a:t>
                      </a: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 panose="020B0604020202020204"/>
                        </a:rPr>
                        <a:t>Українська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</a:t>
                      </a: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60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-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60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 panose="020B0604020202020204"/>
                        </a:rPr>
                        <a:t>-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екзамен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7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404640"/>
            <a:ext cx="1725120" cy="157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4" name="Прямоугольник 3"/>
          <p:cNvSpPr/>
          <p:nvPr/>
        </p:nvSpPr>
        <p:spPr>
          <a:xfrm>
            <a:off x="107315" y="908685"/>
            <a:ext cx="8799195" cy="298831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Мета: </a:t>
            </a:r>
            <a:r>
              <a:rPr lang="en-US" altLang="en-US" sz="18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формування у майбутніх фахівців з маркетингу спеціальних знань у сфері маркетингової товарної політики, набуття практичних навичок щодо розроблення нових товарів та просування їх на ринку з урахуванням задоволення потреб споживачів та забезпечення ефективної діяльності підприємства.</a:t>
            </a:r>
            <a:endParaRPr lang="en-US" altLang="en-US" sz="18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Завдання: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формування у майбутніх фахівців з маркетингу спеціальних знань у сфері маркетингової товарної політики, набуття практичних навичок щодо розроблення нових товарів та просування їх на ринку з урахуванням задоволення потреб споживачів та забезпечення ефективної діяльності підприємства.</a:t>
            </a:r>
            <a:r>
              <a:rPr lang="uk-UA" sz="1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endParaRPr lang="uk-UA" sz="1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4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2124075" y="3716655"/>
            <a:ext cx="4271010" cy="25990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Програмні результати навчання:</a:t>
            </a:r>
            <a:endParaRPr lang="en-US"/>
          </a:p>
        </p:txBody>
      </p:sp>
      <p:sp>
        <p:nvSpPr>
          <p:cNvPr id="275" name="Прямоугольник 2"/>
          <p:cNvSpPr/>
          <p:nvPr/>
        </p:nvSpPr>
        <p:spPr>
          <a:xfrm>
            <a:off x="35560" y="1124585"/>
            <a:ext cx="8933180" cy="396684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РН1. Знати і розуміти теоретичні основи та принципи провадження маркетингової діяльності. 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РН3. Аналізувати ринкові явища та процеси на основі застосування теоретичних знань і прикладних навичок здійснення маркетингової діяльності.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РН4. Застосовувати набуті теоретичні знання для розв'язування практичних завдань у сфері маркетингу.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РН7. Визначати показники результативності маркетингової діяльності ринкових суб’єктів та їх взаємозв’язки. 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РН9. Застосовувати сучасні технології маркетингової діяльності ринкового суб’єкта, адаптуватися до змін маркетингового середовища.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РН12. Реалізовувати маркетингові функції ринкового суб’єкта.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РН14. Виконувати професійну діяльність у командній роботі.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3996055" y="4916805"/>
            <a:ext cx="2103120" cy="13944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uk-UA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КОМПЕТЕНТНОСТІ</a:t>
            </a:r>
            <a:endParaRPr lang="en-US"/>
          </a:p>
        </p:txBody>
      </p:sp>
      <p:sp>
        <p:nvSpPr>
          <p:cNvPr id="275" name="Прямоугольник 2"/>
          <p:cNvSpPr/>
          <p:nvPr/>
        </p:nvSpPr>
        <p:spPr>
          <a:xfrm>
            <a:off x="0" y="908685"/>
            <a:ext cx="8933180" cy="341249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У результаті навчання здобувач освіти повинен отримати</a:t>
            </a:r>
            <a:endParaRPr lang="uk-UA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загальні компетентності: </a:t>
            </a:r>
            <a:endParaRPr lang="uk-UA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3К 3. Здатність застосовувати знання у практичних ситуаціях.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спеціальні компетентності:</a:t>
            </a:r>
            <a:endParaRPr lang="uk-UA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1. Здатність системно відтворювати отримані знання предметної області маркетингу.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3. Брати участь у плануванні маркетингової діяльності ринкового суб’єкта.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4. Здатність провадити маркетингову діяльність на основі розуміння сутності та змісту теорії маркетингу і функціональних зв’язків між її складовими.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</a:t>
            </a:r>
            <a:r>
              <a:rPr lang="uk-UA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7. Здатність коректно застосовувати методи, прийоми й інструменти маркетингу.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915920" y="4148455"/>
            <a:ext cx="3740785" cy="219138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1691485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СТРУКТУРА КУРСУ</a:t>
            </a:r>
            <a:endParaRPr lang="uk-UA" sz="2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13360" y="906780"/>
          <a:ext cx="8743315" cy="568325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ЛЕКЦІЇ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Те</a:t>
                      </a: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ма 1.Сутність, зміст і завдання товарної політики підприємства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 2.Товари і послуги в маркетинговій діяльності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Т</a:t>
                      </a: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ема 3.Якість продукції та методи її оцінювання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 4. Управління якістю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 5. Конкурентоспроможність товару та її показники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 6.Поняття ринку товарів і послуг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 7. Цільовий ринок товару і методика його вибору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 8. Організація управління продуктом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 9.Політика брендингу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 10. Життєвий цикл товару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 11. Планування нового товару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  <a:hlinkClick r:id="rId2" action="ppaction://hlinkfile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3177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 12. Розроблення та аналіз концепції товару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13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 13. Пробне виведення нового товару на ринок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14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 14. Призначення та види ідентифікування продукції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15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 15. Упаковка в системі планування продукту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16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l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 16. Дизайн та імідж товару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13360" y="906780"/>
          <a:ext cx="8743315" cy="568325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Оцінювання якості продукції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конкурентоспроможності товару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Сегментування ринку та вибір цільових сегментів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товарних марок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Планування й розроблення нового товару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та розробка упаковки товару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2339830" y="18879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ПРАКТИЧНІ ЗАНЯТТЯ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411730" y="4260215"/>
            <a:ext cx="4143375" cy="209359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79705" y="980440"/>
          <a:ext cx="8743315" cy="568325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Значення маркетингової товарної політики. </a:t>
                      </a: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NewRomanPSMT"/>
                          <a:cs typeface="Times New Roman" panose="02020603050405020304" charset="0"/>
                        </a:rPr>
                        <a:t>Товари і послуги в маркетинговій діяльності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NewRomanPSMT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Якість та конкуренто-спроможність продукції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 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Ринок товарів і послуг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 i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Організація управління продуктом та політика брендингу</a:t>
                      </a:r>
                      <a:endParaRPr lang="en-US" altLang="zh-CN" sz="1600" b="1" i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Життєвий цикл товару на ринку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NewRomanPSMT"/>
                          <a:cs typeface="Times New Roman" panose="02020603050405020304" charset="0"/>
                        </a:rPr>
                        <a:t>Планування й розроблення нового товару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NewRomanPSMT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Пакування та маркування продукції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NewRomanPSMT"/>
                          <a:cs typeface="Times New Roman" panose="02020603050405020304" charset="0"/>
                        </a:rPr>
                        <a:t>Дизайн нового товару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NewRomanPSMT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16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2339830" y="18879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СЕМІНАРСЬКІ ЗАНЯТТЯ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131820" y="5085080"/>
            <a:ext cx="2553970" cy="153606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1691485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САМОСТІЙНА РОБОТА</a:t>
            </a:r>
            <a:endParaRPr lang="uk-UA" sz="2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13360" y="1268730"/>
          <a:ext cx="8743315" cy="568325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NewRomanPSMT"/>
                          <a:cs typeface="Times New Roman" panose="02020603050405020304" charset="0"/>
                        </a:rPr>
                        <a:t>Чинники, що впливають на формування товарної політики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NewRomanPSMT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Класифікація товарів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Уравління якістю на підприємствах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Чинники підвищення конкурентоспроможності товарів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Аналіз ринку товарів та послуг, що виробляють та надають підприємства України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Визначення цільового ринку 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Управління асортиментом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Сервісне обслуговування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Особливості вивчення життєвого циклу товару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Ринок нових товарів України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Маркування продукції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3177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Нові пакувальні рішення</a:t>
                      </a: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SimSun" panose="02010600030101010101" pitchFamily="2" charset="-122"/>
                          <a:cs typeface="Times New Roman" panose="02020603050405020304" charset="0"/>
                        </a:rPr>
                        <a:t>  та у</a:t>
                      </a: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тилізація споживчої упаковки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13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Дизайн нового товару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en-US" altLang="zh-CN" sz="14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30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2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3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4.xml><?xml version="1.0" encoding="utf-8"?>
<p:tagLst xmlns:p="http://schemas.openxmlformats.org/presentationml/2006/main">
  <p:tag name="TABLE_ENDDRAG_ORIGIN_RECT" val="688*333"/>
  <p:tag name="TABLE_ENDDRAG_RECT" val="19*94*688*333"/>
</p:tagLst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10670</Words>
  <Application>WPS Presentation</Application>
  <PresentationFormat/>
  <Paragraphs>493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14</vt:i4>
      </vt:variant>
      <vt:variant>
        <vt:lpstr>幻灯片标题</vt:lpstr>
      </vt:variant>
      <vt:variant>
        <vt:i4>13</vt:i4>
      </vt:variant>
    </vt:vector>
  </HeadingPairs>
  <TitlesOfParts>
    <vt:vector size="41" baseType="lpstr">
      <vt:lpstr>Arial</vt:lpstr>
      <vt:lpstr>SimSun</vt:lpstr>
      <vt:lpstr>Wingdings</vt:lpstr>
      <vt:lpstr>Arial</vt:lpstr>
      <vt:lpstr>DejaVu Sans</vt:lpstr>
      <vt:lpstr>Times New Roman</vt:lpstr>
      <vt:lpstr>Trebuchet MS</vt:lpstr>
      <vt:lpstr>Calibri</vt:lpstr>
      <vt:lpstr>Symbol</vt:lpstr>
      <vt:lpstr>Times New Roman</vt:lpstr>
      <vt:lpstr>Calibri</vt:lpstr>
      <vt:lpstr>TimesNewRomanPSMT</vt:lpstr>
      <vt:lpstr>Microsoft YaHei</vt:lpstr>
      <vt:lpstr>Arial Unicode MS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Communications and Dialogues</vt:lpstr>
      <vt:lpstr>МАРКЕТИНГОВА  ТОВАРНА ПОЛІТИКА </vt:lpstr>
      <vt:lpstr>PowerPoint 演示文稿</vt:lpstr>
      <vt:lpstr>PowerPoint 演示文稿</vt:lpstr>
      <vt:lpstr>Програмні результати навчання:</vt:lpstr>
      <vt:lpstr>КОМПЕТЕНТНОСТІ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71</cp:revision>
  <cp:lastPrinted>2025-06-11T12:28:00Z</cp:lastPrinted>
  <dcterms:created xsi:type="dcterms:W3CDTF">2024-02-06T17:10:00Z</dcterms:created>
  <dcterms:modified xsi:type="dcterms:W3CDTF">2025-09-28T14:04:13Z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  <property fmtid="{D5CDD505-2E9C-101B-9397-08002B2CF9AE}" pid="4" name="ICV">
    <vt:lpwstr>C1702C2A4AD4472793ACE9870ECF0A0E_12</vt:lpwstr>
  </property>
  <property fmtid="{D5CDD505-2E9C-101B-9397-08002B2CF9AE}" pid="5" name="KSOProductBuildVer">
    <vt:lpwstr>1033-12.2.0.22549</vt:lpwstr>
  </property>
</Properties>
</file>