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84" r:id="rId15"/>
  </p:sldMasterIdLst>
  <p:sldIdLst>
    <p:sldId id="256" r:id="rId16"/>
    <p:sldId id="257" r:id="rId17"/>
    <p:sldId id="271" r:id="rId18"/>
    <p:sldId id="274" r:id="rId19"/>
    <p:sldId id="276" r:id="rId20"/>
    <p:sldId id="278" r:id="rId21"/>
    <p:sldId id="279" r:id="rId22"/>
    <p:sldId id="280" r:id="rId23"/>
    <p:sldId id="281" r:id="rId24"/>
    <p:sldId id="282" r:id="rId25"/>
    <p:sldId id="283" r:id="rId26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9144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8207375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1843088"/>
            <a:ext cx="8212138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9144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8207375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1843088"/>
            <a:ext cx="8212138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F96DDC-2BCC-43C1-8C78-36F5B4DD4365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4527FD-C22F-4528-B2BB-24ACAEFD76BE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13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3" Type="http://schemas.openxmlformats.org/officeDocument/2006/relationships/theme" Target="../theme/theme14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-612845" y="2852105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6000" b="1">
                <a:solidFill>
                  <a:schemeClr val="accent1">
                    <a:lumMod val="75000"/>
                  </a:schemeClr>
                </a:solidFill>
              </a:rPr>
              <a:t>ЛОГІСТИКА</a:t>
            </a:r>
            <a:endParaRPr lang="uk-UA" sz="6000" b="1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323170" y="44700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6227763" y="4725035"/>
            <a:ext cx="2466975" cy="18478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288290" y="476250"/>
            <a:ext cx="8721090" cy="54749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незадовільно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1" name="Прямоугольник 2"/>
          <p:cNvSpPr/>
          <p:nvPr/>
        </p:nvSpPr>
        <p:spPr>
          <a:xfrm>
            <a:off x="107950" y="1052195"/>
            <a:ext cx="8844280" cy="59499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noAutofit/>
          </a:bodyPr>
          <a:p>
            <a:pPr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1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Основна література</a:t>
            </a:r>
            <a:endParaRPr lang="en-US" altLang="en-US" sz="1400" b="1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1.Балабан П. Ю. Торговельна логістика / П. Ю. Балабан [та ін.]. Київ : Центр учбової літератури, 2014. 148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2.Безсмертна О. В. Логістика : навч. посіб. / О. В. Безсмертна [та ін.]. Вінниця : ВНТУ, 2018. 161 с. URL: [Електронний ресурс]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3.Безугла Л. С. Логістика : навч. посіб. / Л. С. Безугла [та ін.]. Дніпро : Пороги, 2021. 252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4.Жарська І. О. Логістика : навч. посіб. Одеса : ОНЕУ, 2019. 209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5.Ізтелеуова М. С. Організація та логістика перевезень : підручник / М. С. Ізтелеуова [та ін.]. Херсон : ОЛДІ-ПЛЮС, 2021. 264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6.Марченко В. М. Логістика : підручник / В. М. Марченко, В. В. Шутюк. Київ : Артек, 2018. 312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7.Міжнародна логістика : електрон. підручник / за наук. ред. О. М. Сохацької. Тернопіль : ЗУНУ, 2022. 370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8.Тарасюк Г. М. Навчальний посібник для самостійної роботи з навчальної дисципліни 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Логістика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... / Г. М. Тарасюк [та ін.]. Житомир : Державний університет 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Житомирська політехніка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, 2020. 95 с. URL: [Електронне видання]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9.Федорова В. О. Логістика : навч. посіб. / В. О. Федорова, В. В. Блага. Харків : ФОП Бровін О. В., 2019. 153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1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en-US" sz="1400" b="1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1.Логістика. URL: http://www.logistics.com.ua.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2.Проєкт для інноваційних менеджерів. Логістика та ланцюг поставок. URL: http://innovations.com.ua/logistics.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3.Портал фахівців з логістики. URL: https://logist.ua/.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4.Сайт Міністерства інфраструктури України (розділ про транспорт та логістику). URL: https://mtu.gov.ua/.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5.European Logistics Association (ELA). URL: https://www.ela-aisbl.eu/.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6.Council of Supply Chain Management Professionals (CSCMP). URL: https://www.cscmp.org/.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7.Українська Логістична Асоціація (УЛА). URL: https://ulc.org.ua/.</a:t>
            </a:r>
            <a:endParaRPr lang="en-US" altLang="en-US" sz="14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en-US" altLang="en-US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FF000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60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40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8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12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30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C00000"/>
                          </a:solidFill>
                          <a:uFillTx/>
                          <a:latin typeface="Arial" panose="020B0604020202020204"/>
                        </a:rPr>
                        <a:t>залік</a:t>
                      </a:r>
                      <a:endParaRPr lang="uk-UA" sz="1800" b="1" u="none" strike="noStrike">
                        <a:solidFill>
                          <a:srgbClr val="C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323215" y="332105"/>
            <a:ext cx="8322310" cy="34150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 вивчення освітнього компонента: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формування у майбутніх фахівців</a:t>
            </a:r>
            <a:r>
              <a:rPr lang="uk-UA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професійного мислення, </a:t>
            </a:r>
            <a:r>
              <a:rPr lang="en-US" altLang="en-US"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 системних знань,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наукового світогляду і розуміння концептуальних основ логістики, теорії і практики розвитку цього напрямку, а також формування навичок самостійної роботи по засвоєнню навчального матеріалу відповідно до нових методів управління матеріальними потоками у сферах виробництва та обігу та формування інтегрованих ланцюгів постачання та збуту товарів з метою задоволення потреб споживачів у сучасних умовах.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en-US" sz="1800" u="none" strike="noStrike">
              <a:solidFill>
                <a:schemeClr val="tx1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сформувати знання з організації та управління матеріальними й інформаційними потоками, навчити оптимізувати постачання, виробничі та збутові процеси, застосовувати логістичні стратегії й інструменти для підвищення ефективності діяльності підприємства.</a:t>
            </a:r>
            <a:endParaRPr lang="en-US" altLang="en-US" sz="1800" u="none" strike="noStrike">
              <a:solidFill>
                <a:schemeClr val="tx1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643755" y="3607435"/>
            <a:ext cx="3827145" cy="23272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5" name="Прямоугольник 2"/>
          <p:cNvSpPr/>
          <p:nvPr/>
        </p:nvSpPr>
        <p:spPr>
          <a:xfrm>
            <a:off x="107950" y="116205"/>
            <a:ext cx="8825865" cy="239712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400" b="1" u="none" strike="noStrike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Times New Roman" panose="02020603050405020304"/>
                <a:ea typeface="DejaVu Sans"/>
              </a:rPr>
              <a:t>Програмні результати навчання:</a:t>
            </a:r>
            <a:endParaRPr lang="uk-UA" sz="1800" b="0" u="none" strike="noStrike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gradFill>
                <a:gsLst>
                  <a:gs pos="50000">
                    <a:schemeClr val="accent4"/>
                  </a:gs>
                  <a:gs pos="0">
                    <a:schemeClr val="accent4">
                      <a:lumMod val="25000"/>
                      <a:lumOff val="75000"/>
                    </a:schemeClr>
                  </a:gs>
                  <a:gs pos="100000">
                    <a:schemeClr val="accent4">
                      <a:lumMod val="85000"/>
                    </a:schemeClr>
                  </a:gs>
                </a:gsLst>
                <a:lin ang="5400000" scaled="1"/>
              </a:gra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РН4. Застосовувати набуті теоретичні знання для розв'язування практичних завдань у сфері маркетингу.</a:t>
            </a:r>
            <a:endParaRPr lang="en-US" altLang="en-US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РН12. Реалізовувати маркетингові функції ринкового суб’єкта</a:t>
            </a:r>
            <a:r>
              <a:rPr lang="uk-UA" altLang="en-US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en-US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defTabSz="457200">
              <a:lnSpc>
                <a:spcPct val="100000"/>
              </a:lnSpc>
            </a:pPr>
            <a:r>
              <a:rPr lang="uk-UA" altLang="en-US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РН17.</a:t>
            </a:r>
            <a:r>
              <a:rPr lang="en-US" altLang="en-US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Використовувати логістичні системи у маркетинговій діяльності.</a:t>
            </a:r>
            <a:endParaRPr lang="en-US" altLang="en-US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defTabSz="457200">
              <a:lnSpc>
                <a:spcPct val="100000"/>
              </a:lnSpc>
            </a:pPr>
            <a:r>
              <a:rPr lang="uk-UA" altLang="en-US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РН18</a:t>
            </a:r>
            <a:r>
              <a:rPr lang="en-US" altLang="en-US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uk-UA" altLang="en-US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Вміти організовувати систему закупівель та продажів на підприємстві.</a:t>
            </a:r>
            <a:endParaRPr lang="en-US" altLang="en-US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705" y="2348865"/>
            <a:ext cx="8889365" cy="344360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ctr" defTabSz="457200">
              <a:lnSpc>
                <a:spcPct val="100000"/>
              </a:lnSpc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   У результаті навчання здобувач освіти повинен отримати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endParaRPr lang="en-US" altLang="en-US" sz="1600" b="1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600" b="1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загальні компетентності:</a:t>
            </a:r>
            <a:r>
              <a:rPr lang="en-US" altLang="en-US" sz="16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60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ЗК 9. Здатність працювати самостійно та автономно.</a:t>
            </a:r>
            <a:endParaRPr lang="en-US" altLang="en-US" sz="1600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спеціальні компетентності: </a:t>
            </a:r>
            <a:endParaRPr lang="en-US" altLang="en-US" sz="1600" b="1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СК 1. Здатність системно відтворювати отримані знання предметної області маркетингу.</a:t>
            </a:r>
            <a:endParaRPr lang="en-US" altLang="en-US" sz="1600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СК 4. Здатність провадити маркетингову діяльність на основі розуміння сутності та змісту теорії маркетингу і функціональних зв’язків між її складовими. </a:t>
            </a:r>
            <a:endParaRPr lang="en-US" altLang="en-US" sz="160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600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СК 12. Здатність приймати обґрунтовані рішення в маркетинговій діяльності.</a:t>
            </a:r>
            <a:endParaRPr lang="en-US" altLang="en-US" sz="16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600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СК 15.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  <a:endParaRPr lang="en-US" altLang="en-US" sz="16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123285" y="44450"/>
            <a:ext cx="456876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 panose="020B0603020202020204"/>
                <a:ea typeface="DejaVu San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476250"/>
          <a:ext cx="8743315" cy="6156960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2876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4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4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1. Логістика в ринковій економіці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4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2.Концепції логістики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876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3.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Характеристика елементів логістики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05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4.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Логістичні системи та ланцюги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019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5.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Технологічні процеси та управління матеріальними потоками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6.Функціональний логістичний менеджмент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7.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Логістика постачання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8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.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Виробнича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9. Розподільча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10. Логістика запасів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11.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Складська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12.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Пакування та підготовка вантажу до транспортування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446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13.</a:t>
                      </a:r>
                      <a:r>
                        <a:rPr lang="en-US" altLang="zh-CN" sz="14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Транспортна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4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16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14. Транспортно-експедиційні послуги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16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15. Інформаційна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16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16. Логістичний сервіс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16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17. Міжнародна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16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Тема 18. Сучасні тенденції розвитку логістики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876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90802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/>
                <a:sym typeface="+mn-ea"/>
              </a:rPr>
              <a:t>ПРАКТИЧНІ ЗАНЯТТЯ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06780"/>
          <a:ext cx="8743315" cy="5137785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6400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20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20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20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20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20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algn="just" defTabSz="457200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Розрахунок рейтингу постачальника.Визначення економічного розміру замовлення</a:t>
                      </a:r>
                      <a:endParaRPr lang="en-US" altLang="en-US" sz="20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6715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Проектування логістичної системи управління запасами</a:t>
                      </a:r>
                      <a:endParaRPr lang="en-US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Управління товарними запасами на складі</a:t>
                      </a:r>
                      <a:endParaRPr lang="en-US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9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Вибір перевізника. Складання графіків доставки вантажів</a:t>
                      </a:r>
                      <a:endParaRPr lang="en-US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908175" y="188595"/>
            <a:ext cx="5789295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/>
                <a:sym typeface="+mn-ea"/>
              </a:rPr>
              <a:t>СЕМІНАРСЬКІ ЗАНЯТТЯ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318135" y="1315720"/>
          <a:ext cx="8743315" cy="3458210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6400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algn="just" defTabSz="457200" fontAlgn="auto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alt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Основні поняття логістики</a:t>
                      </a:r>
                      <a:endParaRPr lang="uk-UA" altLang="en-US" sz="20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95275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algn="just" defTabSz="457200" fontAlgn="auto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alt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Технологічні процеси та управління матеріальними потоками</a:t>
                      </a:r>
                      <a:r>
                        <a:rPr lang="uk-UA" alt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. </a:t>
                      </a:r>
                      <a:r>
                        <a:rPr lang="en-US" altLang="en-US" sz="20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Функціональний логістичний менеджмент</a:t>
                      </a:r>
                      <a:endParaRPr lang="en-US" altLang="en-US" sz="20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813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Логістика постачання, запасів, виробнича, розподільча та складська логістика </a:t>
                      </a:r>
                      <a:endParaRPr lang="uk-UA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en-US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Пакування та підготовка вантажу до транспортування</a:t>
                      </a: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. Транспортна логістика</a:t>
                      </a:r>
                      <a:endParaRPr lang="uk-UA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9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uk-UA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Інформаційна</a:t>
                      </a: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 логістика та логістичний сервіс</a:t>
                      </a:r>
                      <a:endParaRPr lang="uk-UA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  <a:sym typeface="+mn-ea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162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indent="0" fontAlgn="auto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</a:pP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</a:t>
                      </a:r>
                      <a:r>
                        <a:rPr lang="uk-UA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Міжнародна логістика</a:t>
                      </a:r>
                      <a:r>
                        <a:rPr lang="uk-UA" altLang="en-US" sz="20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 та сучасні тенденції розвитку логістики</a:t>
                      </a:r>
                      <a:endParaRPr lang="uk-UA" altLang="en-US" sz="20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20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20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20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20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90802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 panose="020B0603020202020204"/>
                <a:ea typeface="DejaVu Sans"/>
              </a:rPr>
              <a:t>Самостійна робота</a:t>
            </a:r>
            <a:endParaRPr lang="uk-UA" sz="2800" b="1" u="none" strike="noStrike">
              <a:solidFill>
                <a:schemeClr val="accent2">
                  <a:lumMod val="50000"/>
                </a:schemeClr>
              </a:solidFill>
              <a:uFillTx/>
              <a:latin typeface="Trebuchet MS" panose="020B0603020202020204"/>
              <a:ea typeface="DejaVu Sans"/>
            </a:endParaRPr>
          </a:p>
        </p:txBody>
      </p:sp>
      <p:graphicFrame>
        <p:nvGraphicFramePr>
          <p:cNvPr id="2" name="Таблица 2"/>
          <p:cNvGraphicFramePr/>
          <p:nvPr>
            <p:custDataLst>
              <p:tags r:id="rId1"/>
            </p:custDataLst>
          </p:nvPr>
        </p:nvGraphicFramePr>
        <p:xfrm>
          <a:off x="179705" y="708025"/>
          <a:ext cx="8743315" cy="6156960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2876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4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ТЕМИ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4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4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Логістика в ринковій економіці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Концепції логістики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876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Характеристика елементів логістики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05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Логістичні системи та ланцюги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019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Технологічні процеси та управління матеріальними потоками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Функціональний логістичний менеджмент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Логістика постачання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Виробнича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Розподільча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Логістика запасів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746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Складська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446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Транспортна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16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Транспортно-експедиційні послуги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16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Інформаційна логістика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16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Логістичний сервіс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16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Сучасні тенденції розвитку логістики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SimSun" panose="02010600030101010101" pitchFamily="2" charset="-122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876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26873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</a:t>
            </a:r>
            <a:r>
              <a:rPr lang="uk-UA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освітнього компонента</a:t>
            </a: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1_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9296</Words>
  <Application>WPS Presentation</Application>
  <PresentationFormat/>
  <Paragraphs>484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11</vt:i4>
      </vt:variant>
    </vt:vector>
  </HeadingPairs>
  <TitlesOfParts>
    <vt:vector size="37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Times New Roman</vt:lpstr>
      <vt:lpstr>Calibri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Orange Waves</vt:lpstr>
      <vt:lpstr>1_Orange Waves</vt:lpstr>
      <vt:lpstr>ЛОГІСТИКА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91</cp:revision>
  <cp:lastPrinted>2025-06-11T12:28:00Z</cp:lastPrinted>
  <dcterms:created xsi:type="dcterms:W3CDTF">2024-02-06T17:10:00Z</dcterms:created>
  <dcterms:modified xsi:type="dcterms:W3CDTF">2025-09-28T14:55:45Z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