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983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743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58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19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9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68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987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96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4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07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25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5874C-AEF7-4376-A752-C16B221953A2}" type="datetimeFigureOut">
              <a:rPr lang="uk-UA" smtClean="0"/>
              <a:t>31.03.2023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DCCD6-329B-450E-9BFF-470FC23EEA4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976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0036" y="6163072"/>
            <a:ext cx="5184576" cy="694928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err="1" smtClean="0">
                <a:solidFill>
                  <a:srgbClr val="FF0000"/>
                </a:solidFill>
              </a:rPr>
              <a:t>Викладач</a:t>
            </a:r>
            <a:r>
              <a:rPr lang="ru-RU" sz="2000" b="1" i="1" dirty="0" smtClean="0">
                <a:solidFill>
                  <a:srgbClr val="FF0000"/>
                </a:solidFill>
              </a:rPr>
              <a:t>: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Володимир</a:t>
            </a:r>
            <a:r>
              <a:rPr lang="ru-RU" sz="2000" b="1" i="1" dirty="0" smtClean="0">
                <a:solidFill>
                  <a:srgbClr val="FF0000"/>
                </a:solidFill>
              </a:rPr>
              <a:t> СТІБЕЛЬ </a:t>
            </a:r>
            <a:endParaRPr lang="uk-UA" sz="2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740" y="24094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600" b="1" spc="-1" dirty="0">
                <a:solidFill>
                  <a:srgbClr val="FF0000"/>
                </a:solidFill>
                <a:latin typeface="Century Gothic"/>
              </a:rPr>
              <a:t>МІНІСТЕРСТВО ОСВІТИ І НАУКИ УКРАЇНИ </a:t>
            </a:r>
          </a:p>
          <a:p>
            <a:pPr algn="ctr">
              <a:lnSpc>
                <a:spcPct val="100000"/>
              </a:lnSpc>
            </a:pPr>
            <a:r>
              <a:rPr lang="uk-UA" sz="1600" b="1" spc="-1" dirty="0">
                <a:solidFill>
                  <a:srgbClr val="FF0000"/>
                </a:solidFill>
                <a:latin typeface="Century Gothic"/>
              </a:rPr>
              <a:t>Тернопільський фаховий коледж харчових технологій і </a:t>
            </a:r>
            <a:r>
              <a:rPr lang="uk-UA" sz="1600" b="1" spc="-1" dirty="0" smtClean="0">
                <a:solidFill>
                  <a:srgbClr val="FF0000"/>
                </a:solidFill>
                <a:latin typeface="Century Gothic"/>
              </a:rPr>
              <a:t>торгівлі</a:t>
            </a:r>
            <a:endParaRPr lang="uk-UA" sz="1600" b="1" spc="-1" dirty="0">
              <a:solidFill>
                <a:srgbClr val="FF0000"/>
              </a:solidFill>
              <a:latin typeface="Century Gothic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0" y="1052736"/>
            <a:ext cx="7560840" cy="338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438187"/>
            <a:ext cx="84130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Дисципліна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 за 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вибором</a:t>
            </a:r>
            <a:endParaRPr lang="ru-RU" sz="1600" b="1" cap="all" spc="-1" dirty="0">
              <a:solidFill>
                <a:srgbClr val="FF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для 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здобувачів</a:t>
            </a:r>
            <a:endParaRPr lang="ru-RU" sz="1600" b="1" cap="all" spc="-1" dirty="0">
              <a:solidFill>
                <a:srgbClr val="FF0000"/>
              </a:solidFill>
              <a:latin typeface="Century Gothic"/>
            </a:endParaRPr>
          </a:p>
          <a:p>
            <a:pPr algn="ctr">
              <a:lnSpc>
                <a:spcPct val="100000"/>
              </a:lnSpc>
            </a:pP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освітньо-професійного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рівня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 «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фаховий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молодший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 бакалавр»</a:t>
            </a:r>
          </a:p>
          <a:p>
            <a:pPr algn="ctr">
              <a:lnSpc>
                <a:spcPct val="100000"/>
              </a:lnSpc>
            </a:pPr>
            <a:r>
              <a:rPr lang="ru-RU" sz="1600" b="1" cap="all" spc="-1" dirty="0" err="1" smtClean="0">
                <a:solidFill>
                  <a:srgbClr val="FF0000"/>
                </a:solidFill>
                <a:latin typeface="Century Gothic"/>
              </a:rPr>
              <a:t>Спеціальності</a:t>
            </a:r>
            <a:r>
              <a:rPr lang="ru-RU" sz="1600" b="1" cap="all" spc="-1" dirty="0" smtClean="0">
                <a:solidFill>
                  <a:srgbClr val="FF0000"/>
                </a:solidFill>
                <a:latin typeface="Century Gothic"/>
              </a:rPr>
              <a:t> 181 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«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Харчові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 </a:t>
            </a:r>
            <a:r>
              <a:rPr lang="ru-RU" sz="1600" b="1" cap="all" spc="-1" dirty="0" err="1">
                <a:solidFill>
                  <a:srgbClr val="FF0000"/>
                </a:solidFill>
                <a:latin typeface="Century Gothic"/>
              </a:rPr>
              <a:t>технології</a:t>
            </a:r>
            <a:r>
              <a:rPr lang="ru-RU" sz="1600" b="1" cap="all" spc="-1" dirty="0">
                <a:solidFill>
                  <a:srgbClr val="FF0000"/>
                </a:solidFill>
                <a:latin typeface="Century Gothic"/>
              </a:rPr>
              <a:t>»</a:t>
            </a:r>
            <a:r>
              <a:rPr lang="uk-UA" sz="1600" b="1" cap="all" spc="-1" dirty="0">
                <a:solidFill>
                  <a:srgbClr val="FF0000"/>
                </a:solidFill>
                <a:latin typeface="Century Gothic"/>
              </a:rPr>
              <a:t>  </a:t>
            </a:r>
          </a:p>
          <a:p>
            <a:pPr algn="ctr">
              <a:lnSpc>
                <a:spcPct val="100000"/>
              </a:lnSpc>
            </a:pPr>
            <a:r>
              <a:rPr lang="uk-UA" sz="1600" b="1" cap="all" spc="-1" dirty="0">
                <a:solidFill>
                  <a:srgbClr val="FF0000"/>
                </a:solidFill>
                <a:latin typeface="Century Gothic"/>
              </a:rPr>
              <a:t>(освітньо-професійна програма «Виробництво хліба</a:t>
            </a:r>
            <a:r>
              <a:rPr lang="en-US" sz="1600" b="1" cap="all" spc="-1" dirty="0">
                <a:solidFill>
                  <a:srgbClr val="FF0000"/>
                </a:solidFill>
                <a:latin typeface="Bodoni MT Black" panose="02070A03080606020203" pitchFamily="18" charset="0"/>
              </a:rPr>
              <a:t>,</a:t>
            </a:r>
            <a:r>
              <a:rPr lang="uk-UA" sz="1600" b="1" cap="all" spc="-1" dirty="0">
                <a:solidFill>
                  <a:srgbClr val="FF0000"/>
                </a:solidFill>
                <a:latin typeface="Century Gothic"/>
              </a:rPr>
              <a:t> кондитерських</a:t>
            </a:r>
            <a:r>
              <a:rPr lang="en-US" sz="1600" b="1" cap="all" spc="-1" dirty="0">
                <a:solidFill>
                  <a:srgbClr val="FF0000"/>
                </a:solidFill>
                <a:latin typeface="Bodoni MT Black" panose="02070A03080606020203" pitchFamily="18" charset="0"/>
              </a:rPr>
              <a:t>, </a:t>
            </a:r>
            <a:r>
              <a:rPr lang="uk-UA" sz="1600" b="1" cap="all" spc="-1" dirty="0">
                <a:solidFill>
                  <a:srgbClr val="FF0000"/>
                </a:solidFill>
                <a:latin typeface="Century Gothic"/>
              </a:rPr>
              <a:t>макаронних виробів І </a:t>
            </a:r>
            <a:r>
              <a:rPr lang="uk-UA" sz="1600" b="1" cap="all" spc="-1" dirty="0" err="1">
                <a:solidFill>
                  <a:srgbClr val="FF0000"/>
                </a:solidFill>
                <a:latin typeface="Century Gothic"/>
              </a:rPr>
              <a:t>харчоконцентратів</a:t>
            </a:r>
            <a:r>
              <a:rPr lang="uk-UA" sz="1600" b="1" cap="all" spc="-1" dirty="0">
                <a:solidFill>
                  <a:srgbClr val="FF0000"/>
                </a:solidFill>
                <a:latin typeface="Century Gothic"/>
              </a:rPr>
              <a:t>»)</a:t>
            </a:r>
            <a:endParaRPr lang="en-US" sz="1600" b="1" spc="-1" dirty="0">
              <a:solidFill>
                <a:srgbClr val="FF000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6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Обсяг дисципліни: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uk-UA" dirty="0" smtClean="0"/>
              <a:t>кількість </a:t>
            </a:r>
            <a:r>
              <a:rPr lang="uk-UA" dirty="0"/>
              <a:t>кредитів ЄКТС – </a:t>
            </a:r>
            <a:r>
              <a:rPr lang="en-US" smtClean="0"/>
              <a:t>3,5</a:t>
            </a:r>
            <a:r>
              <a:rPr lang="uk-UA" smtClean="0"/>
              <a:t> </a:t>
            </a:r>
            <a:endParaRPr lang="uk-UA" dirty="0" smtClean="0"/>
          </a:p>
          <a:p>
            <a:r>
              <a:rPr lang="uk-UA" dirty="0" smtClean="0"/>
              <a:t>загальна </a:t>
            </a:r>
            <a:r>
              <a:rPr lang="uk-UA" dirty="0"/>
              <a:t>кількість годин – </a:t>
            </a:r>
            <a:r>
              <a:rPr lang="uk-UA" dirty="0" smtClean="0"/>
              <a:t>10</a:t>
            </a:r>
            <a:r>
              <a:rPr lang="en-US" dirty="0" smtClean="0"/>
              <a:t>5</a:t>
            </a:r>
            <a:r>
              <a:rPr lang="uk-UA" dirty="0" smtClean="0"/>
              <a:t> </a:t>
            </a:r>
          </a:p>
          <a:p>
            <a:r>
              <a:rPr lang="uk-UA" dirty="0" smtClean="0"/>
              <a:t>аудиторних </a:t>
            </a:r>
            <a:r>
              <a:rPr lang="uk-UA" dirty="0"/>
              <a:t>– </a:t>
            </a:r>
            <a:r>
              <a:rPr lang="en-US" dirty="0" smtClean="0"/>
              <a:t>54</a:t>
            </a:r>
            <a:endParaRPr lang="uk-UA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109814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3612"/>
            <a:ext cx="2931137" cy="219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95074"/>
            <a:ext cx="2376264" cy="178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8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54868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Мета дисципліни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4" name="AutoShape 2" descr="Розвиток комп&amp;#39;ютерної графіки та її види | Сервісний центр Плене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22400" y="1916832"/>
            <a:ext cx="799288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uk-UA" sz="2000" dirty="0" smtClean="0"/>
              <a:t>ознайомлення </a:t>
            </a:r>
            <a:r>
              <a:rPr lang="uk-UA" sz="2000" dirty="0"/>
              <a:t>студентів із сучасним станом та перспективами розвитку комп’ютерного графічного забезпечення</a:t>
            </a:r>
            <a:r>
              <a:rPr lang="uk-UA" sz="2000" dirty="0" smtClean="0"/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2000" dirty="0" err="1" smtClean="0"/>
              <a:t>формування</a:t>
            </a:r>
            <a:r>
              <a:rPr lang="ru-RU" sz="2000" dirty="0" smtClean="0"/>
              <a:t> в </a:t>
            </a:r>
            <a:r>
              <a:rPr lang="ru-RU" sz="2000" dirty="0" err="1" smtClean="0"/>
              <a:t>студентів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фундаментальних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теоретичних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знань</a:t>
            </a:r>
            <a:r>
              <a:rPr lang="ru-RU" sz="2000" dirty="0" smtClean="0"/>
              <a:t> і </a:t>
            </a:r>
            <a:r>
              <a:rPr lang="ru-RU" sz="2000" dirty="0" err="1" smtClean="0"/>
              <a:t>практичних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навичок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застосування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комп'ютерних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при </a:t>
            </a:r>
            <a:r>
              <a:rPr lang="ru-RU" sz="2000" dirty="0" err="1" smtClean="0"/>
              <a:t>виконанні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завдань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включають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графічних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типів</a:t>
            </a:r>
            <a:r>
              <a:rPr lang="en-US" sz="2000" dirty="0" smtClean="0"/>
              <a:t>;</a:t>
            </a:r>
            <a:endParaRPr lang="uk-UA" sz="2000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uk-UA" sz="2000" dirty="0" smtClean="0"/>
              <a:t>набуття </a:t>
            </a:r>
            <a:r>
              <a:rPr lang="uk-UA" sz="2000" dirty="0"/>
              <a:t>студентами умінь та навичок використання технологій двовимірного та тривимірного графічного та геометричного </a:t>
            </a:r>
            <a:r>
              <a:rPr lang="uk-UA" sz="2000" dirty="0" smtClean="0"/>
              <a:t>моделювання </a:t>
            </a:r>
            <a:r>
              <a:rPr lang="uk-UA" sz="2000" dirty="0"/>
              <a:t>для розв’язування типових задач професійної діяльності </a:t>
            </a:r>
            <a:r>
              <a:rPr lang="uk-UA" sz="2000" dirty="0" smtClean="0"/>
              <a:t>фахівців.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8682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Основ</a:t>
            </a:r>
            <a:r>
              <a:rPr lang="uk-UA" dirty="0" smtClean="0">
                <a:solidFill>
                  <a:srgbClr val="FF0000"/>
                </a:solidFill>
              </a:rPr>
              <a:t>ні завдання дисципліни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навчити студентів технологій обробки графічної інформації та  практичного використання поширених графічних ППП</a:t>
            </a:r>
            <a:endParaRPr lang="uk-UA" dirty="0" smtClean="0"/>
          </a:p>
          <a:p>
            <a:pPr algn="just"/>
            <a:r>
              <a:rPr lang="uk-UA" dirty="0" smtClean="0"/>
              <a:t>формування </a:t>
            </a:r>
            <a:r>
              <a:rPr lang="uk-UA" dirty="0"/>
              <a:t>у студентів базових практичних знань, умінь та навичок створення за допомогою професійних графічних пакетів складних растрових та векторних комп’ютерних графічних зображень, реалістичних тривимірних сцен, поліграфічної продукції в формі </a:t>
            </a:r>
            <a:r>
              <a:rPr lang="uk-UA" dirty="0" smtClean="0"/>
              <a:t>PDF-документів.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35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У підсумку вивчення дисципліни, студенти повинні </a:t>
            </a:r>
            <a:r>
              <a:rPr lang="uk-UA" b="1" i="1" dirty="0" smtClean="0">
                <a:solidFill>
                  <a:srgbClr val="FF0000"/>
                </a:solidFill>
              </a:rPr>
              <a:t>знати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перелік основних задач, які розв’язує комп’ютерна графіка</a:t>
            </a:r>
            <a:r>
              <a:rPr lang="en-US" dirty="0" smtClean="0"/>
              <a:t>;</a:t>
            </a:r>
            <a:endParaRPr lang="uk-UA" dirty="0" smtClean="0"/>
          </a:p>
          <a:p>
            <a:pPr lvl="0" algn="just"/>
            <a:r>
              <a:rPr lang="uk-UA" dirty="0" smtClean="0"/>
              <a:t>особливості </a:t>
            </a:r>
            <a:r>
              <a:rPr lang="uk-UA" dirty="0"/>
              <a:t>побудови графічних зображень засобами ПК</a:t>
            </a:r>
            <a:r>
              <a:rPr lang="uk-UA" dirty="0" smtClean="0"/>
              <a:t>;</a:t>
            </a:r>
          </a:p>
          <a:p>
            <a:pPr algn="just"/>
            <a:r>
              <a:rPr lang="uk-UA" dirty="0" smtClean="0"/>
              <a:t>класифікацію, перелік та базові функції провідних графічних програмних пакетів;</a:t>
            </a:r>
          </a:p>
          <a:p>
            <a:pPr lvl="0" algn="just"/>
            <a:r>
              <a:rPr lang="uk-UA" dirty="0" smtClean="0"/>
              <a:t>перелік </a:t>
            </a:r>
            <a:r>
              <a:rPr lang="uk-UA" dirty="0"/>
              <a:t>та призначення провідних комп’ютерних графічних технологій</a:t>
            </a:r>
            <a:r>
              <a:rPr lang="uk-UA" dirty="0" smtClean="0"/>
              <a:t>;</a:t>
            </a:r>
            <a:endParaRPr lang="uk-UA" dirty="0"/>
          </a:p>
          <a:p>
            <a:pPr lvl="0" algn="just"/>
            <a:r>
              <a:rPr lang="uk-UA" dirty="0"/>
              <a:t>кольорові режими, що застосовуються в графічних редакторах;</a:t>
            </a:r>
          </a:p>
          <a:p>
            <a:pPr lvl="0" algn="just"/>
            <a:r>
              <a:rPr lang="uk-UA" dirty="0"/>
              <a:t>основні принципи формування графічних зображень в різних типах графічних програм;</a:t>
            </a:r>
          </a:p>
          <a:p>
            <a:pPr lvl="0" algn="just"/>
            <a:r>
              <a:rPr lang="uk-UA" dirty="0"/>
              <a:t>особливості використання графічних форматів для зберігання графічних зображень</a:t>
            </a:r>
            <a:r>
              <a:rPr lang="uk-UA" dirty="0" smtClean="0"/>
              <a:t>;</a:t>
            </a:r>
          </a:p>
          <a:p>
            <a:pPr lvl="0" algn="just"/>
            <a:r>
              <a:rPr lang="uk-UA" dirty="0"/>
              <a:t>базові технологій растрової комп’ютерної графіки та </a:t>
            </a:r>
            <a:r>
              <a:rPr lang="uk-UA" dirty="0" err="1" smtClean="0"/>
              <a:t>фотодизайну</a:t>
            </a:r>
            <a:r>
              <a:rPr lang="en-US" dirty="0"/>
              <a:t>.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640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У підсумку вивчення дисципліни, студенти повинні </a:t>
            </a:r>
            <a:r>
              <a:rPr lang="uk-UA" b="1" i="1" dirty="0" smtClean="0">
                <a:solidFill>
                  <a:srgbClr val="FF0000"/>
                </a:solidFill>
              </a:rPr>
              <a:t>вміти</a:t>
            </a:r>
            <a:r>
              <a:rPr lang="en-US" b="1" i="1" dirty="0" smtClean="0">
                <a:solidFill>
                  <a:srgbClr val="FF0000"/>
                </a:solidFill>
              </a:rPr>
              <a:t>: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lvl="0" algn="just"/>
            <a:r>
              <a:rPr lang="uk-UA" dirty="0"/>
              <a:t>працювати в середовищі растрових і векторних графічних редакторів;</a:t>
            </a:r>
          </a:p>
          <a:p>
            <a:pPr lvl="0" algn="just"/>
            <a:r>
              <a:rPr lang="uk-UA" dirty="0"/>
              <a:t>створювати графічні об’єкти засобами комп’ютерних графічних програм;</a:t>
            </a:r>
          </a:p>
          <a:p>
            <a:pPr lvl="0" algn="just"/>
            <a:r>
              <a:rPr lang="uk-UA" dirty="0"/>
              <a:t>застосовувати знання з комп’ютерної графіки в практичній </a:t>
            </a:r>
            <a:r>
              <a:rPr lang="uk-UA" dirty="0" smtClean="0"/>
              <a:t>діяльності.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0865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Перелік тем навчальної дисципліни: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Основи комп’ютерної </a:t>
            </a:r>
            <a:r>
              <a:rPr lang="uk-UA" dirty="0" smtClean="0"/>
              <a:t>графіки</a:t>
            </a:r>
          </a:p>
          <a:p>
            <a:pPr algn="just"/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MS WORD </a:t>
            </a:r>
            <a:r>
              <a:rPr lang="ru-RU" dirty="0" smtClean="0"/>
              <a:t>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 smtClean="0"/>
              <a:t>об’єктів</a:t>
            </a:r>
            <a:endParaRPr lang="ru-RU" dirty="0" smtClean="0"/>
          </a:p>
          <a:p>
            <a:pPr algn="just"/>
            <a:r>
              <a:rPr lang="ru-RU" dirty="0" err="1"/>
              <a:t>Обробка</a:t>
            </a:r>
            <a:r>
              <a:rPr lang="ru-RU" dirty="0"/>
              <a:t> та </a:t>
            </a:r>
            <a:r>
              <a:rPr lang="ru-RU" dirty="0" err="1"/>
              <a:t>редагування</a:t>
            </a:r>
            <a:r>
              <a:rPr lang="ru-RU" dirty="0"/>
              <a:t> </a:t>
            </a:r>
            <a:r>
              <a:rPr lang="ru-RU" dirty="0" err="1"/>
              <a:t>зображень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Adobe</a:t>
            </a:r>
            <a:r>
              <a:rPr lang="ru-RU" dirty="0"/>
              <a:t> </a:t>
            </a:r>
            <a:r>
              <a:rPr lang="ru-RU" dirty="0" err="1"/>
              <a:t>Photoshop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uk-UA" dirty="0"/>
              <a:t>Використання векторної і растрової </a:t>
            </a:r>
            <a:r>
              <a:rPr lang="uk-UA" dirty="0" smtClean="0"/>
              <a:t>графіки у </a:t>
            </a:r>
            <a:r>
              <a:rPr lang="uk-UA" dirty="0"/>
              <a:t>програмі С</a:t>
            </a:r>
            <a:r>
              <a:rPr lang="ru-RU" dirty="0" err="1"/>
              <a:t>orelDRAW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uk-UA" dirty="0"/>
              <a:t>Побудова креслень в системі </a:t>
            </a:r>
            <a:r>
              <a:rPr lang="en-US" dirty="0"/>
              <a:t>AutoCAD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1187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330</Words>
  <Application>Microsoft Office PowerPoint</Application>
  <PresentationFormat>Екран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Arial</vt:lpstr>
      <vt:lpstr>Bodoni MT Black</vt:lpstr>
      <vt:lpstr>Calibri</vt:lpstr>
      <vt:lpstr>Century Gothic</vt:lpstr>
      <vt:lpstr>Wingdings</vt:lpstr>
      <vt:lpstr>Тема Office</vt:lpstr>
      <vt:lpstr>Презентація PowerPoint</vt:lpstr>
      <vt:lpstr>Обсяг дисципліни: </vt:lpstr>
      <vt:lpstr>Мета дисципліни</vt:lpstr>
      <vt:lpstr>Основні завдання дисципліни</vt:lpstr>
      <vt:lpstr>У підсумку вивчення дисципліни, студенти повинні знати: </vt:lpstr>
      <vt:lpstr>У підсумку вивчення дисципліни, студенти повинні вміти:</vt:lpstr>
      <vt:lpstr>Перелік тем навчальної дисципліни: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“Комп'ютерна графіка”</dc:title>
  <dc:creator>admin</dc:creator>
  <cp:lastModifiedBy>admin</cp:lastModifiedBy>
  <cp:revision>15</cp:revision>
  <dcterms:created xsi:type="dcterms:W3CDTF">2022-01-27T18:56:13Z</dcterms:created>
  <dcterms:modified xsi:type="dcterms:W3CDTF">2023-03-31T12:27:38Z</dcterms:modified>
</cp:coreProperties>
</file>