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56" r:id="rId2"/>
    <p:sldId id="257" r:id="rId3"/>
    <p:sldId id="258" r:id="rId4"/>
    <p:sldId id="266" r:id="rId5"/>
    <p:sldId id="262" r:id="rId6"/>
    <p:sldId id="267" r:id="rId7"/>
    <p:sldId id="268" r:id="rId8"/>
    <p:sldId id="269" r:id="rId9"/>
    <p:sldId id="270" r:id="rId10"/>
    <p:sldId id="263" r:id="rId11"/>
    <p:sldId id="271" r:id="rId12"/>
    <p:sldId id="264" r:id="rId13"/>
    <p:sldId id="272" r:id="rId14"/>
    <p:sldId id="273" r:id="rId15"/>
    <p:sldId id="274" r:id="rId16"/>
    <p:sldId id="275" r:id="rId17"/>
    <p:sldId id="276" r:id="rId18"/>
    <p:sldId id="265" r:id="rId19"/>
  </p:sldIdLst>
  <p:sldSz cx="9144000" cy="6858000" type="screen4x3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0BF20"/>
    <a:srgbClr val="FFA015"/>
    <a:srgbClr val="FE9700"/>
    <a:srgbClr val="F29000"/>
    <a:srgbClr val="EA8B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1218" y="-1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Равнобедренный треугольник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EE4E190F-EE64-4306-A23C-8668F1499508}" type="datetimeFigureOut">
              <a:rPr lang="uk-UA" smtClean="0"/>
              <a:t>29.09.2025</a:t>
            </a:fld>
            <a:endParaRPr lang="uk-UA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uk-UA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29.09.2025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29.09.2025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EE4E190F-EE64-4306-A23C-8668F1499508}" type="datetimeFigureOut">
              <a:rPr lang="uk-UA" smtClean="0"/>
              <a:t>29.09.2025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ый треугольник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Равнобедренный треугольник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EE4E190F-EE64-4306-A23C-8668F1499508}" type="datetimeFigureOut">
              <a:rPr lang="uk-UA" smtClean="0"/>
              <a:t>29.09.2025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EE4E190F-EE64-4306-A23C-8668F1499508}" type="datetimeFigureOut">
              <a:rPr lang="uk-UA" smtClean="0"/>
              <a:t>29.09.2025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EE4E190F-EE64-4306-A23C-8668F1499508}" type="datetimeFigureOut">
              <a:rPr lang="uk-UA" smtClean="0"/>
              <a:t>29.09.2025</a:t>
            </a:fld>
            <a:endParaRPr lang="uk-UA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uk-UA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29.09.2025</a:t>
            </a:fld>
            <a:endParaRPr lang="uk-UA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EE4E190F-EE64-4306-A23C-8668F1499508}" type="datetimeFigureOut">
              <a:rPr lang="uk-UA" smtClean="0"/>
              <a:t>29.09.2025</a:t>
            </a:fld>
            <a:endParaRPr lang="uk-UA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EE4E190F-EE64-4306-A23C-8668F1499508}" type="datetimeFigureOut">
              <a:rPr lang="uk-UA" smtClean="0"/>
              <a:t>29.09.2025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EE4E190F-EE64-4306-A23C-8668F1499508}" type="datetimeFigureOut">
              <a:rPr lang="uk-UA" smtClean="0"/>
              <a:t>29.09.2025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ый треугольник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ru-RU"/>
              <a:t>Образец текста</a:t>
            </a:r>
          </a:p>
          <a:p>
            <a:pPr lvl="1" eaLnBrk="1" latinLnBrk="0" hangingPunct="1"/>
            <a:r>
              <a:rPr kumimoji="0" lang="ru-RU"/>
              <a:t>Второй уровень</a:t>
            </a:r>
          </a:p>
          <a:p>
            <a:pPr lvl="2" eaLnBrk="1" latinLnBrk="0" hangingPunct="1"/>
            <a:r>
              <a:rPr kumimoji="0" lang="ru-RU"/>
              <a:t>Третий уровень</a:t>
            </a:r>
          </a:p>
          <a:p>
            <a:pPr lvl="3" eaLnBrk="1" latinLnBrk="0" hangingPunct="1"/>
            <a:r>
              <a:rPr kumimoji="0" lang="ru-RU"/>
              <a:t>Четвертый уровень</a:t>
            </a:r>
          </a:p>
          <a:p>
            <a:pPr lvl="4" eaLnBrk="1" latinLnBrk="0" hangingPunct="1"/>
            <a:r>
              <a:rPr kumimoji="0" lang="ru-RU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EE4E190F-EE64-4306-A23C-8668F1499508}" type="datetimeFigureOut">
              <a:rPr lang="uk-UA" smtClean="0"/>
              <a:t>29.09.2025</a:t>
            </a:fld>
            <a:endParaRPr lang="uk-UA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uk-UA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accent4">
                <a:lumMod val="50000"/>
              </a:schemeClr>
            </a:gs>
            <a:gs pos="60000">
              <a:schemeClr val="bg2">
                <a:shade val="92000"/>
                <a:satMod val="230000"/>
              </a:schemeClr>
            </a:gs>
            <a:gs pos="100000">
              <a:schemeClr val="accent4">
                <a:lumMod val="5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9552" y="3068960"/>
            <a:ext cx="8062912" cy="2808312"/>
          </a:xfrm>
          <a:solidFill>
            <a:schemeClr val="accent1">
              <a:lumMod val="75000"/>
            </a:schemeClr>
          </a:solidFill>
          <a:ln>
            <a:solidFill>
              <a:srgbClr val="0070C0"/>
            </a:solidFill>
          </a:ln>
        </p:spPr>
        <p:txBody>
          <a:bodyPr>
            <a:no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uk-UA" sz="4800" b="1" cap="all" dirty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Комерційна діяльність</a:t>
            </a:r>
            <a:br>
              <a:rPr lang="uk-UA" sz="5400" b="1" cap="all" dirty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</a:br>
            <a:endParaRPr lang="uk-UA" sz="5400" b="1" cap="all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11560" y="404664"/>
            <a:ext cx="8062912" cy="3094160"/>
          </a:xfrm>
        </p:spPr>
        <p:txBody>
          <a:bodyPr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uk-UA" sz="1600" cap="all" dirty="0">
                <a:ln/>
                <a:solidFill>
                  <a:schemeClr val="accent1"/>
                </a:solidFill>
                <a:effectLst>
                  <a:reflection blurRad="10000" stA="55000" endPos="48000" dist="500" dir="5400000" sy="-100000" algn="bl" rotWithShape="0"/>
                </a:effectLst>
              </a:rPr>
              <a:t>ТЕРНОПІЛЬСЬКИЙ ФАХОВИЙ КОЛЕДЖ ХАРЧОВИХ ТЕХНОЛОГІЙ І ТОРГІВЛІ</a:t>
            </a:r>
          </a:p>
          <a:p>
            <a:pPr algn="ctr"/>
            <a:r>
              <a:rPr lang="uk-UA" sz="1600" b="1" u="none" strike="noStrike" dirty="0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</a:rPr>
              <a:t>ЦИКЛОВА КОМІСІЯ ПІДПРИЄМНИЦТВА, ТОРГІВЛІ І МАРКЕТИНГУ</a:t>
            </a:r>
            <a:endParaRPr lang="uk-UA" sz="1600" b="0" u="none" strike="noStrike" dirty="0">
              <a:solidFill>
                <a:srgbClr val="000000"/>
              </a:solidFill>
              <a:uFillTx/>
              <a:latin typeface="Arial" panose="020B0604020202020204"/>
            </a:endParaRPr>
          </a:p>
          <a:p>
            <a:pPr algn="ctr"/>
            <a:endParaRPr lang="uk-UA" sz="1600" cap="all" dirty="0">
              <a:ln/>
              <a:solidFill>
                <a:schemeClr val="accent1"/>
              </a:solidFill>
              <a:effectLst>
                <a:reflection blurRad="10000" stA="55000" endPos="48000" dist="500" dir="5400000" sy="-100000" algn="bl" rotWithShape="0"/>
              </a:effectLst>
            </a:endParaRPr>
          </a:p>
          <a:p>
            <a:pPr algn="ctr"/>
            <a:endParaRPr lang="uk-UA" b="1" cap="all" dirty="0">
              <a:ln/>
              <a:solidFill>
                <a:schemeClr val="accent4">
                  <a:lumMod val="50000"/>
                </a:schemeClr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  <a:p>
            <a:pPr algn="ctr"/>
            <a:r>
              <a:rPr lang="uk-UA" b="1" cap="all" dirty="0">
                <a:ln/>
                <a:solidFill>
                  <a:schemeClr val="accent1"/>
                </a:solidFill>
                <a:effectLst>
                  <a:reflection blurRad="10000" stA="55000" endPos="48000" dist="500" dir="5400000" sy="-100000" algn="bl" rotWithShape="0"/>
                </a:effectLst>
              </a:rPr>
              <a:t>СИЛАБУС</a:t>
            </a:r>
          </a:p>
          <a:p>
            <a:pPr algn="ctr"/>
            <a:endParaRPr lang="uk-UA" b="1" cap="all" dirty="0">
              <a:ln/>
              <a:solidFill>
                <a:srgbClr val="D0BF20"/>
              </a:solidFill>
              <a:effectLst>
                <a:reflection blurRad="10000" stA="55000" endPos="48000" dist="500" dir="5400000" sy="-100000" algn="bl" rotWithShape="0"/>
              </a:effectLst>
            </a:endParaRPr>
          </a:p>
          <a:p>
            <a:pPr algn="ctr"/>
            <a:r>
              <a:rPr lang="uk-UA" b="1" cap="all" dirty="0" err="1">
                <a:ln/>
                <a:solidFill>
                  <a:schemeClr val="accent1"/>
                </a:solidFill>
                <a:effectLst>
                  <a:reflection blurRad="10000" stA="55000" endPos="48000" dist="500" dir="5400000" sy="-100000" algn="bl" rotWithShape="0"/>
                </a:effectLst>
              </a:rPr>
              <a:t>ОсвітнЬОГО</a:t>
            </a:r>
            <a:r>
              <a:rPr lang="uk-UA" b="1" cap="all" dirty="0">
                <a:ln/>
                <a:solidFill>
                  <a:schemeClr val="accent1"/>
                </a:solidFill>
                <a:effectLst>
                  <a:reflection blurRad="10000" stA="55000" endPos="48000" dist="500" dir="5400000" sy="-100000" algn="bl" rotWithShape="0"/>
                </a:effectLst>
              </a:rPr>
              <a:t>  </a:t>
            </a:r>
            <a:r>
              <a:rPr lang="uk-UA" b="1" cap="all" dirty="0" err="1">
                <a:ln/>
                <a:solidFill>
                  <a:schemeClr val="accent1"/>
                </a:solidFill>
                <a:effectLst>
                  <a:reflection blurRad="10000" stA="55000" endPos="48000" dist="500" dir="5400000" sy="-100000" algn="bl" rotWithShape="0"/>
                </a:effectLst>
              </a:rPr>
              <a:t>компонентА</a:t>
            </a:r>
            <a:endParaRPr lang="uk-UA" b="1" cap="all" dirty="0">
              <a:ln/>
              <a:solidFill>
                <a:schemeClr val="accent1"/>
              </a:solidFill>
              <a:effectLst>
                <a:reflection blurRad="10000" stA="55000" endPos="48000" dist="500" dir="5400000" sy="-100000" algn="bl" rotWithShape="0"/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19812119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accent1">
                <a:lumMod val="75000"/>
              </a:schemeClr>
            </a:gs>
            <a:gs pos="60000">
              <a:schemeClr val="bg2">
                <a:shade val="92000"/>
                <a:satMod val="230000"/>
              </a:schemeClr>
            </a:gs>
            <a:gs pos="100000">
              <a:schemeClr val="bg2">
                <a:tint val="85000"/>
                <a:satMod val="40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305158" y="575164"/>
            <a:ext cx="7011257" cy="461665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uk-UA" sz="2400" b="1" cap="all" dirty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Семінарські заняття</a:t>
            </a: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48629361"/>
              </p:ext>
            </p:extLst>
          </p:nvPr>
        </p:nvGraphicFramePr>
        <p:xfrm>
          <a:off x="503547" y="1268761"/>
          <a:ext cx="8244917" cy="496429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006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84451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6033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57133">
                <a:tc>
                  <a:txBody>
                    <a:bodyPr/>
                    <a:lstStyle/>
                    <a:p>
                      <a:r>
                        <a:rPr lang="uk-UA" dirty="0">
                          <a:solidFill>
                            <a:srgbClr val="002060"/>
                          </a:solidFill>
                        </a:rPr>
                        <a:t>№</a:t>
                      </a:r>
                    </a:p>
                    <a:p>
                      <a:r>
                        <a:rPr lang="uk-UA" dirty="0">
                          <a:solidFill>
                            <a:srgbClr val="002060"/>
                          </a:solidFill>
                        </a:rPr>
                        <a:t>з/п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>
                          <a:solidFill>
                            <a:srgbClr val="002060"/>
                          </a:solidFill>
                        </a:rPr>
                        <a:t>Тема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err="1">
                          <a:solidFill>
                            <a:srgbClr val="002060"/>
                          </a:solidFill>
                        </a:rPr>
                        <a:t>К-сть</a:t>
                      </a:r>
                      <a:endParaRPr lang="uk-UA" dirty="0">
                        <a:solidFill>
                          <a:srgbClr val="002060"/>
                        </a:solidFill>
                      </a:endParaRPr>
                    </a:p>
                    <a:p>
                      <a:r>
                        <a:rPr lang="uk-UA" dirty="0">
                          <a:solidFill>
                            <a:srgbClr val="002060"/>
                          </a:solidFill>
                        </a:rPr>
                        <a:t>годин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57133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uk-UA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Тема 1.1. Поняття та суть комерційної діяльності</a:t>
                      </a:r>
                    </a:p>
                    <a:p>
                      <a:r>
                        <a:rPr kumimoji="0" lang="uk-UA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Тема 1.2. Психологія та етика комерційної діяльності.</a:t>
                      </a:r>
                    </a:p>
                    <a:p>
                      <a:r>
                        <a:rPr kumimoji="0" lang="uk-UA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Тема 1.3. </a:t>
                      </a:r>
                      <a:r>
                        <a:rPr kumimoji="0" lang="uk-UA" sz="14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Суб</a:t>
                      </a:r>
                      <a:r>
                        <a:rPr kumimoji="0" lang="ru-RU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’</a:t>
                      </a:r>
                      <a:r>
                        <a:rPr kumimoji="0" lang="uk-UA" sz="14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єкти</a:t>
                      </a:r>
                      <a:r>
                        <a:rPr kumimoji="0" lang="uk-UA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та об</a:t>
                      </a:r>
                      <a:r>
                        <a:rPr kumimoji="0" lang="ru-RU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’</a:t>
                      </a:r>
                      <a:r>
                        <a:rPr kumimoji="0" lang="uk-UA" sz="14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єкти</a:t>
                      </a:r>
                      <a:r>
                        <a:rPr kumimoji="0" lang="uk-UA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комерційної діяльності.</a:t>
                      </a:r>
                      <a:endParaRPr lang="uk-UA" sz="2400" b="1" dirty="0">
                        <a:solidFill>
                          <a:srgbClr val="7030A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92009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uk-UA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Тема 1.4. Товари та послуги як об’єкт комерційної діяльності.</a:t>
                      </a:r>
                    </a:p>
                    <a:p>
                      <a:r>
                        <a:rPr kumimoji="0" lang="uk-UA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Тема 2.1. Основи функціонування оптового ринку</a:t>
                      </a:r>
                    </a:p>
                    <a:p>
                      <a:r>
                        <a:rPr kumimoji="0" lang="uk-UA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Тема 2.2.Організація комерційної діяльності в оптовій торгівлі.</a:t>
                      </a:r>
                      <a:endParaRPr lang="uk-UA" sz="2400" b="1" dirty="0">
                        <a:solidFill>
                          <a:srgbClr val="7030A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95763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uk-UA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Тема 2.3.Порядок, укладання, зміни та розірвання господарського договору</a:t>
                      </a:r>
                      <a:endParaRPr lang="uk-UA" sz="1400" b="1" dirty="0">
                        <a:solidFill>
                          <a:srgbClr val="7030A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97214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4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uk-UA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Тема 2.4. Організація оптових </a:t>
                      </a:r>
                      <a:r>
                        <a:rPr kumimoji="0" lang="uk-UA" sz="14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закупівель</a:t>
                      </a:r>
                      <a:r>
                        <a:rPr kumimoji="0" lang="uk-UA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товарів</a:t>
                      </a:r>
                      <a:endParaRPr lang="uk-UA" sz="1400" b="1" dirty="0">
                        <a:solidFill>
                          <a:srgbClr val="7030A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2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93036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5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0" lang="uk-UA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Тема 2.5. Суть та значення біржової торгівлі в організації оптового ринку</a:t>
                      </a:r>
                      <a:endParaRPr lang="uk-UA" sz="1400" b="1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uk-UA" b="1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57133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6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0" lang="uk-UA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Тема2.6.,2,7.Основи формування асортименту на підприємствах оптової торгівлі </a:t>
                      </a:r>
                    </a:p>
                    <a:p>
                      <a:r>
                        <a:rPr kumimoji="0" lang="uk-UA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Тема 2.7.Організація оптового продажу товарів та їх постачання в роздрібну торговельну мережу</a:t>
                      </a:r>
                      <a:endParaRPr lang="uk-UA" sz="1600" b="1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2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61982088"/>
                  </a:ext>
                </a:extLst>
              </a:tr>
              <a:tr h="657133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7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Тема 2.8. Поняття, суть і завдання товаропостачання</a:t>
                      </a:r>
                    </a:p>
                    <a:p>
                      <a:endParaRPr lang="uk-UA" sz="1400" b="1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2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850910660"/>
                  </a:ext>
                </a:extLst>
              </a:tr>
            </a:tbl>
          </a:graphicData>
        </a:graphic>
      </p:graphicFrame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11568545" y="4253345"/>
          <a:ext cx="208280" cy="365760"/>
        </p:xfrm>
        <a:graphic>
          <a:graphicData uri="http://schemas.openxmlformats.org/drawingml/2006/table">
            <a:tbl>
              <a:tblPr/>
              <a:tblGrid>
                <a:gridCol w="2082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endParaRPr lang="uk-UA" dirty="0"/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2504734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accent1">
                <a:lumMod val="75000"/>
              </a:schemeClr>
            </a:gs>
            <a:gs pos="60000">
              <a:schemeClr val="bg2">
                <a:shade val="92000"/>
                <a:satMod val="230000"/>
              </a:schemeClr>
            </a:gs>
            <a:gs pos="100000">
              <a:schemeClr val="bg2">
                <a:tint val="85000"/>
                <a:satMod val="40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305158" y="575164"/>
            <a:ext cx="7011257" cy="461665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uk-UA" sz="2400" b="1" cap="all" dirty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Семінарські заняття</a:t>
            </a: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31288770"/>
              </p:ext>
            </p:extLst>
          </p:nvPr>
        </p:nvGraphicFramePr>
        <p:xfrm>
          <a:off x="503547" y="1268761"/>
          <a:ext cx="8244917" cy="488692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006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84451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6033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57133">
                <a:tc>
                  <a:txBody>
                    <a:bodyPr/>
                    <a:lstStyle/>
                    <a:p>
                      <a:r>
                        <a:rPr lang="uk-UA" dirty="0">
                          <a:solidFill>
                            <a:srgbClr val="002060"/>
                          </a:solidFill>
                        </a:rPr>
                        <a:t>№</a:t>
                      </a:r>
                    </a:p>
                    <a:p>
                      <a:r>
                        <a:rPr lang="uk-UA" dirty="0">
                          <a:solidFill>
                            <a:srgbClr val="002060"/>
                          </a:solidFill>
                        </a:rPr>
                        <a:t>з/п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>
                          <a:solidFill>
                            <a:srgbClr val="002060"/>
                          </a:solidFill>
                        </a:rPr>
                        <a:t>Тема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err="1">
                          <a:solidFill>
                            <a:srgbClr val="002060"/>
                          </a:solidFill>
                        </a:rPr>
                        <a:t>К-сть</a:t>
                      </a:r>
                      <a:endParaRPr lang="uk-UA" dirty="0">
                        <a:solidFill>
                          <a:srgbClr val="002060"/>
                        </a:solidFill>
                      </a:endParaRPr>
                    </a:p>
                    <a:p>
                      <a:r>
                        <a:rPr lang="uk-UA" dirty="0">
                          <a:solidFill>
                            <a:srgbClr val="002060"/>
                          </a:solidFill>
                        </a:rPr>
                        <a:t>годин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57133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uk-UA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Тема 2.9.Торгово-закупівельні системи і форми в оптовій електронній торгівлі.</a:t>
                      </a:r>
                      <a:endParaRPr lang="uk-UA" sz="1400" b="1" dirty="0">
                        <a:solidFill>
                          <a:srgbClr val="7030A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92009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Тема 3.3. Особливі форми продажу товарів у роздрібній торгівлі</a:t>
                      </a:r>
                    </a:p>
                    <a:p>
                      <a:endParaRPr lang="uk-UA" sz="1400" b="1" dirty="0">
                        <a:solidFill>
                          <a:srgbClr val="7030A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95763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uk-UA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Тема 3.5.Сервісне обслуговування та надання послуг у роздрібній торгівлі</a:t>
                      </a:r>
                      <a:endParaRPr lang="uk-UA" sz="1400" b="1" dirty="0">
                        <a:solidFill>
                          <a:srgbClr val="7030A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97214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11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0" lang="uk-UA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Тема 3.6.Комерційна діяльність у сфері зовнішньої торгівлі.</a:t>
                      </a:r>
                    </a:p>
                    <a:p>
                      <a:r>
                        <a:rPr kumimoji="0" lang="uk-UA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Тема 3.7.Форми та методи досягнення комерційного успіху.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1400" b="1" dirty="0">
                        <a:solidFill>
                          <a:srgbClr val="7030A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2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93036">
                <a:tc>
                  <a:txBody>
                    <a:bodyPr/>
                    <a:lstStyle/>
                    <a:p>
                      <a:endParaRPr lang="uk-UA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400" b="1" dirty="0">
                          <a:solidFill>
                            <a:srgbClr val="7030A0"/>
                          </a:solidFill>
                        </a:rPr>
                        <a:t>Разом:</a:t>
                      </a:r>
                    </a:p>
                    <a:p>
                      <a:endParaRPr lang="uk-UA" sz="1400" b="1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22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57133">
                <a:tc>
                  <a:txBody>
                    <a:bodyPr/>
                    <a:lstStyle/>
                    <a:p>
                      <a:endParaRPr lang="uk-UA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uk-UA" sz="1600" b="1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uk-UA" b="1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61982088"/>
                  </a:ext>
                </a:extLst>
              </a:tr>
              <a:tr h="657133">
                <a:tc>
                  <a:txBody>
                    <a:bodyPr/>
                    <a:lstStyle/>
                    <a:p>
                      <a:endParaRPr lang="uk-UA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uk-UA" sz="1400" b="1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uk-UA" b="1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850910660"/>
                  </a:ext>
                </a:extLst>
              </a:tr>
            </a:tbl>
          </a:graphicData>
        </a:graphic>
      </p:graphicFrame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11568545" y="4253345"/>
          <a:ext cx="208280" cy="365760"/>
        </p:xfrm>
        <a:graphic>
          <a:graphicData uri="http://schemas.openxmlformats.org/drawingml/2006/table">
            <a:tbl>
              <a:tblPr/>
              <a:tblGrid>
                <a:gridCol w="2082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endParaRPr lang="uk-UA" dirty="0"/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9590789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accent1">
                <a:lumMod val="75000"/>
              </a:schemeClr>
            </a:gs>
            <a:gs pos="60000">
              <a:schemeClr val="bg2">
                <a:shade val="92000"/>
                <a:satMod val="230000"/>
              </a:schemeClr>
            </a:gs>
            <a:gs pos="100000">
              <a:schemeClr val="bg2">
                <a:tint val="85000"/>
                <a:satMod val="40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41829515"/>
              </p:ext>
            </p:extLst>
          </p:nvPr>
        </p:nvGraphicFramePr>
        <p:xfrm>
          <a:off x="395536" y="260648"/>
          <a:ext cx="8568952" cy="571579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5356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68087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3451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98492">
                <a:tc gridSpan="3">
                  <a:txBody>
                    <a:bodyPr/>
                    <a:lstStyle/>
                    <a:p>
                      <a:pPr algn="ctr"/>
                      <a:r>
                        <a:rPr lang="uk-UA" sz="2400" dirty="0">
                          <a:solidFill>
                            <a:srgbClr val="7030A0"/>
                          </a:solidFill>
                        </a:rPr>
                        <a:t>Самостійна</a:t>
                      </a:r>
                      <a:r>
                        <a:rPr lang="uk-UA" sz="2400" baseline="0" dirty="0">
                          <a:solidFill>
                            <a:srgbClr val="7030A0"/>
                          </a:solidFill>
                        </a:rPr>
                        <a:t> робота:</a:t>
                      </a:r>
                      <a:endParaRPr lang="uk-UA" sz="2400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35211">
                <a:tc>
                  <a:txBody>
                    <a:bodyPr/>
                    <a:lstStyle/>
                    <a:p>
                      <a:endParaRPr lang="uk-UA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b="0" i="1" dirty="0">
                          <a:solidFill>
                            <a:srgbClr val="7030A0"/>
                          </a:solidFill>
                        </a:rPr>
                        <a:t>Тема: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err="1">
                          <a:solidFill>
                            <a:srgbClr val="7030A0"/>
                          </a:solidFill>
                        </a:rPr>
                        <a:t>К-ть</a:t>
                      </a:r>
                      <a:r>
                        <a:rPr lang="uk-UA" dirty="0">
                          <a:solidFill>
                            <a:srgbClr val="7030A0"/>
                          </a:solidFill>
                        </a:rPr>
                        <a:t> годин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31423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1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kumimoji="0" lang="uk-UA" sz="1600" b="1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Тема 1.1. Поняття та суть комерційної діяльності</a:t>
                      </a:r>
                      <a:endParaRPr kumimoji="0" lang="uk-UA" sz="1600" b="1" kern="1200" dirty="0">
                        <a:solidFill>
                          <a:srgbClr val="7030A0"/>
                        </a:solidFill>
                        <a:effectLst/>
                        <a:latin typeface="+mj-lt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b="1" dirty="0">
                          <a:solidFill>
                            <a:srgbClr val="7030A0"/>
                          </a:solidFill>
                        </a:rPr>
                        <a:t>2</a:t>
                      </a:r>
                    </a:p>
                    <a:p>
                      <a:pPr algn="ctr"/>
                      <a:endParaRPr lang="uk-UA" sz="1400" b="1" dirty="0">
                        <a:solidFill>
                          <a:schemeClr val="bg2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09346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sz="1600" b="1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Тема 1.2. Психологія та етика комерційної діяльності</a:t>
                      </a:r>
                      <a:endParaRPr kumimoji="0" lang="uk-UA" sz="1600" b="1" kern="1200" dirty="0">
                        <a:solidFill>
                          <a:srgbClr val="7030A0"/>
                        </a:solidFill>
                        <a:effectLst/>
                        <a:latin typeface="+mj-lt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30876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sz="1600" b="1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Тема 1.3. </a:t>
                      </a:r>
                      <a:r>
                        <a:rPr kumimoji="0" lang="uk-UA" sz="1600" b="1" kern="1200" dirty="0" err="1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Суб</a:t>
                      </a:r>
                      <a:r>
                        <a:rPr kumimoji="0" lang="ru-RU" sz="1600" b="1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’</a:t>
                      </a:r>
                      <a:r>
                        <a:rPr kumimoji="0" lang="uk-UA" sz="1600" b="1" kern="1200" dirty="0" err="1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єкти</a:t>
                      </a:r>
                      <a:r>
                        <a:rPr kumimoji="0" lang="uk-UA" sz="1600" b="1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та об</a:t>
                      </a:r>
                      <a:r>
                        <a:rPr kumimoji="0" lang="ru-RU" sz="1600" b="1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’</a:t>
                      </a:r>
                      <a:r>
                        <a:rPr kumimoji="0" lang="uk-UA" sz="1600" b="1" kern="1200" dirty="0" err="1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єкти</a:t>
                      </a:r>
                      <a:r>
                        <a:rPr kumimoji="0" lang="uk-UA" sz="1600" b="1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комерційної діяльності</a:t>
                      </a:r>
                      <a:endParaRPr kumimoji="0" lang="uk-UA" sz="1600" b="1" kern="1200" dirty="0">
                        <a:solidFill>
                          <a:srgbClr val="7030A0"/>
                        </a:solidFill>
                        <a:effectLst/>
                        <a:latin typeface="+mj-lt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61356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uk-UA" sz="1600" b="1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Тема 1.4. Товари та послуги як об’єкт комерційної діяльності</a:t>
                      </a:r>
                      <a:endParaRPr lang="uk-UA" sz="1600" b="1" dirty="0">
                        <a:solidFill>
                          <a:srgbClr val="7030A0"/>
                        </a:solidFill>
                        <a:effectLst/>
                        <a:latin typeface="+mj-lt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721844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kumimoji="0" lang="uk-UA" sz="1600" b="1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Тема 2.1. Основи функціонування оптового ринку.</a:t>
                      </a:r>
                      <a:endParaRPr lang="uk-UA" sz="1600" b="1" dirty="0">
                        <a:solidFill>
                          <a:srgbClr val="7030A0"/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600" b="1" dirty="0">
                          <a:solidFill>
                            <a:srgbClr val="7030A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71770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uk-UA" sz="1600" b="1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Тема 2.2. Організація комерційної діяльності в оптовій торгівлі</a:t>
                      </a:r>
                      <a:endParaRPr lang="uk-UA" sz="1600" b="1" dirty="0">
                        <a:solidFill>
                          <a:srgbClr val="7030A0"/>
                        </a:solidFill>
                        <a:effectLst/>
                        <a:latin typeface="+mj-lt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41488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lang="uk-UA" sz="1600" b="1" dirty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Тема 2.3.Порядок укладання, зміни та розірвання господарського договору</a:t>
                      </a: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endParaRPr lang="uk-UA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lang="uk-UA" sz="1800" b="1" dirty="0">
                          <a:solidFill>
                            <a:srgbClr val="7030A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uk-UA" sz="1800" dirty="0">
                        <a:solidFill>
                          <a:srgbClr val="7030A0"/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98794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uk-UA" sz="1600" b="1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Тема 2.4. Організація оптових </a:t>
                      </a:r>
                      <a:r>
                        <a:rPr kumimoji="0" lang="uk-UA" sz="1600" b="1" kern="1200" dirty="0" err="1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закупівель</a:t>
                      </a:r>
                      <a:r>
                        <a:rPr kumimoji="0" lang="uk-UA" sz="1600" b="1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товарів</a:t>
                      </a:r>
                      <a:endParaRPr lang="uk-UA" sz="1600" b="1" dirty="0">
                        <a:solidFill>
                          <a:srgbClr val="7030A0"/>
                        </a:solidFill>
                        <a:effectLst/>
                        <a:latin typeface="+mj-lt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7653316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accent1">
                <a:lumMod val="75000"/>
              </a:schemeClr>
            </a:gs>
            <a:gs pos="60000">
              <a:schemeClr val="bg2">
                <a:shade val="92000"/>
                <a:satMod val="230000"/>
              </a:schemeClr>
            </a:gs>
            <a:gs pos="100000">
              <a:schemeClr val="bg2">
                <a:tint val="85000"/>
                <a:satMod val="40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70697417"/>
              </p:ext>
            </p:extLst>
          </p:nvPr>
        </p:nvGraphicFramePr>
        <p:xfrm>
          <a:off x="395536" y="260648"/>
          <a:ext cx="8568952" cy="532859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5356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68087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3451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81139">
                <a:tc gridSpan="3">
                  <a:txBody>
                    <a:bodyPr/>
                    <a:lstStyle/>
                    <a:p>
                      <a:pPr algn="ctr"/>
                      <a:r>
                        <a:rPr lang="uk-UA" sz="2400" dirty="0">
                          <a:solidFill>
                            <a:srgbClr val="7030A0"/>
                          </a:solidFill>
                        </a:rPr>
                        <a:t>Самостійна</a:t>
                      </a:r>
                      <a:r>
                        <a:rPr lang="uk-UA" sz="2400" baseline="0" dirty="0">
                          <a:solidFill>
                            <a:srgbClr val="7030A0"/>
                          </a:solidFill>
                        </a:rPr>
                        <a:t> робота:</a:t>
                      </a:r>
                      <a:endParaRPr lang="uk-UA" sz="2400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09618">
                <a:tc>
                  <a:txBody>
                    <a:bodyPr/>
                    <a:lstStyle/>
                    <a:p>
                      <a:endParaRPr lang="uk-UA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b="0" i="1" dirty="0">
                          <a:solidFill>
                            <a:srgbClr val="7030A0"/>
                          </a:solidFill>
                        </a:rPr>
                        <a:t>Тема: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err="1">
                          <a:solidFill>
                            <a:srgbClr val="7030A0"/>
                          </a:solidFill>
                        </a:rPr>
                        <a:t>К-ть</a:t>
                      </a:r>
                      <a:r>
                        <a:rPr lang="uk-UA" dirty="0">
                          <a:solidFill>
                            <a:srgbClr val="7030A0"/>
                          </a:solidFill>
                        </a:rPr>
                        <a:t> годин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65873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9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sz="16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Тема 2.5. Суть та значення біржової торгівлі в організації оптового ринку</a:t>
                      </a:r>
                      <a:endParaRPr lang="uk-UA" sz="1600" b="1" dirty="0">
                        <a:solidFill>
                          <a:schemeClr val="bg2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b="1" dirty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2</a:t>
                      </a:r>
                      <a:endParaRPr lang="uk-UA" sz="2000" b="1" dirty="0">
                        <a:solidFill>
                          <a:srgbClr val="7030A0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66006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uk-UA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Тема 2.6.Основи формування </a:t>
                      </a:r>
                      <a:r>
                        <a:rPr kumimoji="0" lang="uk-UA" sz="16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асортиментуна</a:t>
                      </a:r>
                      <a:r>
                        <a:rPr kumimoji="0" lang="uk-UA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підприємствах оптової торгівлі та управління товарними </a:t>
                      </a:r>
                      <a:endParaRPr lang="uk-UA" sz="1600" b="1" dirty="0">
                        <a:solidFill>
                          <a:schemeClr val="bg2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b="1" dirty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2</a:t>
                      </a:r>
                      <a:endParaRPr lang="uk-UA" sz="2000" b="1" dirty="0">
                        <a:solidFill>
                          <a:srgbClr val="7030A0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66006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uk-UA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Тема 2.7.Організація оптового продажу товарів та їх постачання в роздрібну торговельну мережу</a:t>
                      </a:r>
                      <a:endParaRPr lang="uk-UA" sz="1600" b="1" dirty="0">
                        <a:solidFill>
                          <a:srgbClr val="7030A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b="1" dirty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2</a:t>
                      </a:r>
                      <a:endParaRPr lang="uk-UA" sz="2000" b="1" dirty="0">
                        <a:solidFill>
                          <a:srgbClr val="7030A0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45295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uk-UA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Тема 2.8. Поняття, суть і завдання товаропостачання</a:t>
                      </a:r>
                      <a:endParaRPr lang="uk-UA" sz="1600" b="1" dirty="0">
                        <a:solidFill>
                          <a:srgbClr val="7030A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b="1" dirty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2</a:t>
                      </a:r>
                      <a:endParaRPr lang="uk-UA" sz="2000" b="1" dirty="0">
                        <a:solidFill>
                          <a:srgbClr val="7030A0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13215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13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uk-UA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Тема 2.9.Торгово-закупівельні системи і форми в оптовій електронній торгівлі.</a:t>
                      </a:r>
                      <a:endParaRPr lang="uk-UA" sz="1600" b="1" dirty="0">
                        <a:solidFill>
                          <a:srgbClr val="7030A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b="1" dirty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2</a:t>
                      </a:r>
                      <a:endParaRPr lang="uk-UA" sz="2000" b="1" dirty="0">
                        <a:solidFill>
                          <a:srgbClr val="7030A0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66006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kumimoji="0" lang="uk-UA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Тема 3.1.Організація комерційної роботи та вивчення попиту населення у роздрібній торгівлі</a:t>
                      </a:r>
                      <a:endParaRPr lang="uk-UA" sz="1600" b="1" dirty="0">
                        <a:solidFill>
                          <a:srgbClr val="7030A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b="1" dirty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2</a:t>
                      </a:r>
                      <a:endParaRPr lang="uk-UA" sz="2000" b="1" dirty="0">
                        <a:solidFill>
                          <a:srgbClr val="7030A0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84911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uk-UA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Тема 3.2.Формування асортименту товарів у роздрібній торгівлі</a:t>
                      </a:r>
                      <a:endParaRPr lang="uk-UA" sz="1600" b="1" dirty="0">
                        <a:solidFill>
                          <a:srgbClr val="7030A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b="1" dirty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2</a:t>
                      </a:r>
                      <a:endParaRPr lang="uk-UA" sz="2000" b="1" dirty="0">
                        <a:solidFill>
                          <a:srgbClr val="7030A0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530523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kumimoji="0" lang="uk-UA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Тема 3.3. Комерційна діяльність щодо збуту товарів на підприємстві</a:t>
                      </a:r>
                      <a:endParaRPr lang="uk-UA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b="1" dirty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4</a:t>
                      </a:r>
                      <a:endParaRPr lang="uk-UA" sz="2000" b="1" dirty="0">
                        <a:solidFill>
                          <a:srgbClr val="7030A0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4276233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accent1">
                <a:lumMod val="75000"/>
              </a:schemeClr>
            </a:gs>
            <a:gs pos="60000">
              <a:schemeClr val="bg2">
                <a:shade val="92000"/>
                <a:satMod val="230000"/>
              </a:schemeClr>
            </a:gs>
            <a:gs pos="100000">
              <a:schemeClr val="bg2">
                <a:tint val="85000"/>
                <a:satMod val="40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00117744"/>
              </p:ext>
            </p:extLst>
          </p:nvPr>
        </p:nvGraphicFramePr>
        <p:xfrm>
          <a:off x="395536" y="260648"/>
          <a:ext cx="8568952" cy="540059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5356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68087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3451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47555">
                <a:tc gridSpan="3">
                  <a:txBody>
                    <a:bodyPr/>
                    <a:lstStyle/>
                    <a:p>
                      <a:pPr algn="ctr"/>
                      <a:r>
                        <a:rPr lang="uk-UA" sz="2400" dirty="0">
                          <a:solidFill>
                            <a:srgbClr val="7030A0"/>
                          </a:solidFill>
                        </a:rPr>
                        <a:t>Самостійна</a:t>
                      </a:r>
                      <a:r>
                        <a:rPr lang="uk-UA" sz="2400" baseline="0" dirty="0">
                          <a:solidFill>
                            <a:srgbClr val="7030A0"/>
                          </a:solidFill>
                        </a:rPr>
                        <a:t> робота:</a:t>
                      </a:r>
                      <a:endParaRPr lang="uk-UA" sz="2400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55060">
                <a:tc>
                  <a:txBody>
                    <a:bodyPr/>
                    <a:lstStyle/>
                    <a:p>
                      <a:endParaRPr lang="uk-UA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b="0" i="1" dirty="0">
                          <a:solidFill>
                            <a:srgbClr val="7030A0"/>
                          </a:solidFill>
                        </a:rPr>
                        <a:t>Тема: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err="1">
                          <a:solidFill>
                            <a:srgbClr val="7030A0"/>
                          </a:solidFill>
                        </a:rPr>
                        <a:t>К-ть</a:t>
                      </a:r>
                      <a:r>
                        <a:rPr lang="uk-UA" dirty="0">
                          <a:solidFill>
                            <a:srgbClr val="7030A0"/>
                          </a:solidFill>
                        </a:rPr>
                        <a:t> годин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61777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17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uk-UA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Тема 3.4. Особливі форми продажу товарів у роздрібній торгівлі</a:t>
                      </a:r>
                      <a:endParaRPr lang="uk-UA" sz="1600" b="1" dirty="0">
                        <a:solidFill>
                          <a:srgbClr val="7030A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800" b="1" dirty="0">
                          <a:solidFill>
                            <a:srgbClr val="7030A0"/>
                          </a:solidFill>
                          <a:latin typeface="+mj-lt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61777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18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uk-UA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Тема 3.5.Сервісне обслуговування та надання послуг у роздрібній торгівлі</a:t>
                      </a:r>
                      <a:endParaRPr lang="uk-UA" sz="1600" b="1" dirty="0">
                        <a:solidFill>
                          <a:srgbClr val="7030A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03328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19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kumimoji="0" lang="uk-UA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Тема 3.6. Комерційна діяльність у сфері зовнішньої торгівлі</a:t>
                      </a:r>
                      <a:endParaRPr lang="uk-UA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57022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uk-UA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Тема 3.7.Форми та методи досягнення комерційного успіху</a:t>
                      </a:r>
                      <a:endParaRPr lang="uk-UA" sz="1400" b="1" dirty="0">
                        <a:solidFill>
                          <a:srgbClr val="7030A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14080">
                <a:tc>
                  <a:txBody>
                    <a:bodyPr/>
                    <a:lstStyle/>
                    <a:p>
                      <a:endParaRPr lang="uk-UA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400" b="1" dirty="0">
                          <a:solidFill>
                            <a:srgbClr val="7030A0"/>
                          </a:solidFill>
                        </a:rPr>
                        <a:t>Разом: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40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0946752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accent1">
                <a:lumMod val="75000"/>
              </a:schemeClr>
            </a:gs>
            <a:gs pos="60000">
              <a:schemeClr val="bg2">
                <a:shade val="92000"/>
                <a:satMod val="230000"/>
              </a:schemeClr>
            </a:gs>
            <a:gs pos="100000">
              <a:schemeClr val="bg2">
                <a:tint val="85000"/>
                <a:satMod val="40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49974873"/>
              </p:ext>
            </p:extLst>
          </p:nvPr>
        </p:nvGraphicFramePr>
        <p:xfrm>
          <a:off x="395536" y="260648"/>
          <a:ext cx="8568952" cy="556456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5356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68087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3451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47555">
                <a:tc gridSpan="3">
                  <a:txBody>
                    <a:bodyPr/>
                    <a:lstStyle/>
                    <a:p>
                      <a:pPr algn="ctr"/>
                      <a:r>
                        <a:rPr lang="uk-UA" sz="2400" dirty="0">
                          <a:solidFill>
                            <a:srgbClr val="7030A0"/>
                          </a:solidFill>
                        </a:rPr>
                        <a:t>Самостійна</a:t>
                      </a:r>
                      <a:r>
                        <a:rPr lang="uk-UA" sz="2400" baseline="0" dirty="0">
                          <a:solidFill>
                            <a:srgbClr val="7030A0"/>
                          </a:solidFill>
                        </a:rPr>
                        <a:t> робота:</a:t>
                      </a:r>
                      <a:endParaRPr lang="uk-UA" sz="2400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55060">
                <a:tc>
                  <a:txBody>
                    <a:bodyPr/>
                    <a:lstStyle/>
                    <a:p>
                      <a:endParaRPr lang="uk-UA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b="0" i="1" dirty="0">
                          <a:solidFill>
                            <a:srgbClr val="7030A0"/>
                          </a:solidFill>
                        </a:rPr>
                        <a:t>Тема: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err="1">
                          <a:solidFill>
                            <a:srgbClr val="7030A0"/>
                          </a:solidFill>
                        </a:rPr>
                        <a:t>К-ть</a:t>
                      </a:r>
                      <a:r>
                        <a:rPr lang="uk-UA" dirty="0">
                          <a:solidFill>
                            <a:srgbClr val="7030A0"/>
                          </a:solidFill>
                        </a:rPr>
                        <a:t> годин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61777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17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uk-UA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Тема 3.4. Особливі форми продажу товарів у роздрібній торгівлі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1600" b="1" dirty="0">
                        <a:solidFill>
                          <a:srgbClr val="7030A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800" b="1" dirty="0">
                          <a:solidFill>
                            <a:srgbClr val="7030A0"/>
                          </a:solidFill>
                          <a:latin typeface="+mj-lt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61777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18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uk-UA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Тема 3.5.Сервісне обслуговування та надання послуг у роздрібній торгівлі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1600" b="1" dirty="0">
                        <a:solidFill>
                          <a:srgbClr val="7030A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03328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19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kumimoji="0" lang="uk-UA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Тема 3.6. Комерційна діяльність у сфері зовнішньої торгівлі</a:t>
                      </a: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endParaRPr lang="uk-UA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57022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uk-UA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Тема 3.7.Форми та методи досягнення комерційного успіху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1400" b="1" dirty="0">
                        <a:solidFill>
                          <a:srgbClr val="7030A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14080">
                <a:tc>
                  <a:txBody>
                    <a:bodyPr/>
                    <a:lstStyle/>
                    <a:p>
                      <a:endParaRPr lang="uk-UA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400" b="1">
                          <a:solidFill>
                            <a:srgbClr val="7030A0"/>
                          </a:solidFill>
                        </a:rPr>
                        <a:t>Разом: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uk-UA" sz="1400" b="1" dirty="0">
                        <a:solidFill>
                          <a:srgbClr val="7030A0"/>
                        </a:solidFill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40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9441174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accent1">
                <a:lumMod val="75000"/>
              </a:schemeClr>
            </a:gs>
            <a:gs pos="60000">
              <a:schemeClr val="bg2">
                <a:shade val="92000"/>
                <a:satMod val="230000"/>
              </a:schemeClr>
            </a:gs>
            <a:gs pos="100000">
              <a:schemeClr val="bg2">
                <a:tint val="85000"/>
                <a:satMod val="40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1797276"/>
              </p:ext>
            </p:extLst>
          </p:nvPr>
        </p:nvGraphicFramePr>
        <p:xfrm>
          <a:off x="395536" y="260648"/>
          <a:ext cx="8568952" cy="567675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204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77686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6004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47555"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b="1" u="none" strike="noStrike" dirty="0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DejaVu Sans"/>
                        </a:rPr>
                        <a:t>КРИТЕРІЇ ОЦІНЮВАННЯ</a:t>
                      </a:r>
                      <a:endParaRPr lang="uk-UA" sz="1800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55060">
                <a:tc>
                  <a:txBody>
                    <a:bodyPr/>
                    <a:lstStyle/>
                    <a:p>
                      <a:endParaRPr lang="uk-UA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indent="457200" algn="just" defTabSz="457200">
                        <a:lnSpc>
                          <a:spcPct val="100000"/>
                        </a:lnSpc>
                      </a:pPr>
                      <a:r>
                        <a:rPr lang="en-US" altLang="en-US" sz="1800" b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Оцінювання </a:t>
                      </a:r>
                      <a:r>
                        <a:rPr lang="en-US" altLang="en-US" sz="1800" b="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здійснюється</a:t>
                      </a:r>
                      <a:r>
                        <a:rPr lang="en-US" altLang="en-US" sz="1800" b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 </a:t>
                      </a:r>
                      <a:r>
                        <a:rPr lang="en-US" altLang="en-US" sz="1800" b="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за</a:t>
                      </a:r>
                      <a:r>
                        <a:rPr lang="en-US" altLang="en-US" sz="1800" b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 4-бальною </a:t>
                      </a:r>
                      <a:r>
                        <a:rPr lang="en-US" altLang="en-US" sz="1800" b="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шкалою</a:t>
                      </a:r>
                      <a:r>
                        <a:rPr lang="en-US" altLang="en-US" sz="1800" b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. </a:t>
                      </a:r>
                    </a:p>
                    <a:p>
                      <a:pPr indent="457200" algn="just" defTabSz="457200">
                        <a:lnSpc>
                          <a:spcPct val="100000"/>
                        </a:lnSpc>
                      </a:pPr>
                      <a:r>
                        <a:rPr lang="en-US" altLang="en-US" sz="1800" b="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Робота</a:t>
                      </a:r>
                      <a:r>
                        <a:rPr lang="en-US" altLang="en-US" sz="1800" b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 </a:t>
                      </a:r>
                      <a:r>
                        <a:rPr lang="en-US" altLang="en-US" sz="1800" b="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здобувача</a:t>
                      </a:r>
                      <a:r>
                        <a:rPr lang="en-US" altLang="en-US" sz="1800" b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 </a:t>
                      </a:r>
                      <a:r>
                        <a:rPr lang="en-US" altLang="en-US" sz="1800" b="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освіти</a:t>
                      </a:r>
                      <a:r>
                        <a:rPr lang="en-US" altLang="en-US" sz="1800" b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 </a:t>
                      </a:r>
                      <a:r>
                        <a:rPr lang="en-US" altLang="en-US" sz="1800" b="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на</a:t>
                      </a:r>
                      <a:r>
                        <a:rPr lang="en-US" altLang="en-US" sz="1800" b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 </a:t>
                      </a:r>
                      <a:r>
                        <a:rPr lang="en-US" altLang="en-US" sz="1800" b="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заняттях</a:t>
                      </a:r>
                      <a:r>
                        <a:rPr lang="en-US" altLang="en-US" sz="1800" b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 з </a:t>
                      </a:r>
                      <a:r>
                        <a:rPr lang="en-US" altLang="en-US" sz="1800" b="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предмету</a:t>
                      </a:r>
                      <a:r>
                        <a:rPr lang="en-US" altLang="en-US" sz="1800" b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 </a:t>
                      </a:r>
                      <a:r>
                        <a:rPr lang="en-US" altLang="en-US" sz="1800" b="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оцінюється</a:t>
                      </a:r>
                      <a:r>
                        <a:rPr lang="en-US" altLang="en-US" sz="1800" b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 </a:t>
                      </a:r>
                      <a:r>
                        <a:rPr lang="en-US" altLang="en-US" sz="1800" b="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за</a:t>
                      </a:r>
                      <a:r>
                        <a:rPr lang="en-US" altLang="en-US" sz="1800" b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 </a:t>
                      </a:r>
                      <a:r>
                        <a:rPr lang="en-US" altLang="en-US" sz="1800" b="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такими</a:t>
                      </a:r>
                      <a:r>
                        <a:rPr lang="en-US" altLang="en-US" sz="1800" b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 </a:t>
                      </a:r>
                      <a:r>
                        <a:rPr lang="en-US" altLang="en-US" sz="1800" b="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критеріями</a:t>
                      </a:r>
                      <a:r>
                        <a:rPr lang="en-US" altLang="en-US" sz="1800" b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:</a:t>
                      </a:r>
                    </a:p>
                    <a:p>
                      <a:pPr indent="457200" algn="just" defTabSz="457200">
                        <a:lnSpc>
                          <a:spcPct val="100000"/>
                        </a:lnSpc>
                      </a:pPr>
                      <a:r>
                        <a:rPr lang="en-US" altLang="en-US" sz="1800" b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–</a:t>
                      </a:r>
                      <a:r>
                        <a:rPr lang="en-US" altLang="en-US" sz="1800" b="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відмінно</a:t>
                      </a:r>
                      <a:r>
                        <a:rPr lang="en-US" altLang="en-US" sz="1800" b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 (</a:t>
                      </a:r>
                      <a:r>
                        <a:rPr lang="en-US" altLang="en-US" sz="1800" b="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високий</a:t>
                      </a:r>
                      <a:r>
                        <a:rPr lang="en-US" altLang="en-US" sz="1800" b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 </a:t>
                      </a:r>
                      <a:r>
                        <a:rPr lang="en-US" altLang="en-US" sz="1800" b="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рівень</a:t>
                      </a:r>
                      <a:r>
                        <a:rPr lang="en-US" altLang="en-US" sz="1800" b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, </a:t>
                      </a:r>
                      <a:r>
                        <a:rPr lang="en-US" altLang="en-US" sz="1800" b="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ґрунтовна</a:t>
                      </a:r>
                      <a:r>
                        <a:rPr lang="en-US" altLang="en-US" sz="1800" b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 </a:t>
                      </a:r>
                      <a:r>
                        <a:rPr lang="en-US" altLang="en-US" sz="1800" b="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аргументація</a:t>
                      </a:r>
                      <a:r>
                        <a:rPr lang="en-US" altLang="en-US" sz="1800" b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 </a:t>
                      </a:r>
                      <a:r>
                        <a:rPr lang="en-US" altLang="en-US" sz="1800" b="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відповіді</a:t>
                      </a:r>
                      <a:r>
                        <a:rPr lang="en-US" altLang="en-US" sz="1800" b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);</a:t>
                      </a:r>
                    </a:p>
                    <a:p>
                      <a:pPr indent="457200" algn="just" defTabSz="457200">
                        <a:lnSpc>
                          <a:spcPct val="100000"/>
                        </a:lnSpc>
                      </a:pPr>
                      <a:r>
                        <a:rPr lang="en-US" altLang="en-US" sz="1800" b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–</a:t>
                      </a:r>
                      <a:r>
                        <a:rPr lang="en-US" altLang="en-US" sz="1800" b="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добре</a:t>
                      </a:r>
                      <a:r>
                        <a:rPr lang="en-US" altLang="en-US" sz="1800" b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 (</a:t>
                      </a:r>
                      <a:r>
                        <a:rPr lang="en-US" altLang="en-US" sz="1800" b="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високий</a:t>
                      </a:r>
                      <a:r>
                        <a:rPr lang="en-US" altLang="en-US" sz="1800" b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 </a:t>
                      </a:r>
                      <a:r>
                        <a:rPr lang="en-US" altLang="en-US" sz="1800" b="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рівень</a:t>
                      </a:r>
                      <a:r>
                        <a:rPr lang="en-US" altLang="en-US" sz="1800" b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, </a:t>
                      </a:r>
                      <a:r>
                        <a:rPr lang="en-US" altLang="en-US" sz="1800" b="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часткова</a:t>
                      </a:r>
                      <a:r>
                        <a:rPr lang="en-US" altLang="en-US" sz="1800" b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 </a:t>
                      </a:r>
                      <a:r>
                        <a:rPr lang="en-US" altLang="en-US" sz="1800" b="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аргументація</a:t>
                      </a:r>
                      <a:r>
                        <a:rPr lang="en-US" altLang="en-US" sz="1800" b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 </a:t>
                      </a:r>
                      <a:r>
                        <a:rPr lang="en-US" altLang="en-US" sz="1800" b="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відповіді</a:t>
                      </a:r>
                      <a:r>
                        <a:rPr lang="en-US" altLang="en-US" sz="1800" b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);</a:t>
                      </a:r>
                    </a:p>
                    <a:p>
                      <a:pPr indent="457200" algn="just" defTabSz="457200">
                        <a:lnSpc>
                          <a:spcPct val="100000"/>
                        </a:lnSpc>
                      </a:pPr>
                      <a:r>
                        <a:rPr lang="en-US" altLang="en-US" sz="1800" b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–</a:t>
                      </a:r>
                      <a:r>
                        <a:rPr lang="en-US" altLang="en-US" sz="1800" b="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задовільно</a:t>
                      </a:r>
                      <a:r>
                        <a:rPr lang="en-US" altLang="en-US" sz="1800" b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 (</a:t>
                      </a:r>
                      <a:r>
                        <a:rPr lang="en-US" altLang="en-US" sz="1800" b="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достатній</a:t>
                      </a:r>
                      <a:r>
                        <a:rPr lang="en-US" altLang="en-US" sz="1800" b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 </a:t>
                      </a:r>
                      <a:r>
                        <a:rPr lang="en-US" altLang="en-US" sz="1800" b="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рівень</a:t>
                      </a:r>
                      <a:r>
                        <a:rPr lang="en-US" altLang="en-US" sz="1800" b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, </a:t>
                      </a:r>
                      <a:r>
                        <a:rPr lang="en-US" altLang="en-US" sz="1800" b="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не</a:t>
                      </a:r>
                      <a:r>
                        <a:rPr lang="en-US" altLang="en-US" sz="1800" b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 </a:t>
                      </a:r>
                      <a:r>
                        <a:rPr lang="en-US" altLang="en-US" sz="1800" b="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повна</a:t>
                      </a:r>
                      <a:r>
                        <a:rPr lang="en-US" altLang="en-US" sz="1800" b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 </a:t>
                      </a:r>
                      <a:r>
                        <a:rPr lang="en-US" altLang="en-US" sz="1800" b="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аргументація</a:t>
                      </a:r>
                      <a:r>
                        <a:rPr lang="en-US" altLang="en-US" sz="1800" b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 </a:t>
                      </a:r>
                      <a:r>
                        <a:rPr lang="en-US" altLang="en-US" sz="1800" b="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відповіді</a:t>
                      </a:r>
                      <a:r>
                        <a:rPr lang="en-US" altLang="en-US" sz="1800" b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 );</a:t>
                      </a:r>
                    </a:p>
                    <a:p>
                      <a:pPr indent="457200" algn="just" defTabSz="457200">
                        <a:lnSpc>
                          <a:spcPct val="100000"/>
                        </a:lnSpc>
                      </a:pPr>
                      <a:r>
                        <a:rPr lang="en-US" altLang="en-US" sz="1800" b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–</a:t>
                      </a:r>
                      <a:r>
                        <a:rPr lang="en-US" altLang="en-US" sz="1800" b="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не</a:t>
                      </a:r>
                      <a:r>
                        <a:rPr lang="en-US" altLang="en-US" sz="1800" b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 </a:t>
                      </a:r>
                      <a:r>
                        <a:rPr lang="en-US" altLang="en-US" sz="1800" b="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задовільно</a:t>
                      </a:r>
                      <a:r>
                        <a:rPr lang="en-US" altLang="en-US" sz="1800" b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 (</a:t>
                      </a:r>
                      <a:r>
                        <a:rPr lang="en-US" altLang="en-US" sz="1800" b="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низький</a:t>
                      </a:r>
                      <a:r>
                        <a:rPr lang="en-US" altLang="en-US" sz="1800" b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 </a:t>
                      </a:r>
                      <a:r>
                        <a:rPr lang="en-US" altLang="en-US" sz="1800" b="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рівень</a:t>
                      </a:r>
                      <a:r>
                        <a:rPr lang="en-US" altLang="en-US" sz="1800" b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 </a:t>
                      </a:r>
                      <a:r>
                        <a:rPr lang="en-US" altLang="en-US" sz="1800" b="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підготовки</a:t>
                      </a:r>
                      <a:r>
                        <a:rPr lang="en-US" altLang="en-US" sz="1800" b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, </a:t>
                      </a:r>
                      <a:r>
                        <a:rPr lang="en-US" altLang="en-US" sz="1800" b="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відсутність</a:t>
                      </a:r>
                      <a:r>
                        <a:rPr lang="en-US" altLang="en-US" sz="1800" b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 </a:t>
                      </a:r>
                      <a:r>
                        <a:rPr lang="en-US" altLang="en-US" sz="1800" b="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відповіді</a:t>
                      </a:r>
                      <a:r>
                        <a:rPr lang="en-US" altLang="en-US" sz="1800" b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).</a:t>
                      </a:r>
                    </a:p>
                    <a:p>
                      <a:pPr indent="457200" algn="just" defTabSz="457200">
                        <a:lnSpc>
                          <a:spcPct val="100000"/>
                        </a:lnSpc>
                      </a:pPr>
                      <a:r>
                        <a:rPr lang="en-US" altLang="en-US" sz="1800" b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Оцінювання </a:t>
                      </a:r>
                      <a:r>
                        <a:rPr lang="en-US" altLang="en-US" sz="1800" b="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результатів</a:t>
                      </a:r>
                      <a:r>
                        <a:rPr lang="en-US" altLang="en-US" sz="1800" b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 </a:t>
                      </a:r>
                      <a:r>
                        <a:rPr lang="en-US" altLang="en-US" sz="1800" b="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практичних</a:t>
                      </a:r>
                      <a:r>
                        <a:rPr lang="en-US" altLang="en-US" sz="1800" b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 </a:t>
                      </a:r>
                      <a:r>
                        <a:rPr lang="en-US" altLang="en-US" sz="1800" b="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занять</a:t>
                      </a:r>
                      <a:r>
                        <a:rPr lang="en-US" altLang="en-US" sz="1800" b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 </a:t>
                      </a:r>
                      <a:r>
                        <a:rPr lang="en-US" altLang="en-US" sz="1800" b="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відбувається</a:t>
                      </a:r>
                      <a:r>
                        <a:rPr lang="en-US" altLang="en-US" sz="1800" b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 </a:t>
                      </a:r>
                      <a:r>
                        <a:rPr lang="en-US" altLang="en-US" sz="1800" b="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за</a:t>
                      </a:r>
                      <a:r>
                        <a:rPr lang="en-US" altLang="en-US" sz="1800" b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 </a:t>
                      </a:r>
                      <a:r>
                        <a:rPr lang="en-US" altLang="en-US" sz="1800" b="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такими</a:t>
                      </a:r>
                      <a:r>
                        <a:rPr lang="en-US" altLang="en-US" sz="1800" b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 </a:t>
                      </a:r>
                      <a:r>
                        <a:rPr lang="en-US" altLang="en-US" sz="1800" b="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загальними</a:t>
                      </a:r>
                      <a:r>
                        <a:rPr lang="en-US" altLang="en-US" sz="1800" b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 </a:t>
                      </a:r>
                      <a:r>
                        <a:rPr lang="en-US" altLang="en-US" sz="1800" b="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критеріями</a:t>
                      </a:r>
                      <a:r>
                        <a:rPr lang="en-US" altLang="en-US" sz="1800" b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:</a:t>
                      </a:r>
                    </a:p>
                    <a:p>
                      <a:pPr indent="457200" algn="just" defTabSz="457200">
                        <a:lnSpc>
                          <a:spcPct val="100000"/>
                        </a:lnSpc>
                      </a:pPr>
                      <a:r>
                        <a:rPr lang="en-US" altLang="en-US" sz="1800" b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-</a:t>
                      </a:r>
                      <a:r>
                        <a:rPr lang="en-US" altLang="en-US" sz="1800" b="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відмінно</a:t>
                      </a:r>
                      <a:r>
                        <a:rPr lang="en-US" altLang="en-US" sz="1800" b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 – </a:t>
                      </a:r>
                      <a:r>
                        <a:rPr lang="en-US" altLang="en-US" sz="1800" b="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завдання</a:t>
                      </a:r>
                      <a:r>
                        <a:rPr lang="en-US" altLang="en-US" sz="1800" b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 </a:t>
                      </a:r>
                      <a:r>
                        <a:rPr lang="en-US" altLang="en-US" sz="1800" b="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виконано</a:t>
                      </a:r>
                      <a:r>
                        <a:rPr lang="en-US" altLang="en-US" sz="1800" b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 </a:t>
                      </a:r>
                      <a:r>
                        <a:rPr lang="en-US" altLang="en-US" sz="1800" b="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повністю</a:t>
                      </a:r>
                      <a:r>
                        <a:rPr lang="en-US" altLang="en-US" sz="1800" b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, </a:t>
                      </a:r>
                      <a:r>
                        <a:rPr lang="en-US" altLang="en-US" sz="1800" b="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відповідь</a:t>
                      </a:r>
                      <a:r>
                        <a:rPr lang="en-US" altLang="en-US" sz="1800" b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 </a:t>
                      </a:r>
                      <a:r>
                        <a:rPr lang="en-US" altLang="en-US" sz="1800" b="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обґрунтовано</a:t>
                      </a:r>
                      <a:r>
                        <a:rPr lang="en-US" altLang="en-US" sz="1800" b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, </a:t>
                      </a:r>
                      <a:r>
                        <a:rPr lang="en-US" altLang="en-US" sz="1800" b="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висновки</a:t>
                      </a:r>
                      <a:r>
                        <a:rPr lang="en-US" altLang="en-US" sz="1800" b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 </a:t>
                      </a:r>
                      <a:r>
                        <a:rPr lang="en-US" altLang="en-US" sz="1800" b="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та</a:t>
                      </a:r>
                      <a:r>
                        <a:rPr lang="en-US" altLang="en-US" sz="1800" b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 </a:t>
                      </a:r>
                      <a:r>
                        <a:rPr lang="en-US" altLang="en-US" sz="1800" b="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пропозиції</a:t>
                      </a:r>
                      <a:r>
                        <a:rPr lang="en-US" altLang="en-US" sz="1800" b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 </a:t>
                      </a:r>
                      <a:r>
                        <a:rPr lang="en-US" altLang="en-US" sz="1800" b="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аргументовано</a:t>
                      </a:r>
                      <a:r>
                        <a:rPr lang="en-US" altLang="en-US" sz="1800" b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 і </a:t>
                      </a:r>
                      <a:r>
                        <a:rPr lang="en-US" altLang="en-US" sz="1800" b="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оформлено</a:t>
                      </a:r>
                      <a:r>
                        <a:rPr lang="en-US" altLang="en-US" sz="1800" b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 </a:t>
                      </a:r>
                      <a:r>
                        <a:rPr lang="en-US" altLang="en-US" sz="1800" b="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належним</a:t>
                      </a:r>
                      <a:r>
                        <a:rPr lang="en-US" altLang="en-US" sz="1800" b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 </a:t>
                      </a:r>
                      <a:r>
                        <a:rPr lang="en-US" altLang="en-US" sz="1800" b="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чином</a:t>
                      </a:r>
                      <a:r>
                        <a:rPr lang="en-US" altLang="en-US" sz="1800" b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;</a:t>
                      </a:r>
                    </a:p>
                    <a:p>
                      <a:pPr indent="457200" algn="just" defTabSz="457200">
                        <a:lnSpc>
                          <a:spcPct val="100000"/>
                        </a:lnSpc>
                      </a:pPr>
                      <a:r>
                        <a:rPr lang="en-US" altLang="en-US" sz="1800" b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-</a:t>
                      </a:r>
                      <a:r>
                        <a:rPr lang="en-US" altLang="en-US" sz="1800" b="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добре</a:t>
                      </a:r>
                      <a:r>
                        <a:rPr lang="en-US" altLang="en-US" sz="1800" b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 – </a:t>
                      </a:r>
                      <a:r>
                        <a:rPr lang="en-US" altLang="en-US" sz="1800" b="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завдання</a:t>
                      </a:r>
                      <a:r>
                        <a:rPr lang="en-US" altLang="en-US" sz="1800" b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 </a:t>
                      </a:r>
                      <a:r>
                        <a:rPr lang="en-US" altLang="en-US" sz="1800" b="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виконано</a:t>
                      </a:r>
                      <a:r>
                        <a:rPr lang="en-US" altLang="en-US" sz="1800" b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 </a:t>
                      </a:r>
                      <a:r>
                        <a:rPr lang="en-US" altLang="en-US" sz="1800" b="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повністю</a:t>
                      </a:r>
                      <a:r>
                        <a:rPr lang="en-US" altLang="en-US" sz="1800" b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, </a:t>
                      </a:r>
                      <a:r>
                        <a:rPr lang="en-US" altLang="en-US" sz="1800" b="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але</a:t>
                      </a:r>
                      <a:r>
                        <a:rPr lang="en-US" altLang="en-US" sz="1800" b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 </a:t>
                      </a:r>
                      <a:r>
                        <a:rPr lang="en-US" altLang="en-US" sz="1800" b="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допущено</a:t>
                      </a:r>
                      <a:r>
                        <a:rPr lang="en-US" altLang="en-US" sz="1800" b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 </a:t>
                      </a:r>
                      <a:r>
                        <a:rPr lang="en-US" altLang="en-US" sz="1800" b="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незначні</a:t>
                      </a:r>
                      <a:r>
                        <a:rPr lang="en-US" altLang="en-US" sz="1800" b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 </a:t>
                      </a:r>
                      <a:r>
                        <a:rPr lang="en-US" altLang="en-US" sz="1800" b="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неточності</a:t>
                      </a:r>
                      <a:r>
                        <a:rPr lang="en-US" altLang="en-US" sz="1800" b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 у </a:t>
                      </a:r>
                      <a:r>
                        <a:rPr lang="en-US" altLang="en-US" sz="1800" b="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розрахунках</a:t>
                      </a:r>
                      <a:r>
                        <a:rPr lang="en-US" altLang="en-US" sz="1800" b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 </a:t>
                      </a:r>
                      <a:r>
                        <a:rPr lang="en-US" altLang="en-US" sz="1800" b="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або</a:t>
                      </a:r>
                      <a:r>
                        <a:rPr lang="en-US" altLang="en-US" sz="1800" b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 </a:t>
                      </a:r>
                      <a:r>
                        <a:rPr lang="en-US" altLang="en-US" sz="1800" b="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оформленні</a:t>
                      </a:r>
                      <a:r>
                        <a:rPr lang="en-US" altLang="en-US" sz="1800" b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; </a:t>
                      </a:r>
                      <a:r>
                        <a:rPr lang="en-US" altLang="en-US" sz="1800" b="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але</a:t>
                      </a:r>
                      <a:r>
                        <a:rPr lang="en-US" altLang="en-US" sz="1800" b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 </a:t>
                      </a:r>
                      <a:r>
                        <a:rPr lang="en-US" altLang="en-US" sz="1800" b="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за</a:t>
                      </a:r>
                      <a:r>
                        <a:rPr lang="en-US" altLang="en-US" sz="1800" b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 </a:t>
                      </a:r>
                      <a:r>
                        <a:rPr lang="en-US" altLang="en-US" sz="1800" b="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умови</a:t>
                      </a:r>
                      <a:r>
                        <a:rPr lang="en-US" altLang="en-US" sz="1800" b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 </a:t>
                      </a:r>
                      <a:r>
                        <a:rPr lang="en-US" altLang="en-US" sz="1800" b="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належного</a:t>
                      </a:r>
                      <a:r>
                        <a:rPr lang="en-US" altLang="en-US" sz="1800" b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  </a:t>
                      </a:r>
                      <a:r>
                        <a:rPr lang="en-US" altLang="en-US" sz="1800" b="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оформлення</a:t>
                      </a:r>
                      <a:r>
                        <a:rPr lang="en-US" altLang="en-US" sz="1800" b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 </a:t>
                      </a:r>
                      <a:r>
                        <a:rPr lang="en-US" altLang="en-US" sz="1800" b="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завдання</a:t>
                      </a:r>
                      <a:r>
                        <a:rPr lang="en-US" altLang="en-US" sz="1800" b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 </a:t>
                      </a:r>
                      <a:r>
                        <a:rPr lang="en-US" altLang="en-US" sz="1800" b="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виконано</a:t>
                      </a:r>
                      <a:r>
                        <a:rPr lang="en-US" altLang="en-US" sz="1800" b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 </a:t>
                      </a:r>
                      <a:r>
                        <a:rPr lang="en-US" altLang="en-US" sz="1800" b="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не</a:t>
                      </a:r>
                      <a:r>
                        <a:rPr lang="en-US" altLang="en-US" sz="1800" b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 </a:t>
                      </a:r>
                      <a:r>
                        <a:rPr lang="en-US" altLang="en-US" sz="1800" b="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менше</a:t>
                      </a:r>
                      <a:r>
                        <a:rPr lang="en-US" altLang="en-US" sz="1800" b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, </a:t>
                      </a:r>
                      <a:r>
                        <a:rPr lang="en-US" altLang="en-US" sz="1800" b="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ніж</a:t>
                      </a:r>
                      <a:r>
                        <a:rPr lang="en-US" altLang="en-US" sz="1800" b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 </a:t>
                      </a:r>
                      <a:r>
                        <a:rPr lang="en-US" altLang="en-US" sz="1800" b="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на</a:t>
                      </a:r>
                      <a:r>
                        <a:rPr lang="en-US" altLang="en-US" sz="1800" b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 80%;</a:t>
                      </a:r>
                    </a:p>
                    <a:p>
                      <a:pPr indent="457200" algn="just" defTabSz="457200">
                        <a:lnSpc>
                          <a:spcPct val="100000"/>
                        </a:lnSpc>
                      </a:pPr>
                      <a:r>
                        <a:rPr lang="en-US" altLang="en-US" sz="1800" b="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задовільно</a:t>
                      </a:r>
                      <a:r>
                        <a:rPr lang="en-US" altLang="en-US" sz="1800" b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 – </a:t>
                      </a:r>
                      <a:r>
                        <a:rPr lang="en-US" altLang="en-US" sz="1800" b="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завдання</a:t>
                      </a:r>
                      <a:r>
                        <a:rPr lang="en-US" altLang="en-US" sz="1800" b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 </a:t>
                      </a:r>
                      <a:r>
                        <a:rPr lang="en-US" altLang="en-US" sz="1800" b="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виконано</a:t>
                      </a:r>
                      <a:r>
                        <a:rPr lang="en-US" altLang="en-US" sz="1800" b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 </a:t>
                      </a:r>
                      <a:r>
                        <a:rPr lang="en-US" altLang="en-US" sz="1800" b="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не</a:t>
                      </a:r>
                      <a:r>
                        <a:rPr lang="en-US" altLang="en-US" sz="1800" b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 </a:t>
                      </a:r>
                      <a:r>
                        <a:rPr lang="en-US" altLang="en-US" sz="1800" b="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менш</a:t>
                      </a:r>
                      <a:r>
                        <a:rPr lang="en-US" altLang="en-US" sz="1800" b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, </a:t>
                      </a:r>
                      <a:r>
                        <a:rPr lang="en-US" altLang="en-US" sz="1800" b="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ніж</a:t>
                      </a:r>
                      <a:r>
                        <a:rPr lang="en-US" altLang="en-US" sz="1800" b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 </a:t>
                      </a:r>
                      <a:r>
                        <a:rPr lang="en-US" altLang="en-US" sz="1800" b="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на</a:t>
                      </a:r>
                      <a:r>
                        <a:rPr lang="en-US" altLang="en-US" sz="1800" b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 70% </a:t>
                      </a:r>
                      <a:r>
                        <a:rPr lang="en-US" altLang="en-US" sz="1800" b="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за</a:t>
                      </a:r>
                      <a:r>
                        <a:rPr lang="en-US" altLang="en-US" sz="1800" b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 </a:t>
                      </a:r>
                      <a:r>
                        <a:rPr lang="en-US" altLang="en-US" sz="1800" b="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умови</a:t>
                      </a:r>
                      <a:r>
                        <a:rPr lang="en-US" altLang="en-US" sz="1800" b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 </a:t>
                      </a:r>
                      <a:r>
                        <a:rPr lang="en-US" altLang="en-US" sz="1800" b="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належного</a:t>
                      </a:r>
                      <a:r>
                        <a:rPr lang="en-US" altLang="en-US" sz="1800" b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 </a:t>
                      </a:r>
                      <a:r>
                        <a:rPr lang="en-US" altLang="en-US" sz="1800" b="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оформлення</a:t>
                      </a:r>
                      <a:r>
                        <a:rPr lang="en-US" altLang="en-US" sz="1800" b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; </a:t>
                      </a:r>
                      <a:r>
                        <a:rPr lang="en-US" altLang="en-US" sz="1800" b="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або</a:t>
                      </a:r>
                      <a:r>
                        <a:rPr lang="en-US" altLang="en-US" sz="1800" b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 </a:t>
                      </a:r>
                      <a:r>
                        <a:rPr lang="en-US" altLang="en-US" sz="1800" b="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не</a:t>
                      </a:r>
                      <a:r>
                        <a:rPr lang="en-US" altLang="en-US" sz="1800" b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 </a:t>
                      </a:r>
                      <a:r>
                        <a:rPr lang="en-US" altLang="en-US" sz="1800" b="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менше</a:t>
                      </a:r>
                      <a:r>
                        <a:rPr lang="en-US" altLang="en-US" sz="1800" b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, </a:t>
                      </a:r>
                      <a:r>
                        <a:rPr lang="en-US" altLang="en-US" sz="1800" b="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ніж</a:t>
                      </a:r>
                      <a:r>
                        <a:rPr lang="en-US" altLang="en-US" sz="1800" b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 </a:t>
                      </a:r>
                      <a:r>
                        <a:rPr lang="en-US" altLang="en-US" sz="1800" b="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на</a:t>
                      </a:r>
                      <a:r>
                        <a:rPr lang="en-US" altLang="en-US" sz="1800" b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 80% </a:t>
                      </a:r>
                      <a:r>
                        <a:rPr lang="en-US" altLang="en-US" sz="1800" b="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за</a:t>
                      </a:r>
                      <a:r>
                        <a:rPr lang="en-US" altLang="en-US" sz="1800" b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 </a:t>
                      </a:r>
                      <a:r>
                        <a:rPr lang="en-US" altLang="en-US" sz="1800" b="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умови</a:t>
                      </a:r>
                      <a:r>
                        <a:rPr lang="en-US" altLang="en-US" sz="1800" b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 </a:t>
                      </a:r>
                      <a:r>
                        <a:rPr lang="en-US" altLang="en-US" sz="1800" b="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припущення</a:t>
                      </a:r>
                      <a:r>
                        <a:rPr lang="en-US" altLang="en-US" sz="1800" b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 </a:t>
                      </a:r>
                      <a:r>
                        <a:rPr lang="en-US" altLang="en-US" sz="1800" b="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незначних</a:t>
                      </a:r>
                      <a:r>
                        <a:rPr lang="en-US" altLang="en-US" sz="1800" b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 </a:t>
                      </a:r>
                      <a:r>
                        <a:rPr lang="en-US" altLang="en-US" sz="1800" b="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помилок</a:t>
                      </a:r>
                      <a:r>
                        <a:rPr lang="en-US" altLang="en-US" sz="1800" b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 у </a:t>
                      </a:r>
                      <a:r>
                        <a:rPr lang="en-US" altLang="en-US" sz="1800" b="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розрахунках</a:t>
                      </a:r>
                      <a:r>
                        <a:rPr lang="en-US" altLang="en-US" sz="1800" b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 </a:t>
                      </a:r>
                      <a:r>
                        <a:rPr lang="en-US" altLang="en-US" sz="1800" b="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або</a:t>
                      </a:r>
                      <a:r>
                        <a:rPr lang="en-US" altLang="en-US" sz="1800" b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 </a:t>
                      </a:r>
                      <a:r>
                        <a:rPr lang="en-US" altLang="en-US" sz="1800" b="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оформленні</a:t>
                      </a:r>
                      <a:r>
                        <a:rPr lang="en-US" altLang="en-US" sz="1800" b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.</a:t>
                      </a:r>
                      <a:r>
                        <a:rPr lang="uk-UA" sz="1800" b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	</a:t>
                      </a:r>
                      <a:endParaRPr lang="uk-UA" sz="1800" b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uFillTx/>
                        <a:latin typeface="Arial" panose="020B0604020202020204"/>
                      </a:endParaRPr>
                    </a:p>
                    <a:p>
                      <a:pPr algn="ctr"/>
                      <a:endParaRPr lang="uk-UA" sz="1800" b="0" i="1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uk-UA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770470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accent1">
                <a:lumMod val="75000"/>
              </a:schemeClr>
            </a:gs>
            <a:gs pos="60000">
              <a:schemeClr val="bg2">
                <a:shade val="92000"/>
                <a:satMod val="230000"/>
              </a:schemeClr>
            </a:gs>
            <a:gs pos="100000">
              <a:schemeClr val="bg2">
                <a:tint val="85000"/>
                <a:satMod val="40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99060123"/>
              </p:ext>
            </p:extLst>
          </p:nvPr>
        </p:nvGraphicFramePr>
        <p:xfrm>
          <a:off x="179512" y="260648"/>
          <a:ext cx="8784976" cy="607299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602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2809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8803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47555"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2400" b="1" u="none" strike="noStrike" dirty="0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DejaVu Sans"/>
                        </a:rPr>
                        <a:t>КРИТЕРІЇ ОЦІНЮВАННЯ</a:t>
                      </a:r>
                      <a:endParaRPr lang="uk-UA" sz="2400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05409">
                <a:tc>
                  <a:txBody>
                    <a:bodyPr/>
                    <a:lstStyle/>
                    <a:p>
                      <a:endParaRPr lang="uk-UA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just" defTabSz="457200">
                        <a:lnSpc>
                          <a:spcPct val="100000"/>
                        </a:lnSpc>
                      </a:pP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Оцінка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за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семінарське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заняття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виставляється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відповідно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до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наступних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критеріїв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:</a:t>
                      </a:r>
                    </a:p>
                    <a:p>
                      <a:pPr algn="just" defTabSz="457200">
                        <a:lnSpc>
                          <a:spcPct val="100000"/>
                        </a:lnSpc>
                      </a:pPr>
                      <a:r>
                        <a:rPr lang="en-US" altLang="en-US" sz="1400" b="1" u="sng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Оцінка</a:t>
                      </a:r>
                      <a:r>
                        <a:rPr lang="en-US" altLang="en-US" sz="1400" b="1" u="sng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«</a:t>
                      </a:r>
                      <a:r>
                        <a:rPr lang="en-US" altLang="en-US" sz="1400" b="1" u="sng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відмінно</a:t>
                      </a:r>
                      <a:r>
                        <a:rPr lang="en-US" altLang="en-US" sz="1400" b="1" u="sng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» 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-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виставляється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,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якщо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при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тестуванні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здобувач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освіти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відповів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правильно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на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90 і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більше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відсотків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тестових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завдань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;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при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відповідях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на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запитання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чи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під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час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дискусії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здобувач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освіти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виявив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всебічні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,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систематизовані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,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глибокі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знання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програмного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матеріалу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,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знання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основних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і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додаткових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джерел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інформації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передбачених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програмою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на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рівні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творчого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використання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. </a:t>
                      </a:r>
                    </a:p>
                    <a:p>
                      <a:pPr algn="just" defTabSz="457200">
                        <a:lnSpc>
                          <a:spcPct val="100000"/>
                        </a:lnSpc>
                      </a:pPr>
                      <a:r>
                        <a:rPr lang="en-US" altLang="en-US" sz="1400" b="1" u="sng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Оцінка</a:t>
                      </a:r>
                      <a:r>
                        <a:rPr lang="en-US" altLang="en-US" sz="1400" b="1" u="sng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«</a:t>
                      </a:r>
                      <a:r>
                        <a:rPr lang="en-US" altLang="en-US" sz="1400" b="1" u="sng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добре</a:t>
                      </a:r>
                      <a:r>
                        <a:rPr lang="en-US" altLang="en-US" sz="1400" b="1" u="sng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»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-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виставляється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,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якщо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при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тестуванні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здобувач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освіти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відповів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правильно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на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65-89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відсотків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тестових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завдань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;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при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відповіді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на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запитання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здобувач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освіти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виявив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повне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знання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програмного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матеріалу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,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обсягом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,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що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необхідний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для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подальшого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навчання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і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роботи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,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успішне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виконання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завдань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і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освоєння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основної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літератури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,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передбаченої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програмою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на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рівні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аналітичного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відтворення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.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Здобувач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освіти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виявляє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безумовне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знання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і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розуміння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матеріалу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,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проте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не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зовсім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повно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відповідає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на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запитання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,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припускається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неточностей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.</a:t>
                      </a:r>
                    </a:p>
                    <a:p>
                      <a:pPr algn="just" defTabSz="457200">
                        <a:lnSpc>
                          <a:spcPct val="100000"/>
                        </a:lnSpc>
                      </a:pPr>
                      <a:r>
                        <a:rPr lang="en-US" altLang="en-US" sz="1400" b="1" u="sng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Оцінка</a:t>
                      </a:r>
                      <a:r>
                        <a:rPr lang="en-US" altLang="en-US" sz="1400" b="1" u="sng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«</a:t>
                      </a:r>
                      <a:r>
                        <a:rPr lang="en-US" altLang="en-US" sz="1400" b="1" u="sng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задовільно</a:t>
                      </a:r>
                      <a:r>
                        <a:rPr lang="en-US" altLang="en-US" sz="1400" b="1" u="sng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» 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-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виставляється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,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якщо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при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тестуванні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здобувач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освіти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відповів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правильно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на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40-64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відсотки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тестових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завдань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;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при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відповіді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на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запитання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здобувач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освіти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виявив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повне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знання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основного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програмного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матеріалу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,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обсягом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що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необхідний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для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подальшого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навчання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і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роботи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,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здатність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упоратися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з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виконанням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завдань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передбачених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програмою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на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рівні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репродуктивного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відтворення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,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припускається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неточностей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.</a:t>
                      </a:r>
                    </a:p>
                    <a:p>
                      <a:pPr algn="just" defTabSz="457200">
                        <a:lnSpc>
                          <a:spcPct val="100000"/>
                        </a:lnSpc>
                      </a:pPr>
                      <a:r>
                        <a:rPr lang="en-US" altLang="en-US" sz="1400" b="1" u="sng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Оцінка</a:t>
                      </a:r>
                      <a:r>
                        <a:rPr lang="en-US" altLang="en-US" sz="1400" b="1" u="sng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«</a:t>
                      </a:r>
                      <a:r>
                        <a:rPr lang="en-US" altLang="en-US" sz="1400" b="1" u="sng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незадовільно</a:t>
                      </a:r>
                      <a:r>
                        <a:rPr lang="en-US" altLang="en-US" sz="1400" b="1" u="sng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» 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-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виставляється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,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якщо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при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тестуванні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здобувач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освіти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відповів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правильно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менше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,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ніж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на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40 і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більше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відсотків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тестових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завдань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;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при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відповіді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на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запитання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здобувач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освіти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виявив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серйозні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прогалини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в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знаннях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основного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матеріалу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,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припустився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принципових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помилок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при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виконанні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завдання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на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рівні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нижче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репродуктивного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відтворення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,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не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може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проаналізувати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певні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явища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чи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процеси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.</a:t>
                      </a:r>
                    </a:p>
                    <a:p>
                      <a:pPr algn="just" defTabSz="457200">
                        <a:lnSpc>
                          <a:spcPct val="100000"/>
                        </a:lnSpc>
                      </a:pPr>
                      <a:r>
                        <a:rPr lang="en-US" altLang="en-US" sz="1400" u="sng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Оцінка</a:t>
                      </a:r>
                      <a:r>
                        <a:rPr lang="en-US" altLang="en-US" sz="1400" u="sng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sng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за</a:t>
                      </a:r>
                      <a:r>
                        <a:rPr lang="en-US" altLang="en-US" sz="1400" u="sng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sng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атестацію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є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середнім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арифметичним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оцінок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за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всі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практичні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та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семестрові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заняття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даного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розділу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(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розділів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). </a:t>
                      </a:r>
                    </a:p>
                    <a:p>
                      <a:pPr algn="just" defTabSz="457200">
                        <a:lnSpc>
                          <a:spcPct val="100000"/>
                        </a:lnSpc>
                      </a:pPr>
                      <a:r>
                        <a:rPr lang="en-US" altLang="en-US" sz="1400" u="sng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Оцінка</a:t>
                      </a:r>
                      <a:r>
                        <a:rPr lang="en-US" altLang="en-US" sz="1400" u="sng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sng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на</a:t>
                      </a:r>
                      <a:r>
                        <a:rPr lang="en-US" altLang="en-US" sz="1400" u="sng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sng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семестр</a:t>
                      </a:r>
                      <a:r>
                        <a:rPr lang="en-US" altLang="en-US" sz="1400" u="sng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(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залік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) є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середнім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арифметичним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усіх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атестацій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за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семестр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.</a:t>
                      </a:r>
                    </a:p>
                    <a:p>
                      <a:pPr algn="ctr"/>
                      <a:endParaRPr lang="uk-UA" sz="1400" b="0" i="1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uk-UA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4179909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accent1">
                <a:lumMod val="75000"/>
              </a:schemeClr>
            </a:gs>
            <a:gs pos="60000">
              <a:schemeClr val="bg2">
                <a:shade val="92000"/>
                <a:satMod val="230000"/>
              </a:schemeClr>
            </a:gs>
            <a:gs pos="100000">
              <a:schemeClr val="bg2">
                <a:tint val="85000"/>
                <a:satMod val="40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43608" y="188640"/>
            <a:ext cx="7344816" cy="369332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r>
              <a:rPr lang="uk-UA" b="1" cap="all" dirty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ОСНОВНІ Й ДОПОМІЖНІ  ІНФОРМАЦІЙНІ  ДЖЕРЕЛА: 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A442DD1-6504-4AEF-B02C-223D66F2F203}"/>
              </a:ext>
            </a:extLst>
          </p:cNvPr>
          <p:cNvSpPr txBox="1"/>
          <p:nvPr/>
        </p:nvSpPr>
        <p:spPr>
          <a:xfrm>
            <a:off x="179512" y="764704"/>
            <a:ext cx="8784976" cy="63201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450215" algn="ctr">
              <a:lnSpc>
                <a:spcPct val="106000"/>
              </a:lnSpc>
              <a:spcAft>
                <a:spcPts val="800"/>
              </a:spcAft>
            </a:pPr>
            <a:r>
              <a:rPr lang="uk-UA" sz="1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Нормативно-правова база</a:t>
            </a:r>
            <a:endParaRPr lang="uk-UA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0215" algn="just">
              <a:lnSpc>
                <a:spcPct val="106000"/>
              </a:lnSpc>
              <a:spcAft>
                <a:spcPts val="800"/>
              </a:spcAft>
            </a:pPr>
            <a:r>
              <a:rPr lang="uk-UA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1.Конституція України : Закон України // Закон і бізнес. – 1996. – №105. – Ст. 13, 19, 42, 43.</a:t>
            </a:r>
            <a:endParaRPr lang="uk-UA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0215" algn="just">
              <a:lnSpc>
                <a:spcPct val="106000"/>
              </a:lnSpc>
              <a:spcAft>
                <a:spcPts val="800"/>
              </a:spcAft>
            </a:pPr>
            <a:r>
              <a:rPr lang="uk-UA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2.Господарський кодекс України // Відомості Верховної Ради України. – 2003.</a:t>
            </a:r>
            <a:endParaRPr lang="uk-UA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0215" algn="just">
              <a:lnSpc>
                <a:spcPct val="106000"/>
              </a:lnSpc>
              <a:spcAft>
                <a:spcPts val="800"/>
              </a:spcAft>
            </a:pPr>
            <a:r>
              <a:rPr lang="uk-UA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3.Про державну реєстрацію юридичних осіб та фізичних осіб – підприємців : Закон України // Відомості Верховної Ради України. – 2003. – №31–32.</a:t>
            </a:r>
            <a:endParaRPr lang="uk-UA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0215" algn="just">
              <a:lnSpc>
                <a:spcPct val="106000"/>
              </a:lnSpc>
              <a:spcAft>
                <a:spcPts val="800"/>
              </a:spcAft>
            </a:pPr>
            <a:r>
              <a:rPr lang="uk-UA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4.Про захист прав споживачів : Закон України // Відомості Верховної Ради України. – 1991. – №30.</a:t>
            </a:r>
            <a:endParaRPr lang="uk-UA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0215" algn="just">
              <a:lnSpc>
                <a:spcPct val="106000"/>
              </a:lnSpc>
              <a:spcAft>
                <a:spcPts val="800"/>
              </a:spcAft>
            </a:pPr>
            <a:r>
              <a:rPr lang="uk-UA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5.Про ліцензування певних видів господарської діяльності : Закон України // Відомості Верховної Ради України. – 2000. – №36.</a:t>
            </a:r>
            <a:endParaRPr lang="uk-UA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0215" algn="just">
              <a:lnSpc>
                <a:spcPct val="106000"/>
              </a:lnSpc>
              <a:spcAft>
                <a:spcPts val="800"/>
              </a:spcAft>
            </a:pPr>
            <a:r>
              <a:rPr lang="uk-UA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6.Порядок провадження торговельної діяльності та правила торговельного обслуговування населення : Постанова Кабінету Міністрів України від 15 червня 2006 р. №833.</a:t>
            </a:r>
            <a:endParaRPr lang="uk-UA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ctr">
              <a:lnSpc>
                <a:spcPct val="106000"/>
              </a:lnSpc>
              <a:spcAft>
                <a:spcPts val="800"/>
              </a:spcAft>
            </a:pPr>
            <a:r>
              <a:rPr lang="uk-UA" sz="1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Основна література</a:t>
            </a:r>
            <a:endParaRPr lang="uk-UA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0215" algn="just">
              <a:lnSpc>
                <a:spcPct val="106000"/>
              </a:lnSpc>
              <a:spcAft>
                <a:spcPts val="800"/>
              </a:spcAft>
            </a:pPr>
            <a:r>
              <a:rPr lang="uk-UA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1.Апопій В. В., Міщук І. П., </a:t>
            </a:r>
            <a:r>
              <a:rPr lang="uk-UA" sz="1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Ребицький</a:t>
            </a:r>
            <a:r>
              <a:rPr lang="uk-UA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В. М. [та ін.] Організація торгівлі : підручник ; 2-ге вид., перероб. та </a:t>
            </a:r>
            <a:r>
              <a:rPr lang="uk-UA" sz="1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доп</a:t>
            </a:r>
            <a:r>
              <a:rPr lang="uk-UA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/ за ред. В. В. </a:t>
            </a:r>
            <a:r>
              <a:rPr lang="uk-UA" sz="1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Апопія</a:t>
            </a:r>
            <a:r>
              <a:rPr lang="uk-UA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– Київ : Центр навчальної літератури, 2009. – 632 с.</a:t>
            </a:r>
            <a:endParaRPr lang="uk-UA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0215" algn="just">
              <a:lnSpc>
                <a:spcPct val="106000"/>
              </a:lnSpc>
              <a:spcAft>
                <a:spcPts val="800"/>
              </a:spcAft>
            </a:pPr>
            <a:r>
              <a:rPr lang="uk-UA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2.Дикань В. Л., </a:t>
            </a:r>
            <a:r>
              <a:rPr lang="uk-UA" sz="1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Каграманян</a:t>
            </a:r>
            <a:r>
              <a:rPr lang="uk-UA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А. О., </a:t>
            </a:r>
            <a:r>
              <a:rPr lang="uk-UA" sz="1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Каличева</a:t>
            </a:r>
            <a:r>
              <a:rPr lang="uk-UA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Н. Є. [та ін.] Товарознавство та комерційна діяльність : підручник / В. Л. </a:t>
            </a:r>
            <a:r>
              <a:rPr lang="uk-UA" sz="1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Дикань</a:t>
            </a:r>
            <a:r>
              <a:rPr lang="uk-UA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А. О. </a:t>
            </a:r>
            <a:r>
              <a:rPr lang="uk-UA" sz="1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Каграманян</a:t>
            </a:r>
            <a:r>
              <a:rPr lang="uk-UA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Н. Є. </a:t>
            </a:r>
            <a:r>
              <a:rPr lang="uk-UA" sz="1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Каличева</a:t>
            </a:r>
            <a:r>
              <a:rPr lang="uk-UA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[та ін.]. – Харків : </a:t>
            </a:r>
            <a:r>
              <a:rPr lang="uk-UA" sz="1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УкрДУЗТ</a:t>
            </a:r>
            <a:r>
              <a:rPr lang="uk-UA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2018. – 362 с.</a:t>
            </a:r>
            <a:endParaRPr lang="uk-UA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0215" algn="just">
              <a:lnSpc>
                <a:spcPct val="106000"/>
              </a:lnSpc>
              <a:spcAft>
                <a:spcPts val="800"/>
              </a:spcAft>
            </a:pPr>
            <a:r>
              <a:rPr lang="uk-UA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3.Живець А. М., </a:t>
            </a:r>
            <a:r>
              <a:rPr lang="uk-UA" sz="1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Комліченко</a:t>
            </a:r>
            <a:r>
              <a:rPr lang="uk-UA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О. О., Наконечна В. І. Комерційна діяльність : </a:t>
            </a:r>
            <a:r>
              <a:rPr lang="uk-UA" sz="1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навч</a:t>
            </a:r>
            <a:r>
              <a:rPr lang="uk-UA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uk-UA" sz="1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посіб</a:t>
            </a:r>
            <a:r>
              <a:rPr lang="uk-UA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/ А. М. Живець, О. О. </a:t>
            </a:r>
            <a:r>
              <a:rPr lang="uk-UA" sz="1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Комліченко</a:t>
            </a:r>
            <a:r>
              <a:rPr lang="uk-UA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В. І. Наконечна. – Херсон : ОЛДІ-ПЛЮС, 2021. – 308 с.</a:t>
            </a:r>
            <a:endParaRPr lang="uk-UA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0215" algn="just">
              <a:lnSpc>
                <a:spcPct val="106000"/>
              </a:lnSpc>
              <a:spcAft>
                <a:spcPts val="800"/>
              </a:spcAft>
            </a:pPr>
            <a:r>
              <a:rPr lang="uk-UA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4.Комерційна діяльність : </a:t>
            </a:r>
            <a:r>
              <a:rPr lang="uk-UA" sz="1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навч</a:t>
            </a:r>
            <a:r>
              <a:rPr lang="uk-UA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uk-UA" sz="1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посіб</a:t>
            </a:r>
            <a:r>
              <a:rPr lang="uk-UA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/ Л. Г. </a:t>
            </a:r>
            <a:r>
              <a:rPr lang="uk-UA" sz="1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Филевич</a:t>
            </a:r>
            <a:r>
              <a:rPr lang="uk-UA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Л. О. Попова, О. М. Прядко [та ін.]. – Харків : ХДУХТ, 2014. – 225 с.</a:t>
            </a:r>
            <a:endParaRPr lang="uk-UA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0215" algn="just">
              <a:lnSpc>
                <a:spcPct val="106000"/>
              </a:lnSpc>
              <a:spcAft>
                <a:spcPts val="800"/>
              </a:spcAft>
            </a:pPr>
            <a:r>
              <a:rPr lang="uk-UA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5.Павлова В. А. Комерційне товарознавство : </a:t>
            </a:r>
            <a:r>
              <a:rPr lang="uk-UA" sz="1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навч</a:t>
            </a:r>
            <a:r>
              <a:rPr lang="uk-UA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uk-UA" sz="1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посіб</a:t>
            </a:r>
            <a:r>
              <a:rPr lang="uk-UA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/ В. А. Павлова. – Київ : Кондор, 2024. – 286 с. </a:t>
            </a:r>
            <a:endParaRPr lang="uk-UA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ctr">
              <a:lnSpc>
                <a:spcPct val="106000"/>
              </a:lnSpc>
              <a:spcAft>
                <a:spcPts val="800"/>
              </a:spcAft>
            </a:pPr>
            <a:r>
              <a:rPr lang="uk-UA" sz="1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Інформаційні ресурси в Інтернеті</a:t>
            </a:r>
            <a:endParaRPr lang="uk-UA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0215" algn="just">
              <a:lnSpc>
                <a:spcPct val="106000"/>
              </a:lnSpc>
              <a:spcAft>
                <a:spcPts val="800"/>
              </a:spcAft>
            </a:pPr>
            <a:r>
              <a:rPr lang="uk-UA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1.Біржова діяльність: опорний конспект лекцій / укладачі А. М. </a:t>
            </a:r>
            <a:r>
              <a:rPr lang="uk-UA" sz="1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Одарченко</a:t>
            </a:r>
            <a:r>
              <a:rPr lang="uk-UA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К. В. Сподар, О. О. </a:t>
            </a:r>
            <a:r>
              <a:rPr lang="uk-UA" sz="1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Лісніченко</a:t>
            </a:r>
            <a:r>
              <a:rPr lang="uk-UA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– Електрон. дані. – Харків : ХДУХТ, 2017. – 1 електрон. опт. диск (CD-ROM) ; 12 см. – Назва з </a:t>
            </a:r>
            <a:r>
              <a:rPr lang="uk-UA" sz="1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тит</a:t>
            </a:r>
            <a:r>
              <a:rPr lang="uk-UA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екрана.</a:t>
            </a:r>
            <a:endParaRPr lang="uk-UA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06000"/>
              </a:lnSpc>
              <a:spcAft>
                <a:spcPts val="800"/>
              </a:spcAft>
              <a:tabLst>
                <a:tab pos="450215" algn="l"/>
              </a:tabLst>
            </a:pPr>
            <a:r>
              <a:rPr lang="uk-UA" sz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uk-UA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091474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260648"/>
            <a:ext cx="8229600" cy="2801466"/>
          </a:xfrm>
        </p:spPr>
        <p:txBody>
          <a:bodyPr/>
          <a:lstStyle/>
          <a:p>
            <a:endParaRPr lang="uk-UA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27436981"/>
              </p:ext>
            </p:extLst>
          </p:nvPr>
        </p:nvGraphicFramePr>
        <p:xfrm>
          <a:off x="107504" y="188430"/>
          <a:ext cx="8712967" cy="666957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3224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4046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4025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76065">
                <a:tc rowSpan="3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Галузь</a:t>
                      </a:r>
                      <a:r>
                        <a:rPr lang="ru-RU" sz="180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 </a:t>
                      </a:r>
                      <a:r>
                        <a:rPr lang="ru-RU" sz="18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знань</a:t>
                      </a:r>
                      <a:r>
                        <a:rPr lang="ru-RU" sz="180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 </a:t>
                      </a:r>
                      <a:endParaRPr lang="uk-UA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07 </a:t>
                      </a:r>
                      <a:r>
                        <a:rPr lang="ru-RU" sz="18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Управління</a:t>
                      </a:r>
                      <a:r>
                        <a:rPr lang="ru-RU" sz="180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 та </a:t>
                      </a:r>
                      <a:r>
                        <a:rPr lang="ru-RU" sz="18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адміністрування</a:t>
                      </a:r>
                      <a:endParaRPr lang="uk-UA" sz="18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b="1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Спеціальність</a:t>
                      </a:r>
                      <a:endParaRPr lang="uk-UA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indent="-34290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lain" startAt="76"/>
                        <a:tabLst/>
                        <a:defRPr/>
                      </a:pPr>
                      <a:r>
                        <a:rPr lang="uk-UA" sz="1400" b="1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ПІДПРИЄМНИЦТВО ТА ТОРГІВЛЯ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89281">
                <a:tc v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b="1" dirty="0" err="1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Освітньо-</a:t>
                      </a:r>
                      <a:r>
                        <a:rPr lang="uk-UA" sz="1800" b="1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 професійна програма </a:t>
                      </a:r>
                      <a:endParaRPr lang="uk-UA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400" b="1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ПІДПРИЄМНИЦТВО, ТОРГІВЛЯ ТА БІРЖОВА ДІЯЛЬНІСТЬ</a:t>
                      </a:r>
                    </a:p>
                    <a:p>
                      <a:pPr algn="ctr"/>
                      <a:endParaRPr lang="uk-UA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13753">
                <a:tc rowSpan="7">
                  <a:txBody>
                    <a:bodyPr/>
                    <a:lstStyle/>
                    <a:p>
                      <a:endParaRPr lang="uk-UA" sz="1600" b="1" i="1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  <a:p>
                      <a:endParaRPr lang="uk-UA" sz="1600" b="1" i="1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  <a:p>
                      <a:endParaRPr lang="uk-UA" sz="1600" b="1" i="1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  <a:p>
                      <a:endParaRPr lang="uk-UA" sz="1600" b="1" i="1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  <a:p>
                      <a:endParaRPr lang="uk-UA" sz="1600" b="1" i="1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  <a:p>
                      <a:pPr algn="l"/>
                      <a:r>
                        <a:rPr lang="uk-UA" sz="1600" b="1" i="1" dirty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Відділення</a:t>
                      </a:r>
                    </a:p>
                    <a:p>
                      <a:pPr algn="l"/>
                      <a:r>
                        <a:rPr lang="uk-UA" sz="1600" b="1" i="1" dirty="0" err="1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готельно</a:t>
                      </a:r>
                      <a:r>
                        <a:rPr lang="uk-UA" sz="1600" b="1" i="1" baseline="0" dirty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 – ресторанного бізнесу та підприємництва</a:t>
                      </a:r>
                      <a:endParaRPr lang="uk-UA" sz="1600" b="1" i="1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b="1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Освітньо- професійний ступінь</a:t>
                      </a:r>
                      <a:endParaRPr lang="uk-UA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400" b="1" baseline="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фаховий молодший бакалавр</a:t>
                      </a:r>
                      <a:r>
                        <a:rPr lang="uk-UA" sz="1400" b="1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b="1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Статус освітнього компонента</a:t>
                      </a:r>
                      <a:endParaRPr lang="uk-UA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sz="2000" b="1" kern="1200" baseline="300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обов’язковий</a:t>
                      </a:r>
                      <a:endParaRPr lang="uk-UA" sz="2000" b="1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  <a:p>
                      <a:pPr algn="ctr"/>
                      <a:endParaRPr lang="uk-UA" sz="14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Мова викладання</a:t>
                      </a: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400" b="1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українська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42417">
                <a:tc vMerge="1">
                  <a:txBody>
                    <a:bodyPr/>
                    <a:lstStyle/>
                    <a:p>
                      <a:endParaRPr lang="uk-UA" b="1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Кількість кредитів ЄКТС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400" b="1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 4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98887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err="1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Розподіл</a:t>
                      </a:r>
                      <a:r>
                        <a:rPr lang="ru-RU" b="1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 за видами занять та годинами </a:t>
                      </a:r>
                      <a:r>
                        <a:rPr lang="ru-RU" b="1" dirty="0" err="1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навчання</a:t>
                      </a:r>
                      <a:r>
                        <a:rPr lang="ru-RU" b="1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 </a:t>
                      </a:r>
                      <a:endParaRPr lang="uk-UA" b="1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400" b="1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120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437001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аудиторні</a:t>
                      </a:r>
                    </a:p>
                    <a:p>
                      <a:r>
                        <a:rPr lang="uk-UA" b="1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лекційні</a:t>
                      </a:r>
                    </a:p>
                    <a:p>
                      <a:r>
                        <a:rPr lang="uk-UA" b="1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практичні</a:t>
                      </a:r>
                    </a:p>
                    <a:p>
                      <a:r>
                        <a:rPr lang="uk-UA" b="1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семінарські</a:t>
                      </a:r>
                    </a:p>
                    <a:p>
                      <a:r>
                        <a:rPr lang="uk-UA" b="1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самостійна робота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uk-UA" sz="1400" b="1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  <a:p>
                      <a:pPr algn="ctr"/>
                      <a:r>
                        <a:rPr lang="uk-UA" sz="1400" b="1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80</a:t>
                      </a:r>
                    </a:p>
                    <a:p>
                      <a:pPr algn="ctr"/>
                      <a:r>
                        <a:rPr lang="uk-UA" sz="1400" b="1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42</a:t>
                      </a:r>
                    </a:p>
                    <a:p>
                      <a:pPr algn="ctr"/>
                      <a:r>
                        <a:rPr lang="uk-UA" sz="1400" b="1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16</a:t>
                      </a:r>
                    </a:p>
                    <a:p>
                      <a:pPr algn="ctr"/>
                      <a:r>
                        <a:rPr lang="uk-UA" sz="1400" b="1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22</a:t>
                      </a:r>
                    </a:p>
                    <a:p>
                      <a:pPr algn="ctr"/>
                      <a:r>
                        <a:rPr lang="uk-UA" sz="1400" b="1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40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00359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Форма підсумкового контролю 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залік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404663"/>
            <a:ext cx="1728192" cy="15825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" name="Picture 2">
            <a:extLst>
              <a:ext uri="{FF2B5EF4-FFF2-40B4-BE49-F238E27FC236}">
                <a16:creationId xmlns:a16="http://schemas.microsoft.com/office/drawing/2014/main" id="{E7FB47E8-E4D5-4348-A5E8-0B3C46179CF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404664"/>
            <a:ext cx="1728192" cy="15825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721918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accent1">
                <a:lumMod val="75000"/>
              </a:schemeClr>
            </a:gs>
            <a:gs pos="60000">
              <a:schemeClr val="bg2">
                <a:shade val="92000"/>
                <a:satMod val="230000"/>
              </a:schemeClr>
            </a:gs>
            <a:gs pos="100000">
              <a:schemeClr val="bg2">
                <a:tint val="85000"/>
                <a:satMod val="40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0" y="20638"/>
            <a:ext cx="8785225" cy="2441575"/>
          </a:xfrm>
          <a:ln>
            <a:gradFill flip="none" rotWithShape="1">
              <a:gsLst>
                <a:gs pos="0">
                  <a:srgbClr val="4D743D"/>
                </a:gs>
                <a:gs pos="0">
                  <a:schemeClr val="accent4">
                    <a:lumMod val="50000"/>
                  </a:schemeClr>
                </a:gs>
                <a:gs pos="74000">
                  <a:schemeClr val="accent1">
                    <a:lumMod val="45000"/>
                    <a:lumOff val="55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13500000" scaled="1"/>
              <a:tileRect/>
            </a:gradFill>
          </a:ln>
        </p:spPr>
        <p:txBody>
          <a:bodyPr>
            <a:noAutofit/>
          </a:bodyPr>
          <a:lstStyle/>
          <a:p>
            <a:pPr algn="just"/>
            <a:br>
              <a:rPr lang="uk-UA" sz="2400" b="1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tx1">
                    <a:lumMod val="7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</a:br>
            <a:endParaRPr lang="uk-UA" sz="2000" b="1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tx1">
                  <a:lumMod val="75000"/>
                </a:schemeClr>
              </a:solidFill>
              <a:effectLst>
                <a:glow rad="228600">
                  <a:schemeClr val="accent2">
                    <a:satMod val="175000"/>
                    <a:alpha val="40000"/>
                  </a:schemeClr>
                </a:glow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  <p:sp useBgFill="1">
        <p:nvSpPr>
          <p:cNvPr id="4" name="Прямоугольник 3"/>
          <p:cNvSpPr/>
          <p:nvPr/>
        </p:nvSpPr>
        <p:spPr>
          <a:xfrm>
            <a:off x="179512" y="116632"/>
            <a:ext cx="8936717" cy="6248827"/>
          </a:xfrm>
          <a:prstGeom prst="rect">
            <a:avLst/>
          </a:prstGeom>
          <a:ln>
            <a:solidFill>
              <a:schemeClr val="accent4">
                <a:lumMod val="50000"/>
              </a:schemeClr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uk-UA" b="1" i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Мета: </a:t>
            </a:r>
            <a:r>
              <a:rPr lang="uk-UA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формування у здобувача освіти теоретичних і практичних навичок спрямованих на вдосконалення організації комерційної діяльності торговельних підприємств, що функціонують на оптовому та роздрібному ринку України. </a:t>
            </a:r>
          </a:p>
          <a:p>
            <a:pPr algn="just"/>
            <a:r>
              <a:rPr lang="uk-UA" b="1" i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Завдання: </a:t>
            </a:r>
            <a:r>
              <a:rPr lang="uk-UA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засвоєння здобувачем освіти  сучасної теорії та практики комерційної діяльності на ринку товарів та послуг, надання йому професійних  знань, умінь та навичок, щодо практичного виконання робіт, </a:t>
            </a:r>
            <a:r>
              <a:rPr lang="uk-UA" sz="1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пов</a:t>
            </a:r>
            <a:r>
              <a:rPr lang="uk-UA" sz="1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</a:t>
            </a:r>
            <a:r>
              <a:rPr lang="uk-UA" sz="1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язаних</a:t>
            </a:r>
            <a:r>
              <a:rPr lang="uk-UA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з налагодженням комерційних </a:t>
            </a:r>
            <a:r>
              <a:rPr lang="uk-UA" sz="1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зв</a:t>
            </a:r>
            <a:r>
              <a:rPr lang="uk-UA" sz="1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</a:t>
            </a:r>
            <a:r>
              <a:rPr lang="uk-UA" sz="1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язків</a:t>
            </a:r>
            <a:r>
              <a:rPr lang="uk-UA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укладання договорів та угод на закупівлю та продаж товарів народного споживання, формування асортименту товарів, налагодженням ефективних систем переміщення товарів та активізації процесу їх продажу.</a:t>
            </a:r>
            <a:endParaRPr lang="uk-UA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uk-UA" b="1" i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Програмні результати навчання: </a:t>
            </a:r>
          </a:p>
          <a:p>
            <a:pPr indent="450215" algn="just">
              <a:lnSpc>
                <a:spcPct val="106000"/>
              </a:lnSpc>
              <a:spcAft>
                <a:spcPts val="800"/>
              </a:spcAft>
            </a:pPr>
            <a:r>
              <a:rPr lang="uk-UA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РН-2 Застосовувати знання, розуміння закономірностей та сучасних досягнень у підприємницькій та торговельній діяльності із професійною метою.</a:t>
            </a:r>
            <a:endParaRPr lang="uk-UA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06000"/>
              </a:lnSpc>
              <a:spcAft>
                <a:spcPts val="800"/>
              </a:spcAft>
            </a:pPr>
            <a:r>
              <a:rPr lang="uk-UA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РН-4 Використовувати сучасні комп’ютерні та телекомунікаційні технології обміну та поширення </a:t>
            </a:r>
            <a:r>
              <a:rPr lang="uk-UA" sz="1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професійно</a:t>
            </a:r>
            <a:r>
              <a:rPr lang="uk-UA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спрямованої інформації у сфері підприємницької та торговельної діяльності.</a:t>
            </a:r>
            <a:endParaRPr lang="uk-UA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06000"/>
              </a:lnSpc>
              <a:spcAft>
                <a:spcPts val="800"/>
              </a:spcAft>
            </a:pPr>
            <a:r>
              <a:rPr lang="uk-UA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РН-15 Застосовувати моделі електронної комерції в діяльності під­приємницьких та торговельних структур.</a:t>
            </a:r>
            <a:endParaRPr lang="uk-UA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06000"/>
              </a:lnSpc>
              <a:spcAft>
                <a:spcPts val="800"/>
              </a:spcAft>
            </a:pPr>
            <a:r>
              <a:rPr lang="uk-UA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РН-18 Використовувати отримані знання й уміння для реалізації заходів щодо збереження навколишнього природного середовища, здійснення безпечної та соціально відповідальної діяльності підприємницьких та торговельних структур на основі наукових цінностей і досягнень суспільства.</a:t>
            </a:r>
            <a:endParaRPr lang="uk-UA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06000"/>
              </a:lnSpc>
              <a:spcAft>
                <a:spcPts val="800"/>
              </a:spcAft>
            </a:pPr>
            <a:r>
              <a:rPr lang="uk-UA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РН-19 Розробляти і втілювати заходи, спрямовані </a:t>
            </a:r>
            <a:r>
              <a:rPr lang="uk-UA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 забезпечення ефективності технології торговельних процесів.</a:t>
            </a:r>
            <a:endParaRPr lang="uk-UA" b="1" i="1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77793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5736D80-D737-4BE4-81E6-1276086F69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2376264"/>
          </a:xfrm>
          <a:solidFill>
            <a:schemeClr val="accent1"/>
          </a:solidFill>
        </p:spPr>
        <p:txBody>
          <a:bodyPr>
            <a:normAutofit fontScale="90000"/>
          </a:bodyPr>
          <a:lstStyle/>
          <a:p>
            <a:pPr indent="450215">
              <a:lnSpc>
                <a:spcPct val="150000"/>
              </a:lnSpc>
              <a:spcAft>
                <a:spcPts val="800"/>
              </a:spcAft>
              <a:tabLst>
                <a:tab pos="563245" algn="l"/>
              </a:tabLst>
            </a:pPr>
            <a:r>
              <a:rPr lang="uk-UA" sz="2000" b="1" i="1" dirty="0">
                <a:solidFill>
                  <a:schemeClr val="bg2"/>
                </a:solidFill>
              </a:rPr>
              <a:t>У результаті навчання здобувач освіти повинен отримати:</a:t>
            </a:r>
            <a:br>
              <a:rPr lang="uk-UA" sz="2000" b="1" i="1" dirty="0">
                <a:solidFill>
                  <a:schemeClr val="bg2"/>
                </a:solidFill>
              </a:rPr>
            </a:br>
            <a:br>
              <a:rPr lang="uk-UA" sz="2000" b="1" i="1" dirty="0">
                <a:solidFill>
                  <a:schemeClr val="bg2"/>
                </a:solidFill>
              </a:rPr>
            </a:br>
            <a:br>
              <a:rPr lang="uk-UA" sz="2000" b="1" i="1" dirty="0">
                <a:solidFill>
                  <a:schemeClr val="bg2"/>
                </a:solidFill>
              </a:rPr>
            </a:br>
            <a:r>
              <a:rPr lang="uk-UA" sz="2000" b="1" i="1" dirty="0">
                <a:solidFill>
                  <a:schemeClr val="bg2"/>
                </a:solidFill>
              </a:rPr>
              <a:t>загальні компетентності: </a:t>
            </a:r>
            <a:br>
              <a:rPr lang="uk-UA" sz="2000" b="1" i="1" dirty="0">
                <a:solidFill>
                  <a:schemeClr val="bg2"/>
                </a:solidFill>
              </a:rPr>
            </a:br>
            <a:r>
              <a:rPr lang="uk-UA" sz="16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3К3.Здатність застосовувати знання у практичних ситуаціях.</a:t>
            </a:r>
            <a:br>
              <a:rPr lang="uk-UA" sz="16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uk-UA" sz="16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3К6.Здатність використовувати інформаційні та комунікаційні технології.</a:t>
            </a:r>
            <a:br>
              <a:rPr lang="uk-UA" sz="16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uk-UA" sz="16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ЗК 9. Здатність володіння навичками міжособистісної взаємодії, вміння працювати в команді, налагоджувати контакт з різними за віком, характером і статусом людьми.</a:t>
            </a:r>
            <a:br>
              <a:rPr lang="uk-UA" sz="16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uk-UA" sz="16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ЗК10.Здатність працювати самостійно та </a:t>
            </a:r>
            <a:r>
              <a:rPr lang="uk-UA" sz="1600" dirty="0" err="1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автономно</a:t>
            </a:r>
            <a:r>
              <a:rPr lang="uk-UA" sz="16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br>
              <a:rPr lang="uk-UA" sz="16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uk-UA" sz="1600" b="1" i="1" dirty="0">
                <a:solidFill>
                  <a:schemeClr val="bg2"/>
                </a:solidFill>
              </a:rPr>
            </a:br>
            <a:br>
              <a:rPr lang="uk-UA" b="1" i="1" dirty="0">
                <a:solidFill>
                  <a:schemeClr val="accent4">
                    <a:lumMod val="50000"/>
                  </a:schemeClr>
                </a:solidFill>
                <a:latin typeface="+mn-lt"/>
              </a:rPr>
            </a:br>
            <a:endParaRPr lang="uk-UA" b="1" dirty="0">
              <a:solidFill>
                <a:schemeClr val="accent4">
                  <a:lumMod val="50000"/>
                </a:schemeClr>
              </a:solidFill>
              <a:latin typeface="+mn-lt"/>
            </a:endParaRP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716D53A1-D353-45EE-8CF0-14B0EC4EBE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096117"/>
            <a:ext cx="8229600" cy="4537976"/>
          </a:xfrm>
          <a:solidFill>
            <a:schemeClr val="accent2">
              <a:lumMod val="50000"/>
            </a:schemeClr>
          </a:solidFill>
        </p:spPr>
        <p:txBody>
          <a:bodyPr>
            <a:normAutofit/>
          </a:bodyPr>
          <a:lstStyle/>
          <a:p>
            <a:pPr algn="just">
              <a:spcAft>
                <a:spcPts val="1000"/>
              </a:spcAft>
            </a:pPr>
            <a:r>
              <a:rPr lang="uk-UA" sz="1800" b="1" i="1" dirty="0">
                <a:solidFill>
                  <a:srgbClr val="FFA015"/>
                </a:solidFill>
              </a:rPr>
              <a:t>Спеціальні компетентності:</a:t>
            </a:r>
          </a:p>
          <a:p>
            <a:pPr indent="450215" algn="just">
              <a:spcAft>
                <a:spcPts val="800"/>
              </a:spcAft>
            </a:pPr>
            <a:r>
              <a:rPr lang="uk-UA" sz="16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СК 9 Здатність застосовувати моделі електронної комерції у сфері підприємницької та торговельної діяльності. </a:t>
            </a:r>
          </a:p>
          <a:p>
            <a:pPr indent="450215" algn="just">
              <a:spcAft>
                <a:spcPts val="800"/>
              </a:spcAft>
              <a:tabLst>
                <a:tab pos="4612640" algn="r"/>
              </a:tabLst>
            </a:pPr>
            <a:r>
              <a:rPr lang="uk-UA" sz="16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СК 13. Здатність здійснення науково-пошукової та дослідницької діяльності.</a:t>
            </a:r>
          </a:p>
          <a:p>
            <a:pPr indent="450215" algn="just">
              <a:spcAft>
                <a:spcPts val="800"/>
              </a:spcAft>
              <a:tabLst>
                <a:tab pos="4612640" algn="r"/>
              </a:tabLst>
            </a:pPr>
            <a:r>
              <a:rPr lang="uk-UA" sz="16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СК 14. Здатність застосовувати отримані нові знання й практичні навички для розв’язання комплексних проблем у сфері професійної діяльності, адаптувати їх до умов змінного середовища.</a:t>
            </a:r>
          </a:p>
          <a:p>
            <a:pPr indent="450215" algn="just">
              <a:spcAft>
                <a:spcPts val="800"/>
              </a:spcAft>
              <a:tabLst>
                <a:tab pos="4612640" algn="r"/>
              </a:tabLst>
            </a:pPr>
            <a:r>
              <a:rPr lang="uk-UA" sz="16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СК 15. Здатність аналізувати стан, тенденції та напрями розвитку ринку товарів та послуг на регіональному та національному рівнях.</a:t>
            </a:r>
          </a:p>
          <a:p>
            <a:pPr indent="450215" algn="just">
              <a:spcAft>
                <a:spcPts val="800"/>
              </a:spcAft>
            </a:pPr>
            <a:r>
              <a:rPr lang="uk-UA" sz="16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СК 16. Здатність до професійного самовдосконалення, самоосвіти в умовах мінливого середовища та підвищення рівня кваліфікації відповідно до потреб ринку праці.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6810165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accent1">
                <a:lumMod val="75000"/>
              </a:schemeClr>
            </a:gs>
            <a:gs pos="60000">
              <a:schemeClr val="bg2">
                <a:shade val="92000"/>
                <a:satMod val="230000"/>
              </a:schemeClr>
            </a:gs>
            <a:gs pos="100000">
              <a:schemeClr val="bg2">
                <a:tint val="85000"/>
                <a:satMod val="40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058438" y="260648"/>
            <a:ext cx="4572000" cy="523220"/>
          </a:xfrm>
          <a:prstGeom prst="rect">
            <a:avLst/>
          </a:prstGeom>
        </p:spPr>
        <p:txBody>
          <a:bodyPr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uk-UA" sz="2800" b="1" cap="all" dirty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Структура курсу:</a:t>
            </a: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35725746"/>
              </p:ext>
            </p:extLst>
          </p:nvPr>
        </p:nvGraphicFramePr>
        <p:xfrm>
          <a:off x="251520" y="905436"/>
          <a:ext cx="8496944" cy="572006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807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76875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801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60034">
                <a:tc gridSpan="3">
                  <a:txBody>
                    <a:bodyPr/>
                    <a:lstStyle/>
                    <a:p>
                      <a:pPr algn="ctr"/>
                      <a:r>
                        <a:rPr lang="uk-UA" sz="2400" dirty="0">
                          <a:solidFill>
                            <a:srgbClr val="7030A0"/>
                          </a:solidFill>
                        </a:rPr>
                        <a:t>Лекції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28722">
                <a:tc>
                  <a:txBody>
                    <a:bodyPr/>
                    <a:lstStyle/>
                    <a:p>
                      <a:pPr algn="ctr"/>
                      <a:r>
                        <a:rPr lang="uk-UA" dirty="0">
                          <a:solidFill>
                            <a:srgbClr val="7030A0"/>
                          </a:solidFill>
                        </a:rPr>
                        <a:t>№ з/п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b="0" i="1" dirty="0">
                          <a:solidFill>
                            <a:srgbClr val="7030A0"/>
                          </a:solidFill>
                        </a:rPr>
                        <a:t>Тема: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>
                          <a:solidFill>
                            <a:srgbClr val="7030A0"/>
                          </a:solidFill>
                        </a:rPr>
                        <a:t>К-ть годин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5143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1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kumimoji="0" lang="uk-UA" sz="1600" b="1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Тема 1.1. Поняття та суть комерційної діяльності</a:t>
                      </a:r>
                      <a:endParaRPr kumimoji="0" lang="uk-UA" sz="1600" b="1" kern="1200" dirty="0">
                        <a:solidFill>
                          <a:srgbClr val="7030A0"/>
                        </a:solidFill>
                        <a:effectLst/>
                        <a:latin typeface="+mj-lt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1600" b="1" dirty="0">
                        <a:solidFill>
                          <a:schemeClr val="bg2"/>
                        </a:solidFill>
                        <a:effectLst/>
                        <a:latin typeface="+mj-lt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400" b="1" dirty="0">
                          <a:solidFill>
                            <a:schemeClr val="bg2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5143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sz="1600" b="1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Тема 1.2. Психологія та етика комерційної діяльності</a:t>
                      </a:r>
                      <a:endParaRPr kumimoji="0" lang="uk-UA" sz="1600" b="1" kern="1200" dirty="0">
                        <a:solidFill>
                          <a:srgbClr val="7030A0"/>
                        </a:solidFill>
                        <a:effectLst/>
                        <a:latin typeface="+mj-lt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1600" b="1" dirty="0">
                        <a:solidFill>
                          <a:srgbClr val="7030A0"/>
                        </a:solidFill>
                        <a:effectLst/>
                        <a:latin typeface="+mj-lt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5143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sz="1600" b="1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Тема 1.3. </a:t>
                      </a:r>
                      <a:r>
                        <a:rPr kumimoji="0" lang="uk-UA" sz="1600" b="1" kern="1200" dirty="0" err="1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Суб</a:t>
                      </a:r>
                      <a:r>
                        <a:rPr kumimoji="0" lang="ru-RU" sz="1600" b="1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’</a:t>
                      </a:r>
                      <a:r>
                        <a:rPr kumimoji="0" lang="uk-UA" sz="1600" b="1" kern="1200" dirty="0" err="1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єкти</a:t>
                      </a:r>
                      <a:r>
                        <a:rPr kumimoji="0" lang="uk-UA" sz="1600" b="1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та об</a:t>
                      </a:r>
                      <a:r>
                        <a:rPr kumimoji="0" lang="ru-RU" sz="1600" b="1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’</a:t>
                      </a:r>
                      <a:r>
                        <a:rPr kumimoji="0" lang="uk-UA" sz="1600" b="1" kern="1200" dirty="0" err="1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єкти</a:t>
                      </a:r>
                      <a:r>
                        <a:rPr kumimoji="0" lang="uk-UA" sz="1600" b="1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комерційної діяльності</a:t>
                      </a:r>
                      <a:endParaRPr kumimoji="0" lang="uk-UA" sz="1600" b="1" kern="1200" dirty="0">
                        <a:solidFill>
                          <a:srgbClr val="7030A0"/>
                        </a:solidFill>
                        <a:effectLst/>
                        <a:latin typeface="+mj-lt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1600" b="1" dirty="0">
                        <a:solidFill>
                          <a:srgbClr val="7030A0"/>
                        </a:solidFill>
                        <a:effectLst/>
                        <a:latin typeface="+mj-lt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31630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uk-UA" sz="1600" b="1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Тема 1.4. Товари та послуги як об’єкт комерційної діяльності</a:t>
                      </a:r>
                      <a:endParaRPr lang="uk-UA" sz="1600" b="1" dirty="0">
                        <a:solidFill>
                          <a:srgbClr val="7030A0"/>
                        </a:solidFill>
                        <a:effectLst/>
                        <a:latin typeface="+mj-lt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85143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kumimoji="0" lang="uk-UA" sz="1600" b="1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Тема 2.1. Основи функціонування оптового ринку.</a:t>
                      </a:r>
                      <a:endParaRPr lang="uk-UA" sz="1600" b="1" dirty="0">
                        <a:solidFill>
                          <a:srgbClr val="7030A0"/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600" b="1" dirty="0">
                          <a:solidFill>
                            <a:srgbClr val="7030A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4336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uk-UA" sz="1600" b="1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Тема 2.2. Організація комерційної діяльності в оптовій торгівлі</a:t>
                      </a:r>
                      <a:endParaRPr lang="uk-UA" sz="1600" b="1" dirty="0">
                        <a:solidFill>
                          <a:srgbClr val="7030A0"/>
                        </a:solidFill>
                        <a:effectLst/>
                        <a:latin typeface="+mj-lt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98120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lang="uk-UA" sz="1600" b="1" dirty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Тема 2.3.Порядок укладання, зміни та розірвання господарського договору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lang="uk-UA" sz="1800" b="1" dirty="0">
                          <a:solidFill>
                            <a:srgbClr val="7030A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endParaRPr lang="uk-UA" sz="1800" dirty="0">
                        <a:solidFill>
                          <a:srgbClr val="7030A0"/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85143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uk-UA" sz="1600" b="1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Тема 2.4. Організація оптових </a:t>
                      </a:r>
                      <a:r>
                        <a:rPr kumimoji="0" lang="uk-UA" sz="1600" b="1" kern="1200" dirty="0" err="1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закупівель</a:t>
                      </a:r>
                      <a:r>
                        <a:rPr kumimoji="0" lang="uk-UA" sz="1600" b="1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товарів</a:t>
                      </a:r>
                      <a:endParaRPr lang="uk-UA" sz="1600" b="1" dirty="0">
                        <a:solidFill>
                          <a:srgbClr val="7030A0"/>
                        </a:solidFill>
                        <a:effectLst/>
                        <a:latin typeface="+mj-lt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85143">
                <a:tc>
                  <a:txBody>
                    <a:bodyPr/>
                    <a:lstStyle/>
                    <a:p>
                      <a:endParaRPr lang="uk-UA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1600" b="1" dirty="0">
                        <a:solidFill>
                          <a:srgbClr val="7030A0"/>
                        </a:solidFill>
                        <a:effectLst/>
                        <a:latin typeface="+mj-lt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endParaRPr lang="uk-UA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85143">
                <a:tc>
                  <a:txBody>
                    <a:bodyPr/>
                    <a:lstStyle/>
                    <a:p>
                      <a:endParaRPr lang="uk-UA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1600" b="1" dirty="0">
                        <a:solidFill>
                          <a:srgbClr val="7030A0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endParaRPr lang="uk-UA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739841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accent1">
                <a:lumMod val="75000"/>
              </a:schemeClr>
            </a:gs>
            <a:gs pos="60000">
              <a:schemeClr val="bg2">
                <a:shade val="92000"/>
                <a:satMod val="230000"/>
              </a:schemeClr>
            </a:gs>
            <a:gs pos="100000">
              <a:schemeClr val="bg2">
                <a:tint val="85000"/>
                <a:satMod val="40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058438" y="260648"/>
            <a:ext cx="4572000" cy="523220"/>
          </a:xfrm>
          <a:prstGeom prst="rect">
            <a:avLst/>
          </a:prstGeom>
        </p:spPr>
        <p:txBody>
          <a:bodyPr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uk-UA" sz="2800" b="1" cap="all" dirty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лекції</a:t>
            </a: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08251878"/>
              </p:ext>
            </p:extLst>
          </p:nvPr>
        </p:nvGraphicFramePr>
        <p:xfrm>
          <a:off x="251520" y="905436"/>
          <a:ext cx="8496944" cy="577450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807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76875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801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60034">
                <a:tc gridSpan="3">
                  <a:txBody>
                    <a:bodyPr/>
                    <a:lstStyle/>
                    <a:p>
                      <a:pPr algn="ctr"/>
                      <a:endParaRPr lang="uk-UA" sz="2400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28722">
                <a:tc>
                  <a:txBody>
                    <a:bodyPr/>
                    <a:lstStyle/>
                    <a:p>
                      <a:pPr algn="ctr"/>
                      <a:r>
                        <a:rPr lang="uk-UA" dirty="0">
                          <a:solidFill>
                            <a:srgbClr val="7030A0"/>
                          </a:solidFill>
                        </a:rPr>
                        <a:t>№ з/п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b="0" i="1" dirty="0">
                          <a:solidFill>
                            <a:srgbClr val="7030A0"/>
                          </a:solidFill>
                        </a:rPr>
                        <a:t>Тема: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>
                          <a:solidFill>
                            <a:srgbClr val="7030A0"/>
                          </a:solidFill>
                        </a:rPr>
                        <a:t>К-ть годин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5143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9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sz="16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Тема 2.5. Суть та значення біржової торгівлі в організації оптового ринку</a:t>
                      </a:r>
                      <a:endParaRPr lang="uk-UA" sz="1600" b="1" dirty="0">
                        <a:solidFill>
                          <a:schemeClr val="bg2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400" b="1" dirty="0">
                          <a:solidFill>
                            <a:schemeClr val="bg2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5143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uk-UA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Тема 2.6.Основи формування </a:t>
                      </a:r>
                      <a:r>
                        <a:rPr kumimoji="0" lang="uk-UA" sz="16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асортиментуна</a:t>
                      </a:r>
                      <a:r>
                        <a:rPr kumimoji="0" lang="uk-UA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підприємствах оптової торгівлі та управління товарними </a:t>
                      </a:r>
                      <a:endParaRPr lang="uk-UA" sz="1600" b="1" dirty="0">
                        <a:solidFill>
                          <a:schemeClr val="bg2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5143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uk-UA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Тема 2.7.Організація оптового продажу товарів та їх постачання в роздрібну торговельну мережу</a:t>
                      </a:r>
                      <a:endParaRPr lang="uk-UA" sz="1600" b="1" dirty="0">
                        <a:solidFill>
                          <a:srgbClr val="7030A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31630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uk-UA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Тема 2.8. Поняття, суть і завдання товаропостачання</a:t>
                      </a:r>
                      <a:endParaRPr lang="uk-UA" sz="1600" b="1" dirty="0">
                        <a:solidFill>
                          <a:srgbClr val="7030A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85143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13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uk-UA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Тема 2.9.Торгово-закупівельні системи і форми в оптовій електронній торгівлі.</a:t>
                      </a:r>
                      <a:endParaRPr lang="uk-UA" sz="1600" b="1" dirty="0">
                        <a:solidFill>
                          <a:srgbClr val="7030A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4336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kumimoji="0" lang="uk-UA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Тема 3.1.Організація комерційної роботи та вивчення попиту населення у роздрібній торгівлі</a:t>
                      </a:r>
                      <a:endParaRPr lang="uk-UA" sz="1600" b="1" dirty="0">
                        <a:solidFill>
                          <a:srgbClr val="7030A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98120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uk-UA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Тема 3.2.Формування асортименту товарів у роздрібній торгівлі</a:t>
                      </a:r>
                      <a:endParaRPr lang="uk-UA" sz="1600" b="1" dirty="0">
                        <a:solidFill>
                          <a:srgbClr val="7030A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lang="uk-UA" sz="12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uk-UA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85143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kumimoji="0" lang="uk-UA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Тема 3.3. Комерційна діяльність щодо збуту товарів на підприємстві</a:t>
                      </a:r>
                      <a:endParaRPr lang="uk-UA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85143">
                <a:tc>
                  <a:txBody>
                    <a:bodyPr/>
                    <a:lstStyle/>
                    <a:p>
                      <a:endParaRPr lang="uk-UA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1600" b="1" dirty="0">
                        <a:solidFill>
                          <a:srgbClr val="7030A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85143">
                <a:tc>
                  <a:txBody>
                    <a:bodyPr/>
                    <a:lstStyle/>
                    <a:p>
                      <a:endParaRPr lang="uk-UA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1600" b="1" dirty="0">
                        <a:solidFill>
                          <a:srgbClr val="7030A0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endParaRPr lang="uk-UA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086963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accent1">
                <a:lumMod val="75000"/>
              </a:schemeClr>
            </a:gs>
            <a:gs pos="60000">
              <a:schemeClr val="bg2">
                <a:shade val="92000"/>
                <a:satMod val="230000"/>
              </a:schemeClr>
            </a:gs>
            <a:gs pos="100000">
              <a:schemeClr val="bg2">
                <a:tint val="85000"/>
                <a:satMod val="40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058438" y="260648"/>
            <a:ext cx="4572000" cy="523220"/>
          </a:xfrm>
          <a:prstGeom prst="rect">
            <a:avLst/>
          </a:prstGeom>
        </p:spPr>
        <p:txBody>
          <a:bodyPr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uk-UA" sz="2800" b="1" cap="all" dirty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лекції</a:t>
            </a: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25603539"/>
              </p:ext>
            </p:extLst>
          </p:nvPr>
        </p:nvGraphicFramePr>
        <p:xfrm>
          <a:off x="251520" y="905436"/>
          <a:ext cx="8496945" cy="515623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750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76923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8019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60034">
                <a:tc gridSpan="3">
                  <a:txBody>
                    <a:bodyPr/>
                    <a:lstStyle/>
                    <a:p>
                      <a:pPr algn="ctr"/>
                      <a:endParaRPr lang="uk-UA" sz="2400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98212">
                <a:tc>
                  <a:txBody>
                    <a:bodyPr/>
                    <a:lstStyle/>
                    <a:p>
                      <a:pPr algn="ctr"/>
                      <a:r>
                        <a:rPr lang="uk-UA" dirty="0">
                          <a:solidFill>
                            <a:srgbClr val="7030A0"/>
                          </a:solidFill>
                        </a:rPr>
                        <a:t>№ з/п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b="0" i="1" dirty="0">
                          <a:solidFill>
                            <a:srgbClr val="7030A0"/>
                          </a:solidFill>
                        </a:rPr>
                        <a:t>Тема: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>
                          <a:solidFill>
                            <a:srgbClr val="7030A0"/>
                          </a:solidFill>
                        </a:rPr>
                        <a:t>К-ть годин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5143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17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uk-UA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Тема 3.4. Особливі форми продажу товарів у роздрібній торгівлі</a:t>
                      </a:r>
                      <a:endParaRPr lang="uk-UA" sz="1600" b="1" dirty="0">
                        <a:solidFill>
                          <a:srgbClr val="7030A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800" b="1" dirty="0">
                          <a:solidFill>
                            <a:srgbClr val="7030A0"/>
                          </a:solidFill>
                          <a:latin typeface="+mj-lt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5143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18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uk-UA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Тема 3.5.Сервісне обслуговування та надання послуг у роздрібній торгівлі</a:t>
                      </a:r>
                      <a:endParaRPr lang="uk-UA" sz="1600" b="1" dirty="0">
                        <a:solidFill>
                          <a:srgbClr val="7030A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5143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19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kumimoji="0" lang="uk-UA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Тема 3.6. Комерційна діяльність у сфері зовнішньої торгівлі</a:t>
                      </a:r>
                      <a:endParaRPr lang="uk-UA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2</a:t>
                      </a:r>
                    </a:p>
                    <a:p>
                      <a:pPr algn="ctr"/>
                      <a:endParaRPr lang="uk-UA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3163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20</a:t>
                      </a:r>
                    </a:p>
                    <a:p>
                      <a:endParaRPr lang="uk-UA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uk-UA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Тема 3.7.Форми та методи досягнення комерційного успіху</a:t>
                      </a:r>
                      <a:endParaRPr lang="uk-UA" sz="1400" b="1" dirty="0">
                        <a:solidFill>
                          <a:srgbClr val="7030A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2</a:t>
                      </a:r>
                    </a:p>
                    <a:p>
                      <a:pPr algn="ctr"/>
                      <a:endParaRPr lang="uk-UA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85143">
                <a:tc>
                  <a:txBody>
                    <a:bodyPr/>
                    <a:lstStyle/>
                    <a:p>
                      <a:endParaRPr lang="uk-UA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400" b="1" dirty="0">
                          <a:solidFill>
                            <a:srgbClr val="7030A0"/>
                          </a:solidFill>
                        </a:rPr>
                        <a:t>Разом: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42</a:t>
                      </a:r>
                    </a:p>
                    <a:p>
                      <a:pPr algn="ctr"/>
                      <a:endParaRPr lang="uk-UA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4336">
                <a:tc>
                  <a:txBody>
                    <a:bodyPr/>
                    <a:lstStyle/>
                    <a:p>
                      <a:endParaRPr lang="uk-UA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1400" b="1" dirty="0">
                        <a:solidFill>
                          <a:srgbClr val="7030A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endParaRPr lang="uk-UA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98120">
                <a:tc>
                  <a:txBody>
                    <a:bodyPr/>
                    <a:lstStyle/>
                    <a:p>
                      <a:endParaRPr lang="uk-UA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endParaRPr lang="uk-UA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endParaRPr lang="uk-UA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85143">
                <a:tc>
                  <a:txBody>
                    <a:bodyPr/>
                    <a:lstStyle/>
                    <a:p>
                      <a:endParaRPr lang="uk-UA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1400" b="1" dirty="0">
                        <a:solidFill>
                          <a:srgbClr val="7030A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endParaRPr lang="uk-UA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67126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accent1">
                <a:lumMod val="75000"/>
              </a:schemeClr>
            </a:gs>
            <a:gs pos="60000">
              <a:schemeClr val="bg2">
                <a:shade val="92000"/>
                <a:satMod val="230000"/>
              </a:schemeClr>
            </a:gs>
            <a:gs pos="100000">
              <a:schemeClr val="bg2">
                <a:tint val="85000"/>
                <a:satMod val="40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058438" y="260648"/>
            <a:ext cx="4572000" cy="954107"/>
          </a:xfrm>
          <a:prstGeom prst="rect">
            <a:avLst/>
          </a:prstGeom>
        </p:spPr>
        <p:txBody>
          <a:bodyPr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uk-UA" sz="2800" b="1" cap="all" dirty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Практичні заняття:</a:t>
            </a:r>
          </a:p>
          <a:p>
            <a:pPr algn="ctr"/>
            <a:endParaRPr lang="uk-UA" sz="2800" b="1" cap="all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85849869"/>
              </p:ext>
            </p:extLst>
          </p:nvPr>
        </p:nvGraphicFramePr>
        <p:xfrm>
          <a:off x="323528" y="1052736"/>
          <a:ext cx="8424937" cy="565128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89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82660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8935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49012">
                <a:tc gridSpan="3">
                  <a:txBody>
                    <a:bodyPr/>
                    <a:lstStyle/>
                    <a:p>
                      <a:pPr algn="ctr"/>
                      <a:endParaRPr lang="uk-UA" sz="2400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6896">
                <a:tc>
                  <a:txBody>
                    <a:bodyPr/>
                    <a:lstStyle/>
                    <a:p>
                      <a:pPr algn="ctr"/>
                      <a:r>
                        <a:rPr lang="uk-UA" dirty="0">
                          <a:solidFill>
                            <a:srgbClr val="7030A0"/>
                          </a:solidFill>
                        </a:rPr>
                        <a:t>№ з/п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b="0" i="1" dirty="0">
                          <a:solidFill>
                            <a:srgbClr val="7030A0"/>
                          </a:solidFill>
                        </a:rPr>
                        <a:t>Тема: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>
                          <a:solidFill>
                            <a:srgbClr val="7030A0"/>
                          </a:solidFill>
                        </a:rPr>
                        <a:t>К-ть годин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18419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1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kumimoji="0" lang="uk-UA" sz="1600" b="1" kern="1200" dirty="0">
                          <a:solidFill>
                            <a:srgbClr val="7030A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Тема 2.2. Організація комерційної діяльності в оптовій торгівлі. </a:t>
                      </a:r>
                    </a:p>
                    <a:p>
                      <a:r>
                        <a:rPr kumimoji="0" lang="uk-UA" sz="1600" b="1" kern="1200" dirty="0">
                          <a:solidFill>
                            <a:srgbClr val="7030A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Практичне заняття №1.</a:t>
                      </a:r>
                      <a:r>
                        <a:rPr kumimoji="0" lang="uk-UA" sz="1600" kern="1200" dirty="0">
                          <a:solidFill>
                            <a:srgbClr val="7030A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Ознайомлення з порядком укладання договорів постачання товарів</a:t>
                      </a:r>
                      <a:endParaRPr lang="uk-UA" sz="1600" b="1" dirty="0">
                        <a:solidFill>
                          <a:srgbClr val="7030A0"/>
                        </a:solidFill>
                        <a:effectLst/>
                        <a:latin typeface="+mn-lt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800" b="1" dirty="0">
                          <a:solidFill>
                            <a:srgbClr val="7030A0"/>
                          </a:solidFill>
                          <a:latin typeface="+mj-lt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57892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uk-UA" sz="1600" b="1" kern="1200" dirty="0">
                          <a:solidFill>
                            <a:srgbClr val="7030A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Тема 2.3.Порядок укладання, зміни та розірвання господарського договору.</a:t>
                      </a:r>
                      <a:endParaRPr kumimoji="0" lang="uk-UA" sz="16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uk-UA" sz="1600" b="1" kern="1200" dirty="0">
                          <a:solidFill>
                            <a:srgbClr val="7030A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Практичне заняття №2.</a:t>
                      </a:r>
                      <a:r>
                        <a:rPr kumimoji="0" lang="uk-UA" sz="1600" kern="1200" dirty="0">
                          <a:solidFill>
                            <a:srgbClr val="7030A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Ознайомлення з реквізитами договорів постачання, купівлі-продажу, консигнації, комісії.</a:t>
                      </a:r>
                      <a:endParaRPr lang="uk-UA" sz="1600" b="1" dirty="0">
                        <a:solidFill>
                          <a:srgbClr val="7030A0"/>
                        </a:solidFill>
                        <a:effectLst/>
                        <a:latin typeface="+mn-lt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18419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uk-UA" sz="1600" b="1" kern="1200" dirty="0">
                          <a:solidFill>
                            <a:srgbClr val="7030A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Тема 2.4. Організація оптових </a:t>
                      </a:r>
                      <a:r>
                        <a:rPr kumimoji="0" lang="uk-UA" sz="1600" b="1" kern="1200" dirty="0" err="1">
                          <a:solidFill>
                            <a:srgbClr val="7030A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закупівель</a:t>
                      </a:r>
                      <a:r>
                        <a:rPr kumimoji="0" lang="uk-UA" sz="1600" b="1" kern="1200" dirty="0">
                          <a:solidFill>
                            <a:srgbClr val="7030A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товарів</a:t>
                      </a:r>
                      <a:r>
                        <a:rPr kumimoji="0" lang="uk-UA" sz="1600" kern="1200" dirty="0">
                          <a:solidFill>
                            <a:srgbClr val="7030A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</a:p>
                    <a:p>
                      <a:r>
                        <a:rPr kumimoji="0" lang="uk-UA" sz="1600" b="1" kern="1200" dirty="0">
                          <a:solidFill>
                            <a:srgbClr val="7030A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Практичне заняття №3.</a:t>
                      </a:r>
                      <a:r>
                        <a:rPr kumimoji="0" lang="uk-UA" sz="1600" kern="1200" dirty="0">
                          <a:solidFill>
                            <a:srgbClr val="7030A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Засвоїти порядок проведення оптових ярмарок та біржових торгів</a:t>
                      </a:r>
                      <a:endParaRPr lang="uk-UA" sz="1600" b="1" dirty="0">
                        <a:solidFill>
                          <a:srgbClr val="7030A0"/>
                        </a:solidFill>
                        <a:effectLst/>
                        <a:latin typeface="+mn-lt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2</a:t>
                      </a:r>
                    </a:p>
                    <a:p>
                      <a:pPr algn="ctr"/>
                      <a:endParaRPr lang="uk-UA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26939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4</a:t>
                      </a:r>
                    </a:p>
                    <a:p>
                      <a:endParaRPr lang="uk-UA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uk-UA" sz="1600" b="1" kern="1200" dirty="0">
                          <a:solidFill>
                            <a:srgbClr val="7030A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Тема 2.6.Основи формування асортименту на</a:t>
                      </a:r>
                      <a:endParaRPr kumimoji="0" lang="uk-UA" sz="16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uk-UA" sz="1600" b="1" kern="1200" dirty="0">
                          <a:solidFill>
                            <a:srgbClr val="7030A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підприємствах оптової торгівлі та управління товарними запасами</a:t>
                      </a:r>
                      <a:endParaRPr kumimoji="0" lang="uk-UA" sz="16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uk-UA" sz="1600" b="1" kern="1200" dirty="0">
                          <a:solidFill>
                            <a:srgbClr val="7030A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Практичне заняття №4.</a:t>
                      </a:r>
                      <a:r>
                        <a:rPr kumimoji="0" lang="uk-UA" sz="1600" kern="1200" dirty="0">
                          <a:solidFill>
                            <a:srgbClr val="7030A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Ознайомлення з порядком  формування асортименту товарів на підприємствах оптової торгівлі та управління товарними запасами.    </a:t>
                      </a:r>
                      <a:endParaRPr lang="uk-UA" sz="1600" b="1" dirty="0">
                        <a:solidFill>
                          <a:srgbClr val="7030A0"/>
                        </a:solidFill>
                        <a:effectLst/>
                        <a:latin typeface="+mn-lt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2</a:t>
                      </a:r>
                    </a:p>
                    <a:p>
                      <a:pPr algn="ctr"/>
                      <a:endParaRPr lang="uk-UA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8245">
                <a:tc>
                  <a:txBody>
                    <a:bodyPr/>
                    <a:lstStyle/>
                    <a:p>
                      <a:endParaRPr lang="uk-UA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1400" b="1" dirty="0">
                        <a:solidFill>
                          <a:srgbClr val="7030A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endParaRPr lang="uk-UA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5238646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accent1">
                <a:lumMod val="75000"/>
              </a:schemeClr>
            </a:gs>
            <a:gs pos="60000">
              <a:schemeClr val="bg2">
                <a:shade val="92000"/>
                <a:satMod val="230000"/>
              </a:schemeClr>
            </a:gs>
            <a:gs pos="100000">
              <a:schemeClr val="bg2">
                <a:tint val="85000"/>
                <a:satMod val="40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058438" y="260648"/>
            <a:ext cx="4572000" cy="954107"/>
          </a:xfrm>
          <a:prstGeom prst="rect">
            <a:avLst/>
          </a:prstGeom>
        </p:spPr>
        <p:txBody>
          <a:bodyPr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uk-UA" sz="2800" b="1" cap="all" dirty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Практичні заняття:</a:t>
            </a:r>
          </a:p>
          <a:p>
            <a:pPr algn="ctr"/>
            <a:endParaRPr lang="uk-UA" sz="2800" b="1" cap="all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45523295"/>
              </p:ext>
            </p:extLst>
          </p:nvPr>
        </p:nvGraphicFramePr>
        <p:xfrm>
          <a:off x="539552" y="1052737"/>
          <a:ext cx="8208913" cy="567611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94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70890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7057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45597">
                <a:tc gridSpan="3">
                  <a:txBody>
                    <a:bodyPr/>
                    <a:lstStyle/>
                    <a:p>
                      <a:pPr algn="ctr"/>
                      <a:endParaRPr lang="uk-UA" sz="2400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91195">
                <a:tc>
                  <a:txBody>
                    <a:bodyPr/>
                    <a:lstStyle/>
                    <a:p>
                      <a:pPr algn="ctr"/>
                      <a:r>
                        <a:rPr lang="uk-UA" dirty="0">
                          <a:solidFill>
                            <a:srgbClr val="7030A0"/>
                          </a:solidFill>
                        </a:rPr>
                        <a:t>№ з/п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b="0" i="1" dirty="0">
                          <a:solidFill>
                            <a:srgbClr val="7030A0"/>
                          </a:solidFill>
                        </a:rPr>
                        <a:t>Тема: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>
                          <a:solidFill>
                            <a:srgbClr val="7030A0"/>
                          </a:solidFill>
                        </a:rPr>
                        <a:t>К-ть годин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50608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5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kumimoji="0" lang="uk-UA" sz="1600" b="1" kern="1200" dirty="0">
                          <a:solidFill>
                            <a:srgbClr val="7030A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Тема 2.7.Організація оптового продажу товарів та їх постачання в роздрібну торговельну мережу </a:t>
                      </a:r>
                      <a:endParaRPr kumimoji="0" lang="uk-UA" sz="16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uk-UA" sz="1600" b="1" kern="1200" dirty="0">
                          <a:solidFill>
                            <a:srgbClr val="7030A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Практичне заняття №5.</a:t>
                      </a:r>
                      <a:r>
                        <a:rPr kumimoji="0" lang="uk-UA" sz="1600" kern="1200" dirty="0">
                          <a:solidFill>
                            <a:srgbClr val="7030A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Організація оптового продажу товарів та їх постачання в роздрібну торговельну мережу.</a:t>
                      </a:r>
                      <a:endParaRPr lang="uk-UA" sz="1600" b="1" dirty="0">
                        <a:solidFill>
                          <a:srgbClr val="7030A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800" b="1" dirty="0">
                          <a:solidFill>
                            <a:srgbClr val="7030A0"/>
                          </a:solidFill>
                          <a:latin typeface="+mj-lt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50608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uk-UA" sz="1600" b="1" kern="1200" dirty="0">
                          <a:solidFill>
                            <a:srgbClr val="7030A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Тема 3.1.Організація комерційної роботи у роздрібній торгівлі</a:t>
                      </a:r>
                      <a:endParaRPr kumimoji="0" lang="uk-UA" sz="16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uk-UA" sz="1600" b="1" kern="1200" dirty="0">
                          <a:solidFill>
                            <a:srgbClr val="7030A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Практичне заняття№6.</a:t>
                      </a:r>
                      <a:r>
                        <a:rPr kumimoji="0" lang="uk-UA" sz="1600" kern="1200" dirty="0">
                          <a:solidFill>
                            <a:srgbClr val="7030A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Визначення оптимального розміру партії поставки товарів та періодичність постачань у роздрібні торговельні підприємства</a:t>
                      </a:r>
                      <a:endParaRPr lang="uk-UA" sz="1600" b="1" dirty="0">
                        <a:solidFill>
                          <a:srgbClr val="7030A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188259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uk-UA" sz="1600" b="1" kern="1200" dirty="0">
                          <a:solidFill>
                            <a:srgbClr val="7030A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Тема 3.2.Формування асортименту товарів та вивчення попиту населення у роздрібній торгівлі.</a:t>
                      </a:r>
                      <a:endParaRPr kumimoji="0" lang="uk-UA" sz="16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uk-UA" sz="1600" b="1" kern="1200" dirty="0">
                          <a:solidFill>
                            <a:srgbClr val="7030A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Практичне заняття №7. </a:t>
                      </a:r>
                      <a:r>
                        <a:rPr kumimoji="0" lang="uk-UA" sz="1600" kern="1200" dirty="0">
                          <a:solidFill>
                            <a:srgbClr val="7030A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Формування асортименту товарів та визначення попиту населення у роздрібних торговельних підприємствах</a:t>
                      </a:r>
                      <a:endParaRPr lang="uk-UA" sz="1600" b="1" dirty="0">
                        <a:solidFill>
                          <a:srgbClr val="7030A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2</a:t>
                      </a:r>
                    </a:p>
                    <a:p>
                      <a:pPr algn="ctr"/>
                      <a:endParaRPr lang="uk-UA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2383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8</a:t>
                      </a:r>
                    </a:p>
                    <a:p>
                      <a:endParaRPr lang="uk-UA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uk-UA" sz="1600" b="1" kern="1200" dirty="0">
                          <a:solidFill>
                            <a:srgbClr val="7030A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Тема 3.4.Форми та методи досягнення комерційного успіху Практичне заняття №8.</a:t>
                      </a:r>
                      <a:r>
                        <a:rPr kumimoji="0" lang="uk-UA" sz="1600" kern="1200" dirty="0">
                          <a:solidFill>
                            <a:srgbClr val="7030A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Ділова гра « Комерсант »</a:t>
                      </a:r>
                      <a:endParaRPr lang="uk-UA" sz="1600" b="1" dirty="0">
                        <a:solidFill>
                          <a:srgbClr val="7030A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2</a:t>
                      </a:r>
                    </a:p>
                    <a:p>
                      <a:pPr algn="ctr"/>
                      <a:endParaRPr lang="uk-UA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94513">
                <a:tc>
                  <a:txBody>
                    <a:bodyPr/>
                    <a:lstStyle/>
                    <a:p>
                      <a:endParaRPr lang="uk-UA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400" b="1" dirty="0">
                          <a:solidFill>
                            <a:srgbClr val="7030A0"/>
                          </a:solidFill>
                        </a:rPr>
                        <a:t>Разом: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16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7063549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Яркая">
  <a:themeElements>
    <a:clrScheme name="Модульная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Яркая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Яркая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460</TotalTime>
  <Words>2445</Words>
  <Application>Microsoft Office PowerPoint</Application>
  <PresentationFormat>Екран (4:3)</PresentationFormat>
  <Paragraphs>356</Paragraphs>
  <Slides>18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18</vt:i4>
      </vt:variant>
    </vt:vector>
  </HeadingPairs>
  <TitlesOfParts>
    <vt:vector size="25" baseType="lpstr">
      <vt:lpstr>Arial</vt:lpstr>
      <vt:lpstr>Calibri</vt:lpstr>
      <vt:lpstr>Century Gothic</vt:lpstr>
      <vt:lpstr>Times New Roman</vt:lpstr>
      <vt:lpstr>Verdana</vt:lpstr>
      <vt:lpstr>Wingdings 2</vt:lpstr>
      <vt:lpstr>Яркая</vt:lpstr>
      <vt:lpstr>Комерційна діяльність </vt:lpstr>
      <vt:lpstr>Презентація PowerPoint</vt:lpstr>
      <vt:lpstr> </vt:lpstr>
      <vt:lpstr>У результаті навчання здобувач освіти повинен отримати:   загальні компетентності:  3К3.Здатність застосовувати знання у практичних ситуаціях. 3К6.Здатність використовувати інформаційні та комунікаційні технології. ЗК 9. Здатність володіння навичками міжособистісної взаємодії, вміння працювати в команді, налагоджувати контакт з різними за віком, характером і статусом людьми. ЗК10.Здатність працювати самостійно та автономно.   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ФІНАНСИ ПІДПРИЄМСТВ</dc:title>
  <dc:creator>Пользователь</dc:creator>
  <cp:lastModifiedBy>Family</cp:lastModifiedBy>
  <cp:revision>54</cp:revision>
  <dcterms:created xsi:type="dcterms:W3CDTF">2024-02-06T17:10:51Z</dcterms:created>
  <dcterms:modified xsi:type="dcterms:W3CDTF">2025-09-29T12:03:31Z</dcterms:modified>
</cp:coreProperties>
</file>