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543" y="53"/>
            <a:ext cx="9100439" cy="6857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50"/>
            <a:ext cx="3721608" cy="6856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550" y="2165634"/>
            <a:ext cx="8216899" cy="144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543" y="53"/>
            <a:ext cx="9100439" cy="68579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666305" cy="6857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473456"/>
            <a:ext cx="74625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405" y="1567434"/>
            <a:ext cx="8251189" cy="393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381000"/>
            <a:ext cx="8216899" cy="144970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255520" marR="13970">
              <a:lnSpc>
                <a:spcPct val="116500"/>
              </a:lnSpc>
              <a:spcBef>
                <a:spcPts val="310"/>
              </a:spcBef>
            </a:pPr>
            <a:r>
              <a:rPr sz="4300" spc="-5" dirty="0"/>
              <a:t>Е</a:t>
            </a:r>
            <a:r>
              <a:rPr spc="-5" dirty="0"/>
              <a:t>CТИКА </a:t>
            </a:r>
            <a:r>
              <a:rPr spc="-30" dirty="0"/>
              <a:t>ХАРЧУВАННЯ </a:t>
            </a:r>
            <a:r>
              <a:rPr spc="-180" dirty="0"/>
              <a:t>ТА  </a:t>
            </a:r>
            <a:r>
              <a:rPr spc="-10" dirty="0"/>
              <a:t>ОСНОВИ</a:t>
            </a:r>
            <a:r>
              <a:rPr spc="225" dirty="0"/>
              <a:t> </a:t>
            </a:r>
            <a:r>
              <a:rPr spc="-15" dirty="0"/>
              <a:t>ГОСТИННОСТІ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6334125" y="3955160"/>
            <a:ext cx="2069464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225">
              <a:lnSpc>
                <a:spcPct val="12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10" dirty="0">
                <a:latin typeface="Times New Roman"/>
                <a:cs typeface="Times New Roman"/>
              </a:rPr>
              <a:t>и</a:t>
            </a:r>
            <a:r>
              <a:rPr sz="2400" b="1" spc="-5" dirty="0">
                <a:latin typeface="Times New Roman"/>
                <a:cs typeface="Times New Roman"/>
              </a:rPr>
              <a:t>кла</a:t>
            </a:r>
            <a:r>
              <a:rPr sz="2400" b="1" spc="-10" dirty="0">
                <a:latin typeface="Times New Roman"/>
                <a:cs typeface="Times New Roman"/>
              </a:rPr>
              <a:t>д</a:t>
            </a:r>
            <a:r>
              <a:rPr sz="2400" b="1" spc="-100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ч</a:t>
            </a:r>
            <a:r>
              <a:rPr sz="2400" b="1" spc="-40" dirty="0">
                <a:latin typeface="Times New Roman"/>
                <a:cs typeface="Times New Roman"/>
              </a:rPr>
              <a:t>к</a:t>
            </a:r>
            <a:r>
              <a:rPr sz="2400" b="1" dirty="0">
                <a:latin typeface="Times New Roman"/>
                <a:cs typeface="Times New Roman"/>
              </a:rPr>
              <a:t>а:  Зоряна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Гураль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80808"/>
            <a:ext cx="40363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кількість кредитів ЄКТС –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загальна кількість годин – 90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аудиторних – </a:t>
            </a:r>
            <a:r>
              <a:rPr lang="uk-UA" sz="2000" kern="0" dirty="0" smtClean="0">
                <a:solidFill>
                  <a:prstClr val="black"/>
                </a:solidFill>
              </a:rPr>
              <a:t>62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І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семестр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916293"/>
            <a:ext cx="2752725" cy="183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37" y="19812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658" y="3150677"/>
            <a:ext cx="2607499" cy="170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73456"/>
            <a:ext cx="4318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Мета</a:t>
            </a:r>
            <a:r>
              <a:rPr spc="-45" dirty="0"/>
              <a:t> </a:t>
            </a:r>
            <a:r>
              <a:rPr spc="-5" dirty="0"/>
              <a:t>дисципліни: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67434"/>
            <a:ext cx="7856855" cy="469423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6985" indent="-343535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Carlito"/>
                <a:cs typeface="Carlito"/>
              </a:rPr>
              <a:t>формування </a:t>
            </a:r>
            <a:r>
              <a:rPr sz="2700" dirty="0">
                <a:latin typeface="Carlito"/>
                <a:cs typeface="Carlito"/>
              </a:rPr>
              <a:t>у </a:t>
            </a:r>
            <a:r>
              <a:rPr sz="2700" spc="-10" dirty="0" err="1">
                <a:latin typeface="Carlito"/>
                <a:cs typeface="Carlito"/>
              </a:rPr>
              <a:t>здобувачів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lang="uk-UA" sz="2700" spc="-10" dirty="0" smtClean="0">
                <a:latin typeface="Carlito"/>
                <a:cs typeface="Carlito"/>
              </a:rPr>
              <a:t>фахової перед</a:t>
            </a:r>
            <a:r>
              <a:rPr sz="2700" spc="-5" dirty="0" err="1" smtClean="0">
                <a:latin typeface="Carlito"/>
                <a:cs typeface="Carlito"/>
              </a:rPr>
              <a:t>вищої</a:t>
            </a:r>
            <a:r>
              <a:rPr sz="2700" spc="-5" dirty="0" smtClean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освіти </a:t>
            </a:r>
            <a:r>
              <a:rPr sz="2700" spc="-10" dirty="0">
                <a:latin typeface="Carlito"/>
                <a:cs typeface="Carlito"/>
              </a:rPr>
              <a:t>уявлень </a:t>
            </a:r>
            <a:r>
              <a:rPr sz="2700" dirty="0">
                <a:latin typeface="Carlito"/>
                <a:cs typeface="Carlito"/>
              </a:rPr>
              <a:t>про  </a:t>
            </a:r>
            <a:r>
              <a:rPr sz="2700" spc="-5" dirty="0">
                <a:latin typeface="Carlito"/>
                <a:cs typeface="Carlito"/>
              </a:rPr>
              <a:t>поняття </a:t>
            </a:r>
            <a:r>
              <a:rPr sz="2700" dirty="0">
                <a:latin typeface="Carlito"/>
                <a:cs typeface="Carlito"/>
              </a:rPr>
              <a:t>сервісної діяльності, </a:t>
            </a:r>
            <a:r>
              <a:rPr sz="2700" spc="-5" dirty="0">
                <a:latin typeface="Carlito"/>
                <a:cs typeface="Carlito"/>
              </a:rPr>
              <a:t>етики</a:t>
            </a:r>
            <a:r>
              <a:rPr sz="2700" spc="-12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обслуговування  та </a:t>
            </a:r>
            <a:r>
              <a:rPr sz="2700" spc="-10" dirty="0">
                <a:latin typeface="Carlito"/>
                <a:cs typeface="Carlito"/>
              </a:rPr>
              <a:t>естетики подавання кулінарних </a:t>
            </a:r>
            <a:r>
              <a:rPr sz="2700" dirty="0">
                <a:latin typeface="Carlito"/>
                <a:cs typeface="Carlito"/>
              </a:rPr>
              <a:t>страв і виробів.  </a:t>
            </a:r>
            <a:r>
              <a:rPr sz="2700" spc="-5" dirty="0">
                <a:latin typeface="Carlito"/>
                <a:cs typeface="Carlito"/>
              </a:rPr>
              <a:t>завдання:</a:t>
            </a:r>
            <a:endParaRPr sz="2700" dirty="0">
              <a:latin typeface="Carlito"/>
              <a:cs typeface="Carlito"/>
            </a:endParaRPr>
          </a:p>
          <a:p>
            <a:pPr marL="355600" marR="5080" indent="-343535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Carlito"/>
                <a:cs typeface="Carlito"/>
              </a:rPr>
              <a:t>формування </a:t>
            </a:r>
            <a:r>
              <a:rPr sz="2700" dirty="0">
                <a:latin typeface="Carlito"/>
                <a:cs typeface="Carlito"/>
              </a:rPr>
              <a:t>принципових </a:t>
            </a:r>
            <a:r>
              <a:rPr sz="2700" spc="-10" dirty="0">
                <a:latin typeface="Carlito"/>
                <a:cs typeface="Carlito"/>
              </a:rPr>
              <a:t>уявлень </a:t>
            </a:r>
            <a:r>
              <a:rPr sz="2700" dirty="0">
                <a:latin typeface="Carlito"/>
                <a:cs typeface="Carlito"/>
              </a:rPr>
              <a:t>про </a:t>
            </a:r>
            <a:r>
              <a:rPr sz="2700" spc="-5" dirty="0">
                <a:latin typeface="Carlito"/>
                <a:cs typeface="Carlito"/>
              </a:rPr>
              <a:t>алгоритми</a:t>
            </a:r>
            <a:r>
              <a:rPr sz="2700" spc="-17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і  правила </a:t>
            </a:r>
            <a:r>
              <a:rPr sz="2700" spc="-5" dirty="0">
                <a:latin typeface="Carlito"/>
                <a:cs typeface="Carlito"/>
              </a:rPr>
              <a:t>обслуговування споживачів </a:t>
            </a:r>
            <a:r>
              <a:rPr sz="2700" dirty="0">
                <a:latin typeface="Carlito"/>
                <a:cs typeface="Carlito"/>
              </a:rPr>
              <a:t>у </a:t>
            </a:r>
            <a:r>
              <a:rPr sz="2700" spc="-5" dirty="0">
                <a:latin typeface="Carlito"/>
                <a:cs typeface="Carlito"/>
              </a:rPr>
              <a:t>закладах  </a:t>
            </a:r>
            <a:r>
              <a:rPr sz="2700" spc="-10" dirty="0">
                <a:latin typeface="Carlito"/>
                <a:cs typeface="Carlito"/>
              </a:rPr>
              <a:t>ресторанного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господарства;</a:t>
            </a:r>
            <a:endParaRPr sz="2700" dirty="0">
              <a:latin typeface="Carlito"/>
              <a:cs typeface="Carlito"/>
            </a:endParaRPr>
          </a:p>
          <a:p>
            <a:pPr marL="355600" marR="1202690" indent="-343535" algn="just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6235" algn="l"/>
              </a:tabLst>
            </a:pPr>
            <a:r>
              <a:rPr sz="2700" dirty="0">
                <a:latin typeface="Carlito"/>
                <a:cs typeface="Carlito"/>
              </a:rPr>
              <a:t>вивчення традиційних </a:t>
            </a:r>
            <a:r>
              <a:rPr sz="2700" spc="-5" dirty="0">
                <a:latin typeface="Carlito"/>
                <a:cs typeface="Carlito"/>
              </a:rPr>
              <a:t>та </a:t>
            </a:r>
            <a:r>
              <a:rPr sz="2700" dirty="0">
                <a:latin typeface="Carlito"/>
                <a:cs typeface="Carlito"/>
              </a:rPr>
              <a:t>сучасних правил</a:t>
            </a:r>
            <a:r>
              <a:rPr sz="2700" spc="-17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і  принципів </a:t>
            </a:r>
            <a:r>
              <a:rPr sz="2700" spc="-5" dirty="0">
                <a:latin typeface="Carlito"/>
                <a:cs typeface="Carlito"/>
              </a:rPr>
              <a:t>оформлення </a:t>
            </a:r>
            <a:r>
              <a:rPr sz="2700" dirty="0">
                <a:latin typeface="Carlito"/>
                <a:cs typeface="Carlito"/>
              </a:rPr>
              <a:t>і </a:t>
            </a:r>
            <a:r>
              <a:rPr sz="2700" spc="-10" dirty="0">
                <a:latin typeface="Carlito"/>
                <a:cs typeface="Carlito"/>
              </a:rPr>
              <a:t>подавання </a:t>
            </a:r>
            <a:r>
              <a:rPr sz="2700" dirty="0">
                <a:latin typeface="Carlito"/>
                <a:cs typeface="Carlito"/>
              </a:rPr>
              <a:t>страв і  виробів.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76" y="137921"/>
            <a:ext cx="7890509" cy="62445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latin typeface="Times New Roman"/>
                <a:cs typeface="Times New Roman"/>
              </a:rPr>
              <a:t>Які теоретичні </a:t>
            </a:r>
            <a:r>
              <a:rPr sz="2400" b="1" dirty="0">
                <a:latin typeface="Times New Roman"/>
                <a:cs typeface="Times New Roman"/>
              </a:rPr>
              <a:t>і </a:t>
            </a:r>
            <a:r>
              <a:rPr sz="2400" b="1" spc="-5" dirty="0">
                <a:latin typeface="Times New Roman"/>
                <a:cs typeface="Times New Roman"/>
              </a:rPr>
              <a:t>практичні </a:t>
            </a:r>
            <a:r>
              <a:rPr sz="2400" b="1" dirty="0">
                <a:latin typeface="Times New Roman"/>
                <a:cs typeface="Times New Roman"/>
              </a:rPr>
              <a:t>питання </a:t>
            </a:r>
            <a:r>
              <a:rPr sz="2400" b="1" spc="-5" dirty="0">
                <a:latin typeface="Times New Roman"/>
                <a:cs typeface="Times New Roman"/>
              </a:rPr>
              <a:t>ми </a:t>
            </a:r>
            <a:r>
              <a:rPr sz="2400" b="1" spc="-50" dirty="0">
                <a:latin typeface="Times New Roman"/>
                <a:cs typeface="Times New Roman"/>
              </a:rPr>
              <a:t>будемо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вивчати:</a:t>
            </a:r>
            <a:endParaRPr sz="2400">
              <a:latin typeface="Times New Roman"/>
              <a:cs typeface="Times New Roman"/>
            </a:endParaRPr>
          </a:p>
          <a:p>
            <a:pPr marL="469265" marR="346075" indent="-457200">
              <a:lnSpc>
                <a:spcPts val="2590"/>
              </a:lnSpc>
              <a:spcBef>
                <a:spcPts val="6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Ретроспективний </a:t>
            </a:r>
            <a:r>
              <a:rPr sz="2400" dirty="0">
                <a:latin typeface="Times New Roman"/>
                <a:cs typeface="Times New Roman"/>
              </a:rPr>
              <a:t>аналіз </a:t>
            </a:r>
            <a:r>
              <a:rPr sz="2400" spc="-10" dirty="0">
                <a:latin typeface="Times New Roman"/>
                <a:cs typeface="Times New Roman"/>
              </a:rPr>
              <a:t>розвитку </a:t>
            </a:r>
            <a:r>
              <a:rPr sz="2400" spc="-15" dirty="0">
                <a:latin typeface="Times New Roman"/>
                <a:cs typeface="Times New Roman"/>
              </a:rPr>
              <a:t>визначень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spc="-5" dirty="0">
                <a:latin typeface="Times New Roman"/>
                <a:cs typeface="Times New Roman"/>
              </a:rPr>
              <a:t>понять  про </a:t>
            </a:r>
            <a:r>
              <a:rPr sz="2400" spc="-40" dirty="0">
                <a:latin typeface="Times New Roman"/>
                <a:cs typeface="Times New Roman"/>
              </a:rPr>
              <a:t>культуру </a:t>
            </a:r>
            <a:r>
              <a:rPr sz="2400" spc="-10" dirty="0">
                <a:latin typeface="Times New Roman"/>
                <a:cs typeface="Times New Roman"/>
              </a:rPr>
              <a:t>обслуговування, етику </a:t>
            </a:r>
            <a:r>
              <a:rPr sz="2400" dirty="0">
                <a:latin typeface="Times New Roman"/>
                <a:cs typeface="Times New Roman"/>
              </a:rPr>
              <a:t>гостинності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  <a:p>
            <a:pPr marL="469265" marR="1464945">
              <a:lnSpc>
                <a:spcPts val="2590"/>
              </a:lnSpc>
              <a:spcBef>
                <a:spcPts val="5"/>
              </a:spcBef>
            </a:pPr>
            <a:r>
              <a:rPr sz="2400" spc="-15" dirty="0">
                <a:latin typeface="Times New Roman"/>
                <a:cs typeface="Times New Roman"/>
              </a:rPr>
              <a:t>етикет </a:t>
            </a:r>
            <a:r>
              <a:rPr sz="2400" spc="-5" dirty="0">
                <a:latin typeface="Times New Roman"/>
                <a:cs typeface="Times New Roman"/>
              </a:rPr>
              <a:t>(сутність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значення, історія </a:t>
            </a:r>
            <a:r>
              <a:rPr sz="2400" spc="-15" dirty="0">
                <a:latin typeface="Times New Roman"/>
                <a:cs typeface="Times New Roman"/>
              </a:rPr>
              <a:t>етикету  </a:t>
            </a:r>
            <a:r>
              <a:rPr sz="2400" dirty="0">
                <a:latin typeface="Times New Roman"/>
                <a:cs typeface="Times New Roman"/>
              </a:rPr>
              <a:t>гостинності, </a:t>
            </a:r>
            <a:r>
              <a:rPr sz="2400" spc="-5" dirty="0">
                <a:latin typeface="Times New Roman"/>
                <a:cs typeface="Times New Roman"/>
              </a:rPr>
              <a:t>національні </a:t>
            </a:r>
            <a:r>
              <a:rPr sz="2400" dirty="0">
                <a:latin typeface="Times New Roman"/>
                <a:cs typeface="Times New Roman"/>
              </a:rPr>
              <a:t>особливості </a:t>
            </a:r>
            <a:r>
              <a:rPr sz="2400" spc="-15" dirty="0">
                <a:latin typeface="Times New Roman"/>
                <a:cs typeface="Times New Roman"/>
              </a:rPr>
              <a:t>етикету  </a:t>
            </a:r>
            <a:r>
              <a:rPr sz="2400" dirty="0">
                <a:latin typeface="Times New Roman"/>
                <a:cs typeface="Times New Roman"/>
              </a:rPr>
              <a:t>гостинності).</a:t>
            </a:r>
            <a:endParaRPr sz="2400">
              <a:latin typeface="Times New Roman"/>
              <a:cs typeface="Times New Roman"/>
            </a:endParaRPr>
          </a:p>
          <a:p>
            <a:pPr marL="469265" indent="-457200">
              <a:lnSpc>
                <a:spcPts val="2735"/>
              </a:lnSpc>
              <a:spcBef>
                <a:spcPts val="254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Психологичні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етичні </a:t>
            </a:r>
            <a:r>
              <a:rPr sz="2400" spc="-5" dirty="0">
                <a:latin typeface="Times New Roman"/>
                <a:cs typeface="Times New Roman"/>
              </a:rPr>
              <a:t>аспекти </a:t>
            </a:r>
            <a:r>
              <a:rPr sz="2400" dirty="0">
                <a:latin typeface="Times New Roman"/>
                <a:cs typeface="Times New Roman"/>
              </a:rPr>
              <a:t>професійної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етики</a:t>
            </a:r>
            <a:endParaRPr sz="2400">
              <a:latin typeface="Times New Roman"/>
              <a:cs typeface="Times New Roman"/>
            </a:endParaRPr>
          </a:p>
          <a:p>
            <a:pPr marL="469265" marR="4445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Times New Roman"/>
                <a:cs typeface="Times New Roman"/>
              </a:rPr>
              <a:t>гостинності </a:t>
            </a:r>
            <a:r>
              <a:rPr sz="2400" spc="-10" dirty="0">
                <a:latin typeface="Times New Roman"/>
                <a:cs typeface="Times New Roman"/>
              </a:rPr>
              <a:t>(поняття </a:t>
            </a:r>
            <a:r>
              <a:rPr sz="2400" spc="-5" dirty="0">
                <a:latin typeface="Times New Roman"/>
                <a:cs typeface="Times New Roman"/>
              </a:rPr>
              <a:t>про </a:t>
            </a:r>
            <a:r>
              <a:rPr sz="2400" spc="-20" dirty="0">
                <a:latin typeface="Times New Roman"/>
                <a:cs typeface="Times New Roman"/>
              </a:rPr>
              <a:t>психологію </a:t>
            </a:r>
            <a:r>
              <a:rPr sz="2400" dirty="0">
                <a:latin typeface="Times New Roman"/>
                <a:cs typeface="Times New Roman"/>
              </a:rPr>
              <a:t>сервісупрофесійна  </a:t>
            </a:r>
            <a:r>
              <a:rPr sz="2400" spc="-20" dirty="0">
                <a:latin typeface="Times New Roman"/>
                <a:cs typeface="Times New Roman"/>
              </a:rPr>
              <a:t>психологія </a:t>
            </a:r>
            <a:r>
              <a:rPr sz="2400" dirty="0">
                <a:latin typeface="Times New Roman"/>
                <a:cs typeface="Times New Roman"/>
              </a:rPr>
              <a:t>сервісу; </a:t>
            </a:r>
            <a:r>
              <a:rPr sz="2400" spc="-15" dirty="0">
                <a:latin typeface="Times New Roman"/>
                <a:cs typeface="Times New Roman"/>
              </a:rPr>
              <a:t>поняття </a:t>
            </a:r>
            <a:r>
              <a:rPr sz="2400" spc="-5" dirty="0">
                <a:latin typeface="Times New Roman"/>
                <a:cs typeface="Times New Roman"/>
              </a:rPr>
              <a:t>про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комунікативні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ts val="2415"/>
              </a:lnSpc>
            </a:pPr>
            <a:r>
              <a:rPr sz="2400" spc="-10" dirty="0">
                <a:latin typeface="Times New Roman"/>
                <a:cs typeface="Times New Roman"/>
              </a:rPr>
              <a:t>компетентності; </a:t>
            </a:r>
            <a:r>
              <a:rPr sz="2400" dirty="0">
                <a:latin typeface="Times New Roman"/>
                <a:cs typeface="Times New Roman"/>
              </a:rPr>
              <a:t>типи </a:t>
            </a:r>
            <a:r>
              <a:rPr sz="2400" spc="-20" dirty="0">
                <a:latin typeface="Times New Roman"/>
                <a:cs typeface="Times New Roman"/>
              </a:rPr>
              <a:t>споживачів </a:t>
            </a:r>
            <a:r>
              <a:rPr sz="2400" spc="10" dirty="0">
                <a:latin typeface="Times New Roman"/>
                <a:cs typeface="Times New Roman"/>
              </a:rPr>
              <a:t>послуг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15" dirty="0">
                <a:latin typeface="Times New Roman"/>
                <a:cs typeface="Times New Roman"/>
              </a:rPr>
              <a:t>взаємодія</a:t>
            </a:r>
            <a:r>
              <a:rPr sz="2400" dirty="0">
                <a:latin typeface="Times New Roman"/>
                <a:cs typeface="Times New Roman"/>
              </a:rPr>
              <a:t> з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ts val="2740"/>
              </a:lnSpc>
            </a:pPr>
            <a:r>
              <a:rPr sz="2400" spc="-5" dirty="0">
                <a:latin typeface="Times New Roman"/>
                <a:cs typeface="Times New Roman"/>
              </a:rPr>
              <a:t>ними; аспекти етики </a:t>
            </a:r>
            <a:r>
              <a:rPr sz="2400" spc="5" dirty="0">
                <a:latin typeface="Times New Roman"/>
                <a:cs typeface="Times New Roman"/>
              </a:rPr>
              <a:t>сфери</a:t>
            </a:r>
            <a:r>
              <a:rPr sz="2400" dirty="0">
                <a:latin typeface="Times New Roman"/>
                <a:cs typeface="Times New Roman"/>
              </a:rPr>
              <a:t> гостинності).</a:t>
            </a:r>
            <a:endParaRPr sz="2400">
              <a:latin typeface="Times New Roman"/>
              <a:cs typeface="Times New Roman"/>
            </a:endParaRPr>
          </a:p>
          <a:p>
            <a:pPr marL="469265" indent="-457200">
              <a:lnSpc>
                <a:spcPts val="2735"/>
              </a:lnSpc>
              <a:spcBef>
                <a:spcPts val="28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spc="-20" dirty="0">
                <a:latin typeface="Times New Roman"/>
                <a:cs typeface="Times New Roman"/>
              </a:rPr>
              <a:t>Корпоративна </a:t>
            </a:r>
            <a:r>
              <a:rPr sz="2400" spc="-35" dirty="0">
                <a:latin typeface="Times New Roman"/>
                <a:cs typeface="Times New Roman"/>
              </a:rPr>
              <a:t>культура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етика </a:t>
            </a:r>
            <a:r>
              <a:rPr sz="2400" dirty="0">
                <a:latin typeface="Times New Roman"/>
                <a:cs typeface="Times New Roman"/>
              </a:rPr>
              <a:t>бізнесу (етичні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  <a:p>
            <a:pPr marL="469265" marR="5080">
              <a:lnSpc>
                <a:spcPct val="90000"/>
              </a:lnSpc>
              <a:spcBef>
                <a:spcPts val="145"/>
              </a:spcBef>
            </a:pPr>
            <a:r>
              <a:rPr sz="2400" dirty="0">
                <a:latin typeface="Times New Roman"/>
                <a:cs typeface="Times New Roman"/>
              </a:rPr>
              <a:t>моральні </a:t>
            </a:r>
            <a:r>
              <a:rPr sz="2400" spc="-10" dirty="0">
                <a:latin typeface="Times New Roman"/>
                <a:cs typeface="Times New Roman"/>
              </a:rPr>
              <a:t>норми </a:t>
            </a:r>
            <a:r>
              <a:rPr sz="2400" dirty="0">
                <a:latin typeface="Times New Roman"/>
                <a:cs typeface="Times New Roman"/>
              </a:rPr>
              <a:t>діяльності; </a:t>
            </a:r>
            <a:r>
              <a:rPr sz="2400" spc="-10" dirty="0">
                <a:latin typeface="Times New Roman"/>
                <a:cs typeface="Times New Roman"/>
              </a:rPr>
              <a:t>міжнародні норми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5" dirty="0">
                <a:latin typeface="Times New Roman"/>
                <a:cs typeface="Times New Roman"/>
              </a:rPr>
              <a:t>правила  </a:t>
            </a:r>
            <a:r>
              <a:rPr sz="2400" dirty="0">
                <a:latin typeface="Times New Roman"/>
                <a:cs typeface="Times New Roman"/>
              </a:rPr>
              <a:t>етики </a:t>
            </a:r>
            <a:r>
              <a:rPr sz="2400" spc="-10" dirty="0">
                <a:latin typeface="Times New Roman"/>
                <a:cs typeface="Times New Roman"/>
              </a:rPr>
              <a:t>обслуговування; </a:t>
            </a:r>
            <a:r>
              <a:rPr sz="2400" spc="-20" dirty="0">
                <a:latin typeface="Times New Roman"/>
                <a:cs typeface="Times New Roman"/>
              </a:rPr>
              <a:t>корпоративна </a:t>
            </a:r>
            <a:r>
              <a:rPr sz="2400" spc="-30" dirty="0">
                <a:latin typeface="Times New Roman"/>
                <a:cs typeface="Times New Roman"/>
              </a:rPr>
              <a:t>культура, </a:t>
            </a:r>
            <a:r>
              <a:rPr sz="2400" dirty="0">
                <a:latin typeface="Times New Roman"/>
                <a:cs typeface="Times New Roman"/>
              </a:rPr>
              <a:t>як основа  етичних </a:t>
            </a:r>
            <a:r>
              <a:rPr sz="2400" spc="-15" dirty="0">
                <a:latin typeface="Times New Roman"/>
                <a:cs typeface="Times New Roman"/>
              </a:rPr>
              <a:t>норм </a:t>
            </a:r>
            <a:r>
              <a:rPr sz="2400" spc="-5" dirty="0">
                <a:latin typeface="Times New Roman"/>
                <a:cs typeface="Times New Roman"/>
              </a:rPr>
              <a:t>сервісу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зовнішній </a:t>
            </a:r>
            <a:r>
              <a:rPr sz="2400" spc="-25" dirty="0">
                <a:latin typeface="Times New Roman"/>
                <a:cs typeface="Times New Roman"/>
              </a:rPr>
              <a:t>вигляд, </a:t>
            </a:r>
            <a:r>
              <a:rPr sz="2400" spc="-15" dirty="0">
                <a:latin typeface="Times New Roman"/>
                <a:cs typeface="Times New Roman"/>
              </a:rPr>
              <a:t>природні </a:t>
            </a:r>
            <a:r>
              <a:rPr sz="2400" spc="5" dirty="0">
                <a:latin typeface="Times New Roman"/>
                <a:cs typeface="Times New Roman"/>
              </a:rPr>
              <a:t>та  </a:t>
            </a:r>
            <a:r>
              <a:rPr sz="2400" spc="-15" dirty="0">
                <a:latin typeface="Times New Roman"/>
                <a:cs typeface="Times New Roman"/>
              </a:rPr>
              <a:t>набуті </a:t>
            </a:r>
            <a:r>
              <a:rPr sz="2400" spc="-10" dirty="0">
                <a:latin typeface="Times New Roman"/>
                <a:cs typeface="Times New Roman"/>
              </a:rPr>
              <a:t>стиолі </a:t>
            </a:r>
            <a:r>
              <a:rPr sz="2400" spc="-5" dirty="0">
                <a:latin typeface="Times New Roman"/>
                <a:cs typeface="Times New Roman"/>
              </a:rPr>
              <a:t>спілкування; </a:t>
            </a:r>
            <a:r>
              <a:rPr sz="2400" spc="-10" dirty="0">
                <a:latin typeface="Times New Roman"/>
                <a:cs typeface="Times New Roman"/>
              </a:rPr>
              <a:t>етика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управління;</a:t>
            </a:r>
            <a:endParaRPr sz="2400">
              <a:latin typeface="Times New Roman"/>
              <a:cs typeface="Times New Roman"/>
            </a:endParaRPr>
          </a:p>
          <a:p>
            <a:pPr marL="469265" marR="437515">
              <a:lnSpc>
                <a:spcPts val="2590"/>
              </a:lnSpc>
              <a:spcBef>
                <a:spcPts val="40"/>
              </a:spcBef>
            </a:pPr>
            <a:r>
              <a:rPr sz="2400" dirty="0">
                <a:latin typeface="Times New Roman"/>
                <a:cs typeface="Times New Roman"/>
              </a:rPr>
              <a:t>моральність </a:t>
            </a:r>
            <a:r>
              <a:rPr sz="2400" spc="5" dirty="0">
                <a:latin typeface="Times New Roman"/>
                <a:cs typeface="Times New Roman"/>
              </a:rPr>
              <a:t>особистості; </a:t>
            </a:r>
            <a:r>
              <a:rPr sz="2400" dirty="0">
                <a:latin typeface="Times New Roman"/>
                <a:cs typeface="Times New Roman"/>
              </a:rPr>
              <a:t>професійний </a:t>
            </a:r>
            <a:r>
              <a:rPr sz="2400" spc="-15" dirty="0">
                <a:latin typeface="Times New Roman"/>
                <a:cs typeface="Times New Roman"/>
              </a:rPr>
              <a:t>етикет </a:t>
            </a:r>
            <a:r>
              <a:rPr sz="2400" dirty="0">
                <a:latin typeface="Times New Roman"/>
                <a:cs typeface="Times New Roman"/>
              </a:rPr>
              <a:t>у сфері  </a:t>
            </a:r>
            <a:r>
              <a:rPr sz="2400" spc="-10" dirty="0">
                <a:latin typeface="Times New Roman"/>
                <a:cs typeface="Times New Roman"/>
              </a:rPr>
              <a:t>обслуговування)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282905"/>
            <a:ext cx="7442200" cy="485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Особливості </a:t>
            </a:r>
            <a:r>
              <a:rPr sz="2400" spc="-20" dirty="0">
                <a:latin typeface="Times New Roman"/>
                <a:cs typeface="Times New Roman"/>
              </a:rPr>
              <a:t>етикету </a:t>
            </a:r>
            <a:r>
              <a:rPr sz="2400" spc="-15" dirty="0">
                <a:latin typeface="Times New Roman"/>
                <a:cs typeface="Times New Roman"/>
              </a:rPr>
              <a:t>обслуговування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10" dirty="0">
                <a:latin typeface="Times New Roman"/>
                <a:cs typeface="Times New Roman"/>
              </a:rPr>
              <a:t>туристичному 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готельно-ресторанному </a:t>
            </a:r>
            <a:r>
              <a:rPr sz="2400" spc="5" dirty="0">
                <a:latin typeface="Times New Roman"/>
                <a:cs typeface="Times New Roman"/>
              </a:rPr>
              <a:t>бізнесі </a:t>
            </a:r>
            <a:r>
              <a:rPr sz="2400" spc="-10" dirty="0">
                <a:latin typeface="Times New Roman"/>
                <a:cs typeface="Times New Roman"/>
              </a:rPr>
              <a:t>(етика </a:t>
            </a:r>
            <a:r>
              <a:rPr sz="2400" spc="-5" dirty="0">
                <a:latin typeface="Times New Roman"/>
                <a:cs typeface="Times New Roman"/>
              </a:rPr>
              <a:t>працівників  </a:t>
            </a:r>
            <a:r>
              <a:rPr sz="2400" spc="-15" dirty="0">
                <a:latin typeface="Times New Roman"/>
                <a:cs typeface="Times New Roman"/>
              </a:rPr>
              <a:t>контактної </a:t>
            </a:r>
            <a:r>
              <a:rPr sz="2400" spc="-5" dirty="0">
                <a:latin typeface="Times New Roman"/>
                <a:cs typeface="Times New Roman"/>
              </a:rPr>
              <a:t>зони; </a:t>
            </a:r>
            <a:r>
              <a:rPr sz="2400" dirty="0">
                <a:latin typeface="Times New Roman"/>
                <a:cs typeface="Times New Roman"/>
              </a:rPr>
              <a:t>етичні </a:t>
            </a:r>
            <a:r>
              <a:rPr sz="2400" spc="-30" dirty="0">
                <a:latin typeface="Times New Roman"/>
                <a:cs typeface="Times New Roman"/>
              </a:rPr>
              <a:t>протоколи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10" dirty="0">
                <a:latin typeface="Times New Roman"/>
                <a:cs typeface="Times New Roman"/>
              </a:rPr>
              <a:t>спілкуванні </a:t>
            </a:r>
            <a:r>
              <a:rPr sz="2400" dirty="0">
                <a:latin typeface="Times New Roman"/>
                <a:cs typeface="Times New Roman"/>
              </a:rPr>
              <a:t>з  </a:t>
            </a:r>
            <a:r>
              <a:rPr sz="2400" spc="-10" dirty="0">
                <a:latin typeface="Times New Roman"/>
                <a:cs typeface="Times New Roman"/>
              </a:rPr>
              <a:t>гостями </a:t>
            </a:r>
            <a:r>
              <a:rPr sz="2400" dirty="0">
                <a:latin typeface="Times New Roman"/>
                <a:cs typeface="Times New Roman"/>
              </a:rPr>
              <a:t>(мовний </a:t>
            </a:r>
            <a:r>
              <a:rPr sz="2400" spc="-15" dirty="0">
                <a:latin typeface="Times New Roman"/>
                <a:cs typeface="Times New Roman"/>
              </a:rPr>
              <a:t>етикет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особисте </a:t>
            </a:r>
            <a:r>
              <a:rPr sz="2400" spc="-5" dirty="0">
                <a:latin typeface="Times New Roman"/>
                <a:cs typeface="Times New Roman"/>
              </a:rPr>
              <a:t>спілкування, по  </a:t>
            </a:r>
            <a:r>
              <a:rPr sz="2400" spc="-25" dirty="0">
                <a:latin typeface="Times New Roman"/>
                <a:cs typeface="Times New Roman"/>
              </a:rPr>
              <a:t>телефону,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електронному </a:t>
            </a:r>
            <a:r>
              <a:rPr sz="2400" dirty="0">
                <a:latin typeface="Times New Roman"/>
                <a:cs typeface="Times New Roman"/>
              </a:rPr>
              <a:t>просторі; </a:t>
            </a:r>
            <a:r>
              <a:rPr sz="2400" spc="-5" dirty="0">
                <a:latin typeface="Times New Roman"/>
                <a:cs typeface="Times New Roman"/>
              </a:rPr>
              <a:t>вербальне </a:t>
            </a:r>
            <a:r>
              <a:rPr sz="2400" spc="5" dirty="0">
                <a:latin typeface="Times New Roman"/>
                <a:cs typeface="Times New Roman"/>
              </a:rPr>
              <a:t>та  </a:t>
            </a:r>
            <a:r>
              <a:rPr sz="2400" spc="-5" dirty="0">
                <a:latin typeface="Times New Roman"/>
                <a:cs typeface="Times New Roman"/>
              </a:rPr>
              <a:t>невербальне спілкування; індивідуалізація  </a:t>
            </a:r>
            <a:r>
              <a:rPr sz="2400" spc="-10" dirty="0">
                <a:latin typeface="Times New Roman"/>
                <a:cs typeface="Times New Roman"/>
              </a:rPr>
              <a:t>обслуговування; </a:t>
            </a:r>
            <a:r>
              <a:rPr sz="2400" spc="-5" dirty="0">
                <a:latin typeface="Times New Roman"/>
                <a:cs typeface="Times New Roman"/>
              </a:rPr>
              <a:t>вирішення </a:t>
            </a:r>
            <a:r>
              <a:rPr sz="2400" spc="-25" dirty="0">
                <a:latin typeface="Times New Roman"/>
                <a:cs typeface="Times New Roman"/>
              </a:rPr>
              <a:t>конфліктних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ситуацій;)</a:t>
            </a:r>
            <a:endParaRPr sz="2400">
              <a:latin typeface="Times New Roman"/>
              <a:cs typeface="Times New Roman"/>
            </a:endParaRPr>
          </a:p>
          <a:p>
            <a:pPr marL="469265" marR="662940" indent="-457200">
              <a:lnSpc>
                <a:spcPct val="100000"/>
              </a:lnSpc>
              <a:spcBef>
                <a:spcPts val="58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Система </a:t>
            </a:r>
            <a:r>
              <a:rPr sz="2400" spc="-20" dirty="0">
                <a:latin typeface="Times New Roman"/>
                <a:cs typeface="Times New Roman"/>
              </a:rPr>
              <a:t>контролю </a:t>
            </a:r>
            <a:r>
              <a:rPr sz="2400" spc="5" dirty="0">
                <a:latin typeface="Times New Roman"/>
                <a:cs typeface="Times New Roman"/>
              </a:rPr>
              <a:t>етичності, </a:t>
            </a:r>
            <a:r>
              <a:rPr sz="2400" spc="-15" dirty="0">
                <a:latin typeface="Times New Roman"/>
                <a:cs typeface="Times New Roman"/>
              </a:rPr>
              <a:t>якості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spc="-35" dirty="0">
                <a:latin typeface="Times New Roman"/>
                <a:cs typeface="Times New Roman"/>
              </a:rPr>
              <a:t>культури  </a:t>
            </a:r>
            <a:r>
              <a:rPr sz="2400" spc="-15" dirty="0">
                <a:latin typeface="Times New Roman"/>
                <a:cs typeface="Times New Roman"/>
              </a:rPr>
              <a:t>обслуговування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10" dirty="0">
                <a:latin typeface="Times New Roman"/>
                <a:cs typeface="Times New Roman"/>
              </a:rPr>
              <a:t>туристичному </a:t>
            </a:r>
            <a:r>
              <a:rPr sz="2400" spc="5" dirty="0">
                <a:latin typeface="Times New Roman"/>
                <a:cs typeface="Times New Roman"/>
              </a:rPr>
              <a:t>та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готельно-</a:t>
            </a:r>
            <a:endParaRPr sz="2400">
              <a:latin typeface="Times New Roman"/>
              <a:cs typeface="Times New Roman"/>
            </a:endParaRPr>
          </a:p>
          <a:p>
            <a:pPr marL="469265" marR="47434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ресторанному </a:t>
            </a:r>
            <a:r>
              <a:rPr sz="2400" spc="5" dirty="0">
                <a:latin typeface="Times New Roman"/>
                <a:cs typeface="Times New Roman"/>
              </a:rPr>
              <a:t>бізнесі </a:t>
            </a:r>
            <a:r>
              <a:rPr sz="2400" spc="-10" dirty="0">
                <a:latin typeface="Times New Roman"/>
                <a:cs typeface="Times New Roman"/>
              </a:rPr>
              <a:t>(експертна </a:t>
            </a:r>
            <a:r>
              <a:rPr sz="2400" spc="-5" dirty="0">
                <a:latin typeface="Times New Roman"/>
                <a:cs typeface="Times New Roman"/>
              </a:rPr>
              <a:t>оцінка;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розробка  стандартів </a:t>
            </a:r>
            <a:r>
              <a:rPr sz="2400" spc="-10" dirty="0">
                <a:latin typeface="Times New Roman"/>
                <a:cs typeface="Times New Roman"/>
              </a:rPr>
              <a:t>ослуговування; </a:t>
            </a:r>
            <a:r>
              <a:rPr sz="2400" dirty="0">
                <a:latin typeface="Times New Roman"/>
                <a:cs typeface="Times New Roman"/>
              </a:rPr>
              <a:t>організація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навчання</a:t>
            </a:r>
            <a:endParaRPr sz="2400">
              <a:latin typeface="Times New Roman"/>
              <a:cs typeface="Times New Roman"/>
            </a:endParaRPr>
          </a:p>
          <a:p>
            <a:pPr marL="469265" marR="1028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персоналу; </a:t>
            </a:r>
            <a:r>
              <a:rPr sz="2400" spc="-30" dirty="0">
                <a:latin typeface="Times New Roman"/>
                <a:cs typeface="Times New Roman"/>
              </a:rPr>
              <a:t>заходи </a:t>
            </a:r>
            <a:r>
              <a:rPr sz="2400" spc="-20" dirty="0">
                <a:latin typeface="Times New Roman"/>
                <a:cs typeface="Times New Roman"/>
              </a:rPr>
              <a:t>контролю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мотиваційна </a:t>
            </a:r>
            <a:r>
              <a:rPr sz="2400" dirty="0">
                <a:latin typeface="Times New Roman"/>
                <a:cs typeface="Times New Roman"/>
              </a:rPr>
              <a:t>система  </a:t>
            </a:r>
            <a:r>
              <a:rPr sz="2400" spc="-5" dirty="0">
                <a:latin typeface="Times New Roman"/>
                <a:cs typeface="Times New Roman"/>
              </a:rPr>
              <a:t>підвищення </a:t>
            </a:r>
            <a:r>
              <a:rPr sz="2400" dirty="0">
                <a:latin typeface="Times New Roman"/>
                <a:cs typeface="Times New Roman"/>
              </a:rPr>
              <a:t>рівня </a:t>
            </a:r>
            <a:r>
              <a:rPr sz="2400" spc="-5" dirty="0">
                <a:latin typeface="Times New Roman"/>
                <a:cs typeface="Times New Roman"/>
              </a:rPr>
              <a:t>етики </a:t>
            </a:r>
            <a:r>
              <a:rPr sz="2400" dirty="0">
                <a:latin typeface="Times New Roman"/>
                <a:cs typeface="Times New Roman"/>
              </a:rPr>
              <a:t>гостинності)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282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Carlito</vt:lpstr>
      <vt:lpstr>Times New Roman</vt:lpstr>
      <vt:lpstr>Office Theme</vt:lpstr>
      <vt:lpstr>ЕCТИКА ХАРЧУВАННЯ ТА  ОСНОВИ ГОСТИННОСТІ</vt:lpstr>
      <vt:lpstr>Мета дисципліни: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ЕCТИКА ХАРЧУВАННЯ ТА  ОСНОВИ ГОСТИННОСТІ</dc:title>
  <dc:creator>PO</dc:creator>
  <cp:lastModifiedBy>oleh pyrih</cp:lastModifiedBy>
  <cp:revision>3</cp:revision>
  <dcterms:created xsi:type="dcterms:W3CDTF">2023-04-03T19:30:02Z</dcterms:created>
  <dcterms:modified xsi:type="dcterms:W3CDTF">2023-04-03T19:39:01Z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2023-04-03T00:00:00Z</vt:filetime>
  </property>
</Properties>
</file>