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9" r:id="rId14"/>
  </p:sldIdLst>
  <p:sldSz cx="9144000" cy="6858000" type="screen4x3"/>
  <p:notesSz cx="7559675" cy="106914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7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вичай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90EB9F8D-373A-4881-A3C6-5FD5BD4350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8CDEEB9-7E33-4E52-8E09-BAAC0105671A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8CDEEB9-7E33-4E52-8E09-BAAC0105671A}" type="slidenum">
              <a:rPr lang="uk-UA" sz="900" b="0" u="none" strike="noStrike" smtClean="0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grpSp>
        <p:nvGrpSpPr>
          <p:cNvPr id="40" name="Group 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cxnSp>
          <p:nvCxnSpPr>
            <p:cNvPr id="41" name="Straight Connector 2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2" name="Straight Connector 2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3" name="Freeform 2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4" name="Freeform 3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5" name="Freeform 3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6" name="Freeform 3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7" name="Freeform 3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8" name="Freeform 3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9" name="Freeform 3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50" name="Freeform 17"/>
            <p:cNvSpPr/>
            <p:nvPr/>
          </p:nvSpPr>
          <p:spPr>
            <a:xfrm>
              <a:off x="-8640" y="-8640"/>
              <a:ext cx="860400" cy="5694840"/>
            </a:xfrm>
            <a:custGeom>
              <a:avLst/>
              <a:gdLst>
                <a:gd name="textAreaLeft" fmla="*/ 0 w 860400"/>
                <a:gd name="textAreaRight" fmla="*/ 863640 w 860400"/>
                <a:gd name="textAreaTop" fmla="*/ 0 h 5694840"/>
                <a:gd name="textAreaBottom" fmla="*/ 5698080 h 569484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F428CFA-3291-4D58-8F35-4E06E777071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2.jpeg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4.jpeg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ctrTitle"/>
          </p:nvPr>
        </p:nvSpPr>
        <p:spPr>
          <a:xfrm>
            <a:off x="222846" y="3122923"/>
            <a:ext cx="8565840" cy="280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altLang="en-US" sz="3200" dirty="0">
                <a:solidFill>
                  <a:schemeClr val="accent1">
                    <a:lumMod val="75000"/>
                  </a:schemeClr>
                </a:solidFill>
              </a:rPr>
              <a:t>ЕК</a:t>
            </a:r>
            <a:r>
              <a:rPr lang="uk-UA" altLang="en-US" sz="3200" dirty="0">
                <a:solidFill>
                  <a:schemeClr val="accent1">
                    <a:lumMod val="75000"/>
                  </a:schemeClr>
                </a:solidFill>
              </a:rPr>
              <a:t>ОНОМІКА ПІДПРИЄМСТВА</a:t>
            </a:r>
            <a:br>
              <a:rPr lang="uk-UA" altLang="en-US" sz="32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sz="3200" dirty="0">
                <a:solidFill>
                  <a:schemeClr val="accent1">
                    <a:lumMod val="75000"/>
                  </a:schemeClr>
                </a:solidFill>
              </a:rPr>
            </a:br>
            <a:endParaRPr lang="uk-UA" sz="3200" b="0" u="none" strike="noStrike" dirty="0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 type="subTitle" idx="1"/>
          </p:nvPr>
        </p:nvSpPr>
        <p:spPr>
          <a:xfrm>
            <a:off x="542160" y="1179118"/>
            <a:ext cx="8059680" cy="309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ТЕРНОПІЛЬСЬКИЙ ФАХОВИЙ КОЛЕДЖ 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ХАРЧОВИХ ТЕХНОЛОГІЙ І ТОРГІВЛІ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endParaRPr lang="uk-UA" sz="18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СИЛАБУС</a:t>
            </a:r>
            <a:endParaRPr lang="uk-UA" sz="24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ОСВІТНЬОГО  КОМПОНЕНТА</a:t>
            </a:r>
            <a:endParaRPr lang="uk-UA" sz="24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TextBox 8"/>
          <p:cNvSpPr/>
          <p:nvPr/>
        </p:nvSpPr>
        <p:spPr>
          <a:xfrm>
            <a:off x="1781319" y="678698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88" name="TextBox 4"/>
          <p:cNvSpPr/>
          <p:nvPr/>
        </p:nvSpPr>
        <p:spPr>
          <a:xfrm>
            <a:off x="633744" y="1044458"/>
            <a:ext cx="6437014" cy="4769083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Оцінювання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здійснюється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4-бальною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шкалою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.</a:t>
            </a:r>
            <a:endParaRPr lang="uk-UA" altLang="en-US" sz="1600" dirty="0"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Робота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здобувача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освіти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заняттях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з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предмету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оцінюється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такими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критеріями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:</a:t>
            </a:r>
            <a:endParaRPr lang="en-US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–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відмінно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(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високий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рівень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ґрунтовна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аргументація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);</a:t>
            </a:r>
            <a:endParaRPr lang="en-US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–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добре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(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високий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рівень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часткова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аргументація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);</a:t>
            </a:r>
            <a:endParaRPr lang="en-US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–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задовільно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(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достатній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рівень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повна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аргументація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);</a:t>
            </a:r>
            <a:endParaRPr lang="en-US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–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600" b="1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задовільно</a:t>
            </a:r>
            <a:r>
              <a:rPr lang="en-US" altLang="en-US" sz="1600" b="1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(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низький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рівень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підготовки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відсутність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).</a:t>
            </a:r>
            <a:endParaRPr lang="uk-UA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Оцінювання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результатів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практичних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занять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відбувається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такими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загальними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критеріями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:</a:t>
            </a:r>
            <a:endParaRPr lang="en-US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-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відмінно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–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виконано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повністю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відповідь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обґрунтовано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висновки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та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пропозиції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аргументовано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і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належним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чином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;</a:t>
            </a:r>
            <a:endParaRPr lang="en-US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-</a:t>
            </a:r>
            <a:r>
              <a:rPr lang="uk-UA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добре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–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виконано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повністю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але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допущено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незначні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неточності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у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розрахунках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або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оформленні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;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але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умови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належного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виконано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менше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ніж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80%;</a:t>
            </a:r>
            <a:endParaRPr lang="en-US" altLang="en-US" sz="1600" b="0" u="none" strike="noStrike" dirty="0"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altLang="en-US" sz="1600" b="1" u="none" strike="noStrike" dirty="0">
                <a:uFillTx/>
                <a:latin typeface="Times New Roman" panose="02020603050405020304"/>
                <a:ea typeface="Times New Roman" panose="02020603050405020304"/>
              </a:rPr>
              <a:t>- </a:t>
            </a:r>
            <a:r>
              <a:rPr lang="en-US" altLang="en-US" sz="1600" b="1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задовільно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–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виконано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менш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ніж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70%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умови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належного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;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або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менше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ніж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80%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умови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припущення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незначних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помилок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у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розрахунках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або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6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оформленні</a:t>
            </a:r>
            <a:r>
              <a:rPr lang="en-US" altLang="en-US" sz="16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.</a:t>
            </a:r>
            <a:r>
              <a:rPr lang="uk-UA" sz="1600" b="0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TextBox 8"/>
          <p:cNvSpPr/>
          <p:nvPr/>
        </p:nvSpPr>
        <p:spPr>
          <a:xfrm>
            <a:off x="1627411" y="43315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0" name="TextBox 4"/>
          <p:cNvSpPr/>
          <p:nvPr/>
        </p:nvSpPr>
        <p:spPr>
          <a:xfrm>
            <a:off x="742384" y="980440"/>
            <a:ext cx="6047716" cy="525970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12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90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відповідях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час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дискусії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всебічні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систематизовані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глибокі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програмою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en-US" sz="12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добре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65-89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обсягом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необхідний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основної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передбаченої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програмою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безумовне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повно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припускається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2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задовільно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40-64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обсягом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необхідний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упоратися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програмою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репродуктивного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припускається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2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altLang="en-US" sz="1200" b="1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незадовільно</a:t>
            </a:r>
            <a:r>
              <a:rPr lang="en-US" altLang="en-US" sz="1200" b="1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40 і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серйозні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прогалини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припустився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принципових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репродуктивного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2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2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en-US" sz="1200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атестацію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арифметичним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оцінок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семестрові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розділу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US" altLang="en-US" sz="12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2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en-US" altLang="en-US" sz="1200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en-US" sz="1200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sng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</a:t>
            </a:r>
            <a:r>
              <a:rPr lang="en-US" altLang="en-US" sz="1200" u="sng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залік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є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арифметичним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атестацій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семестр</a:t>
            </a:r>
            <a:r>
              <a:rPr lang="en-US" altLang="en-US" sz="120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2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20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793358" y="871742"/>
            <a:ext cx="6255945" cy="467995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1.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Бурик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А. М. Планування діяльності підприємства :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навч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посіб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– Київ : Центр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учб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літ., 2018. – 260 с.</a:t>
            </a:r>
            <a:endParaRPr lang="uk-UA" altLang="en-US" sz="1200" dirty="0"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2.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Галущак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М. П.,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Машлій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Г. Б.,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Гевко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О. Б. Організація виробництва :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навч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посіб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Для виконання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практ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завдань та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самост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вивчення дисципліни. – Тернопіль : ТНТУ, 2017. – 139с.</a:t>
            </a:r>
            <a:endParaRPr lang="uk-UA" altLang="en-US" sz="1200" dirty="0"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3. Економіка підприємства :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навч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посіб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/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заг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ред. О. М. Бандурки. – Харків : ХНУВС, 2017. – 192 с.</a:t>
            </a:r>
            <a:endParaRPr lang="uk-UA" altLang="en-US" sz="1200" dirty="0"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4.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Захарчин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Г. М.,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Любомудрова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Н. П., Винничук Р. О. Мотивування й розвиток персоналу: культурологічний аспект : монографія. – Львів : Вид-во Львів. політехніки, 2015. – 284 с.</a:t>
            </a:r>
            <a:endParaRPr lang="uk-UA" altLang="en-US" sz="1200" dirty="0"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5.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Кривов’язюк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І. В. Економічна діагностика :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навч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посіб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– 2-ге вид. – Київ : Центр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учб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літ., 2017. – 456 с.</a:t>
            </a:r>
            <a:endParaRPr lang="uk-UA" altLang="en-US" sz="1200" dirty="0"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6. Підприємництво, торгівля та біржова діяльність : підручник / за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заг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ред. д-ра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екон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наук, проф. І. М. Сотник, д-ра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екон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наук, проф. Л. М.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Таранюка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– Суми : ВТД «Університетська книга», 2018. – 572 с.</a:t>
            </a:r>
            <a:endParaRPr lang="uk-UA" altLang="en-US" sz="1200" dirty="0"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7.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Полінкевич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О. М., Шостак Л. В.,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Белінська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Л. В. та ін. Потенціал і розвиток бізнесу: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навч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посіб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/ за ред. О. М.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Полінкевич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, Л. В. Шостак. – Луцьк : Вежа-Друк, 2019. – 571 с.</a:t>
            </a:r>
            <a:endParaRPr lang="uk-UA" altLang="en-US" sz="1200" dirty="0"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8. Прохорова В. В., Давидова О. Ю. Організація виробництва :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навч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посіб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– Харків : Вид-во Іванченка І. С., 2018. – 275 с.</a:t>
            </a:r>
            <a:endParaRPr lang="uk-UA" altLang="en-US" sz="1200" dirty="0"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9. Процесне та соціально-компетентне управління інноваційним розвитком підприємницьких систем : монографія / за наук. ред. д-ра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екон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наук, проф. О. М.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Полінкевич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– Луцьк : Вежа-Друк, 2017. – 352 с.</a:t>
            </a:r>
            <a:endParaRPr lang="uk-UA" altLang="en-US" sz="1200" dirty="0"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10. Стратегії та технології інноваційного розвитку корпорацій = </a:t>
            </a:r>
            <a:r>
              <a:rPr lang="en-US" altLang="en-US" sz="1200" dirty="0">
                <a:latin typeface="Times New Roman" panose="02020603050405020304"/>
                <a:ea typeface="Times New Roman" panose="02020603050405020304"/>
              </a:rPr>
              <a:t>Strategies and technologies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200" dirty="0">
                <a:latin typeface="Times New Roman" panose="02020603050405020304"/>
                <a:ea typeface="Times New Roman" panose="02020603050405020304"/>
              </a:rPr>
              <a:t>innovative development corporations =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Стратегии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и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технологии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инновационного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развития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корпораций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: монографія / за наук. ред. д-ра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екон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наук, проф. О. М.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Полінкевич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– Луцьк : Вежа-Друк, 2018. – 416 с.</a:t>
            </a:r>
            <a:endParaRPr lang="uk-UA" altLang="en-US" sz="1200" dirty="0"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11.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Яркіна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 Н. М. Економіка підприємства :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навч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посіб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– Вид. 2-ге,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переробл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і </a:t>
            </a:r>
            <a:r>
              <a:rPr lang="uk-UA" altLang="en-US" sz="1200" dirty="0" err="1">
                <a:latin typeface="Times New Roman" panose="02020603050405020304"/>
                <a:ea typeface="Times New Roman" panose="02020603050405020304"/>
              </a:rPr>
              <a:t>доповн</a:t>
            </a:r>
            <a:r>
              <a:rPr lang="uk-UA" altLang="en-US" sz="1200" dirty="0">
                <a:latin typeface="Times New Roman" panose="02020603050405020304"/>
                <a:ea typeface="Times New Roman" panose="02020603050405020304"/>
              </a:rPr>
              <a:t>. – Київ : Вид-во Ліра-К, 2017. – 600 с.</a:t>
            </a:r>
            <a:endParaRPr lang="en-US" altLang="en-US" sz="1200" dirty="0"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2" name="TextBox 8"/>
          <p:cNvSpPr/>
          <p:nvPr/>
        </p:nvSpPr>
        <p:spPr>
          <a:xfrm>
            <a:off x="1627411" y="43315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/>
              </a:rPr>
              <a:t>ЛІТЕРАТУРА</a:t>
            </a:r>
            <a:endParaRPr lang="uk-UA" sz="1800" b="1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6360" cy="279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2" name="Таблица 3"/>
          <p:cNvGraphicFramePr/>
          <p:nvPr/>
        </p:nvGraphicFramePr>
        <p:xfrm>
          <a:off x="-360" y="0"/>
          <a:ext cx="9143640" cy="685584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/>
                    <a:lstStyle/>
                    <a:p>
                      <a:endParaRPr lang="uk-UA" sz="1800" b="1" u="none" strike="noStrike">
                        <a:solidFill>
                          <a:srgbClr val="00B0F0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07 УПРАВЛІННЯ ТА АДМІНІСТРУВАННЯ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075 МАРКЕТИНГ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МАРКЕТИНГ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7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ГОТЕЛЬНО-РЕСТОРАННОГО БІЗНЕСУ ТА </a:t>
                      </a: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ПІДПРИЄМНИЦТВА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  <a:endParaRPr lang="uk-UA" sz="1800" b="0" u="none" strike="noStrike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 3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90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38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20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12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tx1"/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800" b="0" u="none" strike="noStrike" dirty="0">
                        <a:solidFill>
                          <a:schemeClr val="tx1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52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залік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7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51640" y="404640"/>
            <a:ext cx="1725120" cy="1579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Прямоугольник 3"/>
          <p:cNvSpPr/>
          <p:nvPr/>
        </p:nvSpPr>
        <p:spPr>
          <a:xfrm>
            <a:off x="805758" y="1026505"/>
            <a:ext cx="6274051" cy="48006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 defTabSz="457200"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Мета: </a:t>
            </a:r>
            <a:r>
              <a:rPr lang="uk-UA" altLang="uk-UA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 у здобувачів освіти системне уявлення про економічні засади функціонування підприємства в умовах ринкової економіки, надати знання та навички для прийняття ефективних управлінських рішень щодо використання ресурсів, планування, організації та контролю господарської діяльності з урахуванням сучасних економічних умов і тенденцій.</a:t>
            </a:r>
            <a:endParaRPr lang="en-US" altLang="en-US" sz="1800" u="none" strike="noStrike" dirty="0">
              <a:solidFill>
                <a:schemeClr val="accent1"/>
              </a:solidFill>
              <a:uFillTx/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Завдання:</a:t>
            </a:r>
            <a:r>
              <a:rPr lang="uk-UA" sz="1800" b="0" u="none" strike="noStrike" dirty="0">
                <a:solidFill>
                  <a:schemeClr val="accent1"/>
                </a:solidFill>
                <a:uFillTx/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 у </a:t>
            </a:r>
            <a:r>
              <a:rPr lang="uk-UA" altLang="uk-UA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здобувачів освіти</a:t>
            </a:r>
            <a:r>
              <a:rPr lang="uk-UA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цілісне розуміння економічних процесів на рівні підприємства, забезпечити засвоєння теоретичних основ його функціонування, навчити застосовувати методи аналізу та оцінювання економічних показників, планування витрат, прибутку, інвестицій, управління ресурсами та ризиками, а також розвинути практичні навички прийняття обґрунтованих управлінських рішень в умовах ринкової конкуренції та динамічного економічного середовища.</a:t>
            </a:r>
            <a:endParaRPr lang="uk-UA" sz="1800" b="0" u="none" strike="noStrike" dirty="0">
              <a:solidFill>
                <a:schemeClr val="accent1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Програмні результати навчання:</a:t>
            </a:r>
            <a:endParaRPr lang="en-US" dirty="0"/>
          </a:p>
        </p:txBody>
      </p:sp>
      <p:sp>
        <p:nvSpPr>
          <p:cNvPr id="275" name="Прямоугольник 2"/>
          <p:cNvSpPr/>
          <p:nvPr/>
        </p:nvSpPr>
        <p:spPr>
          <a:xfrm>
            <a:off x="697115" y="1187960"/>
            <a:ext cx="6228784" cy="341249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endParaRPr lang="uk-UA" sz="1800" u="none" strike="noStrike" dirty="0">
              <a:solidFill>
                <a:schemeClr val="accent1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endParaRPr lang="uk-UA" altLang="en-US" sz="1800" u="none" strike="noStrike" dirty="0">
              <a:solidFill>
                <a:schemeClr val="accent1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endParaRPr lang="ru-RU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РН</a:t>
            </a:r>
            <a:r>
              <a:rPr lang="uk-UA" altLang="en-US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en-US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Збирати й аналізувати необхідну інформацію, обчислювати економічні та маркетингові показники, обґрунтовувати управлінські рішення на основі використання необхідного аналітичного, методичного й методологічного інструментарію.</a:t>
            </a:r>
            <a:endParaRPr lang="ru-RU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РН7. </a:t>
            </a:r>
            <a:r>
              <a:rPr lang="ru-RU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взаємозв’язки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800" u="none" strike="noStrike" dirty="0">
              <a:solidFill>
                <a:schemeClr val="accent1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800" b="1" u="none" strike="noStrike" dirty="0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Запрошення на навчання | Піщанська сільська рада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9878" y="4727620"/>
            <a:ext cx="2008360" cy="1506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7895" y="80010"/>
            <a:ext cx="6589395" cy="757555"/>
          </a:xfrm>
        </p:spPr>
        <p:txBody>
          <a:bodyPr/>
          <a:lstStyle/>
          <a:p>
            <a:pPr algn="ctr"/>
            <a:r>
              <a:rPr lang="uk-UA" b="1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КОМПЕТЕНТНОСТІ</a:t>
            </a:r>
            <a:endParaRPr lang="en-US" dirty="0"/>
          </a:p>
        </p:txBody>
      </p:sp>
      <p:sp>
        <p:nvSpPr>
          <p:cNvPr id="275" name="Прямоугольник 2"/>
          <p:cNvSpPr/>
          <p:nvPr/>
        </p:nvSpPr>
        <p:spPr>
          <a:xfrm>
            <a:off x="715224" y="685538"/>
            <a:ext cx="6589198" cy="50749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endParaRPr lang="uk-UA" sz="1800" b="0" u="none" strike="noStrike" dirty="0"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 dirty="0">
                <a:uFillTx/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  <a:endParaRPr lang="uk-UA" sz="1800" b="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 dirty="0">
                <a:uFillTx/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загальні компетентності: </a:t>
            </a:r>
            <a:endParaRPr lang="uk-UA" sz="1800" b="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3К 3. </a:t>
            </a:r>
            <a:r>
              <a:rPr lang="en-US" altLang="en-US" sz="1800" b="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en-US" altLang="en-US" sz="1800" b="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en-US" altLang="en-US" sz="1800" b="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en-US" altLang="en-US" sz="1800" b="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altLang="en-US" sz="1800" b="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en-US" altLang="en-US" sz="1800" b="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en-US" altLang="en-US" sz="1800" b="0" u="none" strike="noStrike" dirty="0"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altLang="en-US" sz="1800" b="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800" b="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 dirty="0">
                <a:uFillTx/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спеціальні компетентності:</a:t>
            </a:r>
            <a:endParaRPr lang="uk-UA" sz="1800" b="0" u="none" strike="noStrike" dirty="0"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1. Здатність системно відтворювати отримані знання предметної області маркетингу.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2. Здатність виявляти вплив чинників маркетингового середовища на результати господарської діяльності ринкових суб’єктів.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3. Брати участь у плануванні маркетингової діяльності ринкового суб’єкта.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12. Здатність приймати обґрунтовані рішення в маркетинговій діяльності.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15. Здатність до професійного самовдосконалення, самоосвіти в умовах мінливого середовища та підвищення рівня кваліфікації відповідно до потреб ринку праці.</a:t>
            </a:r>
            <a:endParaRPr lang="en-US" altLang="en-US" sz="1800" b="0" u="none" strike="noStrike" dirty="0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Сімейна форма навчання у 2025 році: особливості організації — 🎓Education.ua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8650" y="5760720"/>
            <a:ext cx="1978660" cy="1034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Прямоугольник 1"/>
          <p:cNvSpPr/>
          <p:nvPr/>
        </p:nvSpPr>
        <p:spPr>
          <a:xfrm>
            <a:off x="2287619" y="505466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800" b="1" u="none" strike="noStrike" dirty="0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СТРУКТУРА КУРСУ</a:t>
            </a:r>
            <a:endParaRPr lang="uk-UA" sz="2800" b="1" u="none" strike="noStrike" dirty="0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pitchFamily="18" charset="0"/>
              <a:ea typeface="DejaVu Sans"/>
              <a:cs typeface="Times New Roman" panose="02020603050405020304" pitchFamily="18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00342" y="1160277"/>
          <a:ext cx="8743315" cy="413893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ЛЕКЦІЇ</a:t>
                      </a:r>
                      <a:endParaRPr lang="uk-UA" sz="1800" b="1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</a:t>
                      </a:r>
                      <a:r>
                        <a:rPr lang="en-US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</a:t>
                      </a:r>
                      <a:r>
                        <a:rPr lang="en-US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1.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Підприємство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первинна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ланки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ринкової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економіки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7684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2.</a:t>
                      </a: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Зовнішнє середовище господарювання</a:t>
                      </a:r>
                      <a:endParaRPr lang="uk-UA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en-US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ема</a:t>
                      </a:r>
                      <a:r>
                        <a:rPr lang="en-US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3.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Планування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розробка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виробничої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програми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4. </a:t>
                      </a: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Основні фонди підприємства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5. </a:t>
                      </a: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Обігові кошти підприємства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6.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Персонал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продуктивність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оплата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праці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7. </a:t>
                      </a: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Нематеріальні ресурси підприємства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8. </a:t>
                      </a: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Фінансово-економічні результати діяльності підприємства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9.</a:t>
                      </a: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Управління підприємством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r>
                        <a:rPr lang="en-US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10.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Виробнича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потужність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виробнича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програма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400" b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uk-UA" sz="1400" b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00342" y="1277972"/>
          <a:ext cx="8743315" cy="300101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1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1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en-US" sz="18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Планування</a:t>
                      </a:r>
                      <a:r>
                        <a:rPr lang="ru-RU" altLang="en-US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altLang="en-US" sz="18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розробка</a:t>
                      </a:r>
                      <a:r>
                        <a:rPr lang="ru-RU" altLang="en-US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en-US" sz="18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виробничої</a:t>
                      </a:r>
                      <a:r>
                        <a:rPr lang="ru-RU" altLang="en-US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en-US" sz="18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програми</a:t>
                      </a:r>
                      <a:r>
                        <a:rPr lang="ru-RU" altLang="en-US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en-US" sz="18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</a:t>
                      </a:r>
                      <a:endParaRPr lang="en-US" altLang="en-US" sz="18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Основні фонди підприємства</a:t>
                      </a:r>
                      <a:endParaRPr lang="en-US" altLang="en-US" sz="18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Обігові кошти підприємства</a:t>
                      </a:r>
                      <a:endParaRPr lang="en-US" altLang="en-US" sz="18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en-US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Персонал </a:t>
                      </a:r>
                      <a:r>
                        <a:rPr lang="ru-RU" altLang="en-US" sz="18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</a:t>
                      </a:r>
                      <a:r>
                        <a:rPr lang="ru-RU" altLang="en-US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altLang="en-US" sz="18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продуктивність</a:t>
                      </a:r>
                      <a:r>
                        <a:rPr lang="ru-RU" altLang="en-US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оплата </a:t>
                      </a:r>
                      <a:r>
                        <a:rPr lang="ru-RU" altLang="en-US" sz="18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праці</a:t>
                      </a:r>
                      <a:endParaRPr lang="en-US" altLang="en-US" sz="18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en-US" sz="18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Виробнича</a:t>
                      </a:r>
                      <a:r>
                        <a:rPr lang="ru-RU" altLang="en-US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en-US" sz="18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потужність</a:t>
                      </a:r>
                      <a:r>
                        <a:rPr lang="ru-RU" altLang="en-US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altLang="en-US" sz="18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виробнича</a:t>
                      </a:r>
                      <a:r>
                        <a:rPr lang="ru-RU" altLang="en-US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en-US" sz="18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програма</a:t>
                      </a:r>
                      <a:r>
                        <a:rPr lang="ru-RU" altLang="en-US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en-US" sz="18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</a:t>
                      </a:r>
                      <a:endParaRPr lang="en-US" altLang="en-US" sz="18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en-US" sz="18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Витрати</a:t>
                      </a:r>
                      <a:r>
                        <a:rPr lang="ru-RU" altLang="en-US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altLang="en-US" sz="18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виробництво</a:t>
                      </a:r>
                      <a:r>
                        <a:rPr lang="ru-RU" altLang="en-US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altLang="en-US" sz="18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реалізацію</a:t>
                      </a:r>
                      <a:r>
                        <a:rPr lang="ru-RU" altLang="en-US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en-US" sz="18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продукції</a:t>
                      </a:r>
                      <a:endParaRPr lang="en-US" altLang="en-US" sz="18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sz="1800" b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0" name="TextBox 8"/>
          <p:cNvSpPr/>
          <p:nvPr/>
        </p:nvSpPr>
        <p:spPr>
          <a:xfrm>
            <a:off x="2162337" y="483595"/>
            <a:ext cx="4587840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28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ПРАКТИЧНІ</a:t>
            </a:r>
            <a:r>
              <a:rPr lang="uk-UA" sz="18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 </a:t>
            </a:r>
            <a:r>
              <a:rPr lang="uk-UA" sz="28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ЗАНЯТТЯ</a:t>
            </a:r>
            <a:endParaRPr lang="uk-UA" sz="1800" b="1" u="none" strike="noStrike" dirty="0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  <p:pic>
        <p:nvPicPr>
          <p:cNvPr id="2" name="Picture 2" descr="Запрошення на навчання | Піщанська сільська ра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9878" y="4727620"/>
            <a:ext cx="2008360" cy="1506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00342" y="1777145"/>
          <a:ext cx="8743315" cy="181229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Управління підприємством</a:t>
                      </a:r>
                      <a:endParaRPr lang="en-US" altLang="zh-CN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NewRomanPSMT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Нематеріальні ресурси підприємства</a:t>
                      </a:r>
                      <a:endParaRPr lang="en-US" altLang="zh-CN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Зовнішнє середовище підприємства</a:t>
                      </a:r>
                      <a:endParaRPr lang="en-US" altLang="zh-CN" sz="16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CN" sz="16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600" b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600" b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0" name="TextBox 8"/>
          <p:cNvSpPr/>
          <p:nvPr/>
        </p:nvSpPr>
        <p:spPr>
          <a:xfrm>
            <a:off x="2118881" y="913073"/>
            <a:ext cx="4587840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2800" b="1" u="none" strike="noStrike" dirty="0">
                <a:uFillTx/>
                <a:latin typeface="Times New Roman" panose="02020603050405020304"/>
                <a:ea typeface="DejaVu Sans"/>
              </a:rPr>
              <a:t>СЕМІНАРСЬКІ</a:t>
            </a:r>
            <a:r>
              <a:rPr lang="uk-UA" sz="28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 ЗАНЯТТЯ</a:t>
            </a:r>
            <a:endParaRPr lang="uk-UA" sz="2800" b="1" u="none" strike="noStrike" dirty="0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  <p:pic>
        <p:nvPicPr>
          <p:cNvPr id="4102" name="Picture 6" descr="Кращі студенти - Факультет економіки і підприємництв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550" y="3931741"/>
            <a:ext cx="2394900" cy="2296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Прямоугольник 1"/>
          <p:cNvSpPr/>
          <p:nvPr/>
        </p:nvSpPr>
        <p:spPr>
          <a:xfrm>
            <a:off x="2198480" y="541680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САМОСТІЙНА РОБОТА</a:t>
            </a:r>
            <a:endParaRPr lang="uk-UA" sz="2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pitchFamily="18" charset="0"/>
              <a:ea typeface="DejaVu Sans"/>
              <a:cs typeface="Times New Roman" panose="02020603050405020304" pitchFamily="18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13360" y="1268730"/>
          <a:ext cx="8743315" cy="397637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 dirty="0">
                          <a:solidFill>
                            <a:schemeClr val="bg1"/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 dirty="0">
                        <a:solidFill>
                          <a:schemeClr val="bg1"/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NewRomanPSMT"/>
                          <a:cs typeface="Times New Roman" panose="02020603050405020304" pitchFamily="18" charset="0"/>
                        </a:rPr>
                        <a:t>Інвестиційні ресурси підприємства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NewRomanPSMT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6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Інноваційна діяльність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5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Організація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виробництва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забезпечення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якості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продукції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6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Бізнес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-план і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його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роль у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становленні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розвитку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підприємства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6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План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виробництва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організаційний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план в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структурі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бізнес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-плану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підприємства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5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Фінансово-економічні результати діяльності підприємства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6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Організація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виробництва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забезпечення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якості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продукції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4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Неспроможність ( банкрутство) підприємств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6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Витрати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виробництво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реалізацію</a:t>
                      </a:r>
                      <a:r>
                        <a:rPr lang="ru-RU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altLang="zh-CN" sz="1400" b="1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продукції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6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4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Ринок і продукція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zh-CN" sz="14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6</a:t>
                      </a:r>
                      <a:endParaRPr lang="en-US" altLang="zh-CN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uk-UA" sz="1400" b="1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2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3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4.xml><?xml version="1.0" encoding="utf-8"?>
<p:tagLst xmlns:p="http://schemas.openxmlformats.org/presentationml/2006/main">
  <p:tag name="TABLE_ENDDRAG_ORIGIN_RECT" val="688*333"/>
  <p:tag name="TABLE_ENDDRAG_RECT" val="19*94*688*333"/>
</p:tagLst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9088</Words>
  <Application>WPS Presentation</Application>
  <PresentationFormat>Екран (4:3)</PresentationFormat>
  <Paragraphs>388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6" baseType="lpstr">
      <vt:lpstr>Arial</vt:lpstr>
      <vt:lpstr>SimSun</vt:lpstr>
      <vt:lpstr>Wingdings</vt:lpstr>
      <vt:lpstr>Arial</vt:lpstr>
      <vt:lpstr>DejaVu Sans</vt:lpstr>
      <vt:lpstr>Times New Roman</vt:lpstr>
      <vt:lpstr>Trebuchet MS</vt:lpstr>
      <vt:lpstr>Times New Roman</vt:lpstr>
      <vt:lpstr>Calibri</vt:lpstr>
      <vt:lpstr>Calibri</vt:lpstr>
      <vt:lpstr>TimesNewRomanPSMT</vt:lpstr>
      <vt:lpstr>Microsoft YaHei</vt:lpstr>
      <vt:lpstr>Arial Unicode MS</vt:lpstr>
      <vt:lpstr>Грань</vt:lpstr>
      <vt:lpstr>ЕКОНОМІКА ПІДПРИЄМСТВА  </vt:lpstr>
      <vt:lpstr>PowerPoint 演示文稿</vt:lpstr>
      <vt:lpstr>PowerPoint 演示文稿</vt:lpstr>
      <vt:lpstr>Програмні результати навчання:</vt:lpstr>
      <vt:lpstr>КОМПЕТЕНТНОСТІ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74</cp:revision>
  <cp:lastPrinted>2025-06-11T12:28:00Z</cp:lastPrinted>
  <dcterms:created xsi:type="dcterms:W3CDTF">2024-02-06T17:10:00Z</dcterms:created>
  <dcterms:modified xsi:type="dcterms:W3CDTF">2025-09-29T10:17:26Z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r8>14</vt:r8>
  </property>
  <property fmtid="{D5CDD505-2E9C-101B-9397-08002B2CF9AE}" pid="4" name="ICV">
    <vt:lpwstr>C1702C2A4AD4472793ACE9870ECF0A0E_12</vt:lpwstr>
  </property>
  <property fmtid="{D5CDD505-2E9C-101B-9397-08002B2CF9AE}" pid="5" name="KSOProductBuildVer">
    <vt:lpwstr>1033-12.2.0.22549</vt:lpwstr>
  </property>
</Properties>
</file>