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5" r:id="rId9"/>
    <p:sldId id="276" r:id="rId10"/>
    <p:sldId id="277" r:id="rId11"/>
    <p:sldId id="279" r:id="rId12"/>
  </p:sldIdLst>
  <p:sldSz cx="9144000" cy="6858000" type="screen4x3"/>
  <p:notesSz cx="7559675" cy="106918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81BD79-0647-4A78-825C-D4A8837FE5F4}" v="43" dt="2025-09-28T20:34:56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ME HOME" userId="70e94ed28c08a030" providerId="LiveId" clId="{AC85F461-5F67-4757-A290-8FE425E7D9F7}"/>
    <pc:docChg chg="undo custSel delSld modSld">
      <pc:chgData name="HOME HOME" userId="70e94ed28c08a030" providerId="LiveId" clId="{AC85F461-5F67-4757-A290-8FE425E7D9F7}" dt="2025-09-28T20:35:07.720" v="562" actId="207"/>
      <pc:docMkLst>
        <pc:docMk/>
      </pc:docMkLst>
      <pc:sldChg chg="modSp mod">
        <pc:chgData name="HOME HOME" userId="70e94ed28c08a030" providerId="LiveId" clId="{AC85F461-5F67-4757-A290-8FE425E7D9F7}" dt="2025-09-28T20:14:16.413" v="71" actId="2711"/>
        <pc:sldMkLst>
          <pc:docMk/>
          <pc:sldMk cId="0" sldId="256"/>
        </pc:sldMkLst>
        <pc:spChg chg="mod">
          <ac:chgData name="HOME HOME" userId="70e94ed28c08a030" providerId="LiveId" clId="{AC85F461-5F67-4757-A290-8FE425E7D9F7}" dt="2025-09-28T20:14:16.413" v="71" actId="2711"/>
          <ac:spMkLst>
            <pc:docMk/>
            <pc:sldMk cId="0" sldId="256"/>
            <ac:spMk id="269" creationId="{00000000-0000-0000-0000-000000000000}"/>
          </ac:spMkLst>
        </pc:spChg>
      </pc:sldChg>
      <pc:sldChg chg="modSp mod">
        <pc:chgData name="HOME HOME" userId="70e94ed28c08a030" providerId="LiveId" clId="{AC85F461-5F67-4757-A290-8FE425E7D9F7}" dt="2025-09-28T20:16:27.203" v="137" actId="20577"/>
        <pc:sldMkLst>
          <pc:docMk/>
          <pc:sldMk cId="0" sldId="257"/>
        </pc:sldMkLst>
        <pc:graphicFrameChg chg="mod modGraphic">
          <ac:chgData name="HOME HOME" userId="70e94ed28c08a030" providerId="LiveId" clId="{AC85F461-5F67-4757-A290-8FE425E7D9F7}" dt="2025-09-28T20:16:27.203" v="137" actId="20577"/>
          <ac:graphicFrameMkLst>
            <pc:docMk/>
            <pc:sldMk cId="0" sldId="257"/>
            <ac:graphicFrameMk id="272" creationId="{00000000-0000-0000-0000-000000000000}"/>
          </ac:graphicFrameMkLst>
        </pc:graphicFrameChg>
      </pc:sldChg>
      <pc:sldChg chg="addSp delSp modSp mod">
        <pc:chgData name="HOME HOME" userId="70e94ed28c08a030" providerId="LiveId" clId="{AC85F461-5F67-4757-A290-8FE425E7D9F7}" dt="2025-09-28T20:18:05.821" v="166" actId="1076"/>
        <pc:sldMkLst>
          <pc:docMk/>
          <pc:sldMk cId="0" sldId="269"/>
        </pc:sldMkLst>
        <pc:spChg chg="del mod">
          <ac:chgData name="HOME HOME" userId="70e94ed28c08a030" providerId="LiveId" clId="{AC85F461-5F67-4757-A290-8FE425E7D9F7}" dt="2025-09-28T20:17:48.606" v="159"/>
          <ac:spMkLst>
            <pc:docMk/>
            <pc:sldMk cId="0" sldId="269"/>
            <ac:spMk id="2" creationId="{6C13D545-B465-6C5B-3188-3A1A10373143}"/>
          </ac:spMkLst>
        </pc:spChg>
        <pc:spChg chg="del">
          <ac:chgData name="HOME HOME" userId="70e94ed28c08a030" providerId="LiveId" clId="{AC85F461-5F67-4757-A290-8FE425E7D9F7}" dt="2025-09-28T20:17:21.694" v="147" actId="478"/>
          <ac:spMkLst>
            <pc:docMk/>
            <pc:sldMk cId="0" sldId="269"/>
            <ac:spMk id="3" creationId="{9D75D3BE-8DA7-7A97-DCFA-D324BBE59E9B}"/>
          </ac:spMkLst>
        </pc:spChg>
        <pc:spChg chg="del mod">
          <ac:chgData name="HOME HOME" userId="70e94ed28c08a030" providerId="LiveId" clId="{AC85F461-5F67-4757-A290-8FE425E7D9F7}" dt="2025-09-28T20:16:53.221" v="140"/>
          <ac:spMkLst>
            <pc:docMk/>
            <pc:sldMk cId="0" sldId="269"/>
            <ac:spMk id="4" creationId="{2413AFA3-F5AB-DCC3-C4F6-5D1B3749609F}"/>
          </ac:spMkLst>
        </pc:spChg>
        <pc:spChg chg="del">
          <ac:chgData name="HOME HOME" userId="70e94ed28c08a030" providerId="LiveId" clId="{AC85F461-5F67-4757-A290-8FE425E7D9F7}" dt="2025-09-28T20:17:23.935" v="148" actId="478"/>
          <ac:spMkLst>
            <pc:docMk/>
            <pc:sldMk cId="0" sldId="269"/>
            <ac:spMk id="5" creationId="{493F6655-A4CA-00A3-44F9-5CDA3A19EC4E}"/>
          </ac:spMkLst>
        </pc:spChg>
        <pc:spChg chg="mod">
          <ac:chgData name="HOME HOME" userId="70e94ed28c08a030" providerId="LiveId" clId="{AC85F461-5F67-4757-A290-8FE425E7D9F7}" dt="2025-09-28T20:17:08.746" v="143" actId="21"/>
          <ac:spMkLst>
            <pc:docMk/>
            <pc:sldMk cId="0" sldId="269"/>
            <ac:spMk id="6" creationId="{84731940-293D-9801-135E-98EB9C025334}"/>
          </ac:spMkLst>
        </pc:spChg>
        <pc:spChg chg="mod">
          <ac:chgData name="HOME HOME" userId="70e94ed28c08a030" providerId="LiveId" clId="{AC85F461-5F67-4757-A290-8FE425E7D9F7}" dt="2025-09-28T20:18:04.271" v="165" actId="1076"/>
          <ac:spMkLst>
            <pc:docMk/>
            <pc:sldMk cId="0" sldId="269"/>
            <ac:spMk id="274" creationId="{00000000-0000-0000-0000-000000000000}"/>
          </ac:spMkLst>
        </pc:spChg>
        <pc:picChg chg="add mod">
          <ac:chgData name="HOME HOME" userId="70e94ed28c08a030" providerId="LiveId" clId="{AC85F461-5F67-4757-A290-8FE425E7D9F7}" dt="2025-09-28T20:18:05.821" v="166" actId="1076"/>
          <ac:picMkLst>
            <pc:docMk/>
            <pc:sldMk cId="0" sldId="269"/>
            <ac:picMk id="7" creationId="{804AD8B0-38C2-F30C-82DB-85D54481ADC1}"/>
          </ac:picMkLst>
        </pc:picChg>
      </pc:sldChg>
      <pc:sldChg chg="modSp mod">
        <pc:chgData name="HOME HOME" userId="70e94ed28c08a030" providerId="LiveId" clId="{AC85F461-5F67-4757-A290-8FE425E7D9F7}" dt="2025-09-28T20:18:10.901" v="169" actId="1076"/>
        <pc:sldMkLst>
          <pc:docMk/>
          <pc:sldMk cId="0" sldId="270"/>
        </pc:sldMkLst>
        <pc:spChg chg="mod">
          <ac:chgData name="HOME HOME" userId="70e94ed28c08a030" providerId="LiveId" clId="{AC85F461-5F67-4757-A290-8FE425E7D9F7}" dt="2025-09-28T20:18:09.316" v="168" actId="20577"/>
          <ac:spMkLst>
            <pc:docMk/>
            <pc:sldMk cId="0" sldId="270"/>
            <ac:spMk id="275" creationId="{00000000-0000-0000-0000-000000000000}"/>
          </ac:spMkLst>
        </pc:spChg>
        <pc:picChg chg="mod">
          <ac:chgData name="HOME HOME" userId="70e94ed28c08a030" providerId="LiveId" clId="{AC85F461-5F67-4757-A290-8FE425E7D9F7}" dt="2025-09-28T20:18:10.901" v="169" actId="1076"/>
          <ac:picMkLst>
            <pc:docMk/>
            <pc:sldMk cId="0" sldId="270"/>
            <ac:picMk id="2050" creationId="{765B5151-AC31-DCDB-E3DB-8F54D28BC4D2}"/>
          </ac:picMkLst>
        </pc:picChg>
      </pc:sldChg>
      <pc:sldChg chg="modSp">
        <pc:chgData name="HOME HOME" userId="70e94ed28c08a030" providerId="LiveId" clId="{AC85F461-5F67-4757-A290-8FE425E7D9F7}" dt="2025-09-28T20:18:13.917" v="170" actId="1076"/>
        <pc:sldMkLst>
          <pc:docMk/>
          <pc:sldMk cId="0" sldId="271"/>
        </pc:sldMkLst>
        <pc:picChg chg="mod">
          <ac:chgData name="HOME HOME" userId="70e94ed28c08a030" providerId="LiveId" clId="{AC85F461-5F67-4757-A290-8FE425E7D9F7}" dt="2025-09-28T20:18:13.917" v="170" actId="1076"/>
          <ac:picMkLst>
            <pc:docMk/>
            <pc:sldMk cId="0" sldId="271"/>
            <ac:picMk id="3074" creationId="{DC9E5E23-B09D-93C2-8553-913BCEFFFC89}"/>
          </ac:picMkLst>
        </pc:picChg>
      </pc:sldChg>
      <pc:sldChg chg="modSp mod">
        <pc:chgData name="HOME HOME" userId="70e94ed28c08a030" providerId="LiveId" clId="{AC85F461-5F67-4757-A290-8FE425E7D9F7}" dt="2025-09-28T20:34:13.567" v="539" actId="20577"/>
        <pc:sldMkLst>
          <pc:docMk/>
          <pc:sldMk cId="0" sldId="272"/>
        </pc:sldMkLst>
        <pc:graphicFrameChg chg="mod modGraphic">
          <ac:chgData name="HOME HOME" userId="70e94ed28c08a030" providerId="LiveId" clId="{AC85F461-5F67-4757-A290-8FE425E7D9F7}" dt="2025-09-28T20:34:13.567" v="539" actId="20577"/>
          <ac:graphicFrameMkLst>
            <pc:docMk/>
            <pc:sldMk cId="0" sldId="272"/>
            <ac:graphicFrameMk id="276" creationId="{00000000-0000-0000-0000-000000000000}"/>
          </ac:graphicFrameMkLst>
        </pc:graphicFrameChg>
      </pc:sldChg>
      <pc:sldChg chg="modSp mod">
        <pc:chgData name="HOME HOME" userId="70e94ed28c08a030" providerId="LiveId" clId="{AC85F461-5F67-4757-A290-8FE425E7D9F7}" dt="2025-09-28T20:34:26.014" v="542" actId="1076"/>
        <pc:sldMkLst>
          <pc:docMk/>
          <pc:sldMk cId="0" sldId="273"/>
        </pc:sldMkLst>
        <pc:graphicFrameChg chg="mod modGraphic">
          <ac:chgData name="HOME HOME" userId="70e94ed28c08a030" providerId="LiveId" clId="{AC85F461-5F67-4757-A290-8FE425E7D9F7}" dt="2025-09-28T20:34:24.297" v="541" actId="404"/>
          <ac:graphicFrameMkLst>
            <pc:docMk/>
            <pc:sldMk cId="0" sldId="273"/>
            <ac:graphicFrameMk id="276" creationId="{00000000-0000-0000-0000-000000000000}"/>
          </ac:graphicFrameMkLst>
        </pc:graphicFrameChg>
        <pc:picChg chg="mod">
          <ac:chgData name="HOME HOME" userId="70e94ed28c08a030" providerId="LiveId" clId="{AC85F461-5F67-4757-A290-8FE425E7D9F7}" dt="2025-09-28T20:34:26.014" v="542" actId="1076"/>
          <ac:picMkLst>
            <pc:docMk/>
            <pc:sldMk cId="0" sldId="273"/>
            <ac:picMk id="2" creationId="{E248D610-90DB-7C7B-1CF6-9B2E2C6EA34C}"/>
          </ac:picMkLst>
        </pc:picChg>
      </pc:sldChg>
      <pc:sldChg chg="modSp del mod">
        <pc:chgData name="HOME HOME" userId="70e94ed28c08a030" providerId="LiveId" clId="{AC85F461-5F67-4757-A290-8FE425E7D9F7}" dt="2025-09-28T20:18:59.226" v="176" actId="2696"/>
        <pc:sldMkLst>
          <pc:docMk/>
          <pc:sldMk cId="0" sldId="274"/>
        </pc:sldMkLst>
        <pc:graphicFrameChg chg="modGraphic">
          <ac:chgData name="HOME HOME" userId="70e94ed28c08a030" providerId="LiveId" clId="{AC85F461-5F67-4757-A290-8FE425E7D9F7}" dt="2025-09-28T20:18:36.223" v="174" actId="207"/>
          <ac:graphicFrameMkLst>
            <pc:docMk/>
            <pc:sldMk cId="0" sldId="274"/>
            <ac:graphicFrameMk id="276" creationId="{00000000-0000-0000-0000-000000000000}"/>
          </ac:graphicFrameMkLst>
        </pc:graphicFrameChg>
      </pc:sldChg>
      <pc:sldChg chg="modSp mod">
        <pc:chgData name="HOME HOME" userId="70e94ed28c08a030" providerId="LiveId" clId="{AC85F461-5F67-4757-A290-8FE425E7D9F7}" dt="2025-09-28T20:35:07.720" v="562" actId="207"/>
        <pc:sldMkLst>
          <pc:docMk/>
          <pc:sldMk cId="0" sldId="275"/>
        </pc:sldMkLst>
        <pc:spChg chg="mod">
          <ac:chgData name="HOME HOME" userId="70e94ed28c08a030" providerId="LiveId" clId="{AC85F461-5F67-4757-A290-8FE425E7D9F7}" dt="2025-09-28T20:34:32.704" v="544" actId="207"/>
          <ac:spMkLst>
            <pc:docMk/>
            <pc:sldMk cId="0" sldId="275"/>
            <ac:spMk id="277" creationId="{00000000-0000-0000-0000-000000000000}"/>
          </ac:spMkLst>
        </pc:spChg>
        <pc:graphicFrameChg chg="mod modGraphic">
          <ac:chgData name="HOME HOME" userId="70e94ed28c08a030" providerId="LiveId" clId="{AC85F461-5F67-4757-A290-8FE425E7D9F7}" dt="2025-09-28T20:35:07.720" v="562" actId="207"/>
          <ac:graphicFrameMkLst>
            <pc:docMk/>
            <pc:sldMk cId="0" sldId="275"/>
            <ac:graphicFrameMk id="27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0EB9F8D-373A-4881-A3C6-5FD5BD435058}" type="slidenum">
              <a:rPr/>
              <a:t>‹№›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50046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44434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59" r:id="rId2"/>
    <p:sldLayoutId id="2147483760" r:id="rId3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ctrTitle"/>
          </p:nvPr>
        </p:nvSpPr>
        <p:spPr>
          <a:xfrm>
            <a:off x="222846" y="3122923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Економіка, планування та управління</a:t>
            </a:r>
            <a:br>
              <a:rPr lang="uk-UA" altLang="en-US" sz="32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3200" b="0" u="none" strike="noStrike" dirty="0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 idx="1"/>
          </p:nvPr>
        </p:nvSpPr>
        <p:spPr>
          <a:xfrm>
            <a:off x="542160" y="1179118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627411" y="4331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742384" y="980440"/>
            <a:ext cx="6047716" cy="526152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90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час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систематизовані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добре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65-89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безумовне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40-64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упоратися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прогалини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припустився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семестрові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залік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є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екзамен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екзаменаційного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білету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793358" y="871742"/>
            <a:ext cx="6255945" cy="46799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1.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Бурик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А. М. Планування діяльності підприємства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Київ : Центр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учб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літ., 2018. – 260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2.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Галущак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М. П.,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Машлій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Г. Б.,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Гевко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О. Б. Організація виробництва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Для виконання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практ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завдань та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самост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вивчення дисципліни. – Тернопіль : ТНТУ, 2017. – 139с.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3. Економіка підприємства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/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заг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ред. О. М. Бандурки. – Харків : ХНУВС, 2017. – 192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4.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Захарчин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Г. М.,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Любомудрова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Н. П., Винничук Р. О. Мотивування й розвиток персоналу: культурологічний аспект : монографія. – Львів : Вид-во Львів. політехніки, 2015. – 284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5.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Кривов’язюк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І. В. Економічна діагностика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2-ге вид. – Київ : Центр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учб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літ., 2017. – 456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6. Підприємництво, торгівля та біржова діяльність : підручник / за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заг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ред.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І. М. Сотник,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Л.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Таранюка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Суми : ВТД «Університетська книга», 2018. – 572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7.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О. М., Шостак Л. В.,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Белінська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Л. В. та ін. Потенціал і розвиток бізнесу: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/ за ред. О.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, Л. В. Шостак. – Луцьк : Вежа-Друк, 2019. – 571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8. Прохорова В. В., Давидова О. Ю. Організація виробництва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Харків : Вид-во Іванченка І. С., 2018. – 275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9. Процесне та соціально-компетентне управління інноваційним розвитком підприємницьких систем : монографія / за наук. ред.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О.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Луцьк : Вежа-Друк, 2017. – 352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10. Стратегії та технології інноваційного розвитку корпорацій = </a:t>
            </a:r>
            <a:r>
              <a:rPr lang="en-US" altLang="en-US" sz="1200" dirty="0">
                <a:latin typeface="Times New Roman" panose="02020603050405020304"/>
                <a:ea typeface="Times New Roman" panose="02020603050405020304"/>
              </a:rPr>
              <a:t>Strategies and technologies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200" dirty="0">
                <a:latin typeface="Times New Roman" panose="02020603050405020304"/>
                <a:ea typeface="Times New Roman" panose="02020603050405020304"/>
              </a:rPr>
              <a:t>innovative development corporations =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Стратегии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и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технологии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инновационного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развития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корпораций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: монографія / за наук. ред.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О.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Луцьк : Вежа-Друк, 2018. – 416 с.</a:t>
            </a: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11.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Яркіна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Н. М. Економіка підприємства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Вид. 2-ге,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переробл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і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доповн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Київ : Вид-во Ліра-К, 2017. – 600 с.</a:t>
            </a:r>
            <a:endParaRPr lang="en-US" altLang="en-US" sz="1200" dirty="0"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BA8DCC21-1C09-003F-F554-2F6BF951E640}"/>
              </a:ext>
            </a:extLst>
          </p:cNvPr>
          <p:cNvSpPr/>
          <p:nvPr/>
        </p:nvSpPr>
        <p:spPr>
          <a:xfrm>
            <a:off x="1627411" y="4331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</a:rPr>
              <a:t>ЛІТЕРАТУРА</a:t>
            </a:r>
            <a:endParaRPr lang="uk-UA" sz="1800" b="1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>
            <p:extLst>
              <p:ext uri="{D42A27DB-BD31-4B8C-83A1-F6EECF244321}">
                <p14:modId xmlns:p14="http://schemas.microsoft.com/office/powerpoint/2010/main" val="2866198022"/>
              </p:ext>
            </p:extLst>
          </p:nvPr>
        </p:nvGraphicFramePr>
        <p:xfrm>
          <a:off x="0" y="2"/>
          <a:ext cx="9143279" cy="6957991"/>
        </p:xfrm>
        <a:graphic>
          <a:graphicData uri="http://schemas.openxmlformats.org/drawingml/2006/table">
            <a:tbl>
              <a:tblPr/>
              <a:tblGrid>
                <a:gridCol w="2342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5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5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9074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 Виробництво та технології</a:t>
                      </a:r>
                      <a:endParaRPr lang="uk-UA" sz="1800" b="0" u="none" strike="noStrike" dirty="0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88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18 Харчові технології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970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Виробництво хліба, кондитерських, макаронних виробів і </a:t>
                      </a:r>
                      <a:r>
                        <a:rPr lang="uk-UA" sz="1800" b="0" u="none" strike="noStrike" dirty="0" err="1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харчоконцентратів</a:t>
                      </a:r>
                      <a:endParaRPr lang="uk-UA" sz="18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074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07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75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50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uk-UA" sz="18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07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1502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38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16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375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екзамен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3"/>
          <p:cNvSpPr/>
          <p:nvPr/>
        </p:nvSpPr>
        <p:spPr>
          <a:xfrm>
            <a:off x="937032" y="936223"/>
            <a:ext cx="6274051" cy="3199422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b="1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Мета: </a:t>
            </a:r>
            <a:r>
              <a:rPr lang="uk-UA" alt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 студентів цілісне уявлення про сучасні підходи до економіки, планування та управління в діяльності підприємств і організацій, а також надати знання і навички для прийняття обґрунтованих управлінських рішень з урахуванням економічних показників, стратегічних цілей і ресурсних можливостей.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1600" b="1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  <a:p>
            <a:pPr algn="just" defTabSz="457200">
              <a:spcBef>
                <a:spcPts val="1190"/>
              </a:spcBef>
              <a:spcAft>
                <a:spcPts val="990"/>
              </a:spcAft>
            </a:pPr>
            <a:r>
              <a:rPr lang="uk-UA" sz="1600" b="1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Завдання: </a:t>
            </a:r>
            <a:r>
              <a:rPr lang="uk-UA" alt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засвоєння теоретичних основ економіки підприємства, планування його діяльності та системи управління; навчити використовувати методи економічного аналізу, прогнозування та прийняття управлінських рішень; сформувати практичні вміння у плануванні ресурсів, оцінці ефективності та організації процесів управління в умовах конкурентного середовища.</a:t>
            </a:r>
            <a:endParaRPr lang="uk-UA" sz="1600" b="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731940-293D-9801-135E-98EB9C025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36223"/>
            <a:ext cx="184731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Запрошення на навчання | Піщанська сільська рада">
            <a:extLst>
              <a:ext uri="{FF2B5EF4-FFF2-40B4-BE49-F238E27FC236}">
                <a16:creationId xmlns:a16="http://schemas.microsoft.com/office/drawing/2014/main" id="{804AD8B0-38C2-F30C-82DB-85D54481A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877" y="4537497"/>
            <a:ext cx="2008360" cy="150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en-US" dirty="0"/>
          </a:p>
        </p:txBody>
      </p:sp>
      <p:sp>
        <p:nvSpPr>
          <p:cNvPr id="275" name="Прямоугольник 2"/>
          <p:cNvSpPr/>
          <p:nvPr/>
        </p:nvSpPr>
        <p:spPr>
          <a:xfrm>
            <a:off x="697115" y="1187960"/>
            <a:ext cx="6228784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80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uk-UA" altLang="en-US" sz="180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uk-UA" alt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безпечністю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altLang="en-US" sz="180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1800" u="none" strike="noStrike" dirty="0" err="1">
                <a:solidFill>
                  <a:schemeClr val="accent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uk-UA" alt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alt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ресурсноощадні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1" u="none" strike="noStrike" dirty="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050" name="Picture 2" descr="Запрошення на навчання | Піщанська сільська рада">
            <a:extLst>
              <a:ext uri="{FF2B5EF4-FFF2-40B4-BE49-F238E27FC236}">
                <a16:creationId xmlns:a16="http://schemas.microsoft.com/office/drawing/2014/main" id="{765B5151-AC31-DCDB-E3DB-8F54D28BC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756" y="4428855"/>
            <a:ext cx="2008360" cy="150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128" y="99009"/>
            <a:ext cx="6589199" cy="1280890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 dirty="0"/>
          </a:p>
        </p:txBody>
      </p:sp>
      <p:sp>
        <p:nvSpPr>
          <p:cNvPr id="275" name="Прямоугольник 2"/>
          <p:cNvSpPr/>
          <p:nvPr/>
        </p:nvSpPr>
        <p:spPr>
          <a:xfrm>
            <a:off x="715224" y="742053"/>
            <a:ext cx="6589198" cy="47998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 dirty="0"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 dirty="0"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 dirty="0"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 dirty="0"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 charset="0"/>
                <a:cs typeface="Times New Roman" panose="02020603050405020304" charset="0"/>
              </a:rPr>
              <a:t>3К 3. </a:t>
            </a:r>
            <a:r>
              <a:rPr lang="en-US" altLang="en-US" sz="1800" b="0" u="none" strike="noStrike" dirty="0" err="1">
                <a:uFillTx/>
                <a:latin typeface="Times New Roman" panose="02020603050405020304" charset="0"/>
                <a:cs typeface="Times New Roman" panose="02020603050405020304" charset="0"/>
              </a:rPr>
              <a:t>Здатність</a:t>
            </a:r>
            <a:r>
              <a:rPr lang="en-US" altLang="en-US" sz="1800" b="0" u="none" strike="noStrike" dirty="0"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 charset="0"/>
                <a:cs typeface="Times New Roman" panose="02020603050405020304" charset="0"/>
              </a:rPr>
              <a:t>застосовувати</a:t>
            </a:r>
            <a:r>
              <a:rPr lang="en-US" altLang="en-US" sz="1800" b="0" u="none" strike="noStrike" dirty="0"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 charset="0"/>
                <a:cs typeface="Times New Roman" panose="02020603050405020304" charset="0"/>
              </a:rPr>
              <a:t>знання</a:t>
            </a:r>
            <a:r>
              <a:rPr lang="en-US" altLang="en-US" sz="1800" b="0" u="none" strike="noStrike" dirty="0">
                <a:uFillTx/>
                <a:latin typeface="Times New Roman" panose="02020603050405020304" charset="0"/>
                <a:cs typeface="Times New Roman" panose="02020603050405020304" charset="0"/>
              </a:rPr>
              <a:t> у </a:t>
            </a:r>
            <a:r>
              <a:rPr lang="en-US" altLang="en-US" sz="1800" b="0" u="none" strike="noStrike" dirty="0" err="1">
                <a:uFillTx/>
                <a:latin typeface="Times New Roman" panose="02020603050405020304" charset="0"/>
                <a:cs typeface="Times New Roman" panose="02020603050405020304" charset="0"/>
              </a:rPr>
              <a:t>практичних</a:t>
            </a:r>
            <a:r>
              <a:rPr lang="en-US" altLang="en-US" sz="1800" b="0" u="none" strike="noStrike" dirty="0"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 charset="0"/>
                <a:cs typeface="Times New Roman" panose="02020603050405020304" charset="0"/>
              </a:rPr>
              <a:t>ситуаціях</a:t>
            </a:r>
            <a:r>
              <a:rPr lang="en-US" altLang="en-US" sz="1800" b="0" u="none" strike="noStrike" dirty="0">
                <a:uFillTx/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uk-UA" altLang="en-US" sz="1800" b="0" u="none" strike="noStrike" dirty="0"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 dirty="0">
                <a:latin typeface="Times New Roman" panose="02020603050405020304" charset="0"/>
                <a:cs typeface="Times New Roman" panose="02020603050405020304" charset="0"/>
              </a:rPr>
              <a:t>ЗК 7.Здатність вчитися та оволодівати сучасними знаннями</a:t>
            </a:r>
          </a:p>
          <a:p>
            <a:pPr algn="just" defTabSz="457200">
              <a:lnSpc>
                <a:spcPct val="100000"/>
              </a:lnSpc>
            </a:pPr>
            <a:r>
              <a:rPr lang="uk-UA" altLang="en-US" dirty="0">
                <a:latin typeface="Times New Roman" panose="02020603050405020304" charset="0"/>
                <a:cs typeface="Times New Roman" panose="02020603050405020304" charset="0"/>
              </a:rPr>
              <a:t>ЗК 8.Здатність оцінювати та забезпечувати якість виконуваних робіт</a:t>
            </a:r>
          </a:p>
          <a:p>
            <a:pPr algn="just" defTabSz="457200">
              <a:lnSpc>
                <a:spcPct val="100000"/>
              </a:lnSpc>
            </a:pPr>
            <a:r>
              <a:rPr lang="uk-UA" altLang="en-US" sz="1800" b="0" u="none" strike="noStrike" dirty="0">
                <a:uFillTx/>
                <a:latin typeface="Times New Roman" panose="02020603050405020304" charset="0"/>
                <a:cs typeface="Times New Roman" panose="02020603050405020304" charset="0"/>
              </a:rPr>
              <a:t>ЗК 12. Здатність працювати в команді.</a:t>
            </a:r>
            <a:endParaRPr lang="en-US" altLang="en-US" sz="1800" b="0" u="none" strike="noStrike" dirty="0"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 dirty="0"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 dirty="0"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en-US" sz="1800" b="1" u="none" strike="noStrike" dirty="0">
              <a:uFillTx/>
              <a:latin typeface="Times New Roman" panose="02020603050405020304" charset="0"/>
              <a:ea typeface="Calibri" panose="020F0502020204030204"/>
              <a:cs typeface="Times New Roman" panose="02020603050405020304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endParaRPr lang="uk-UA" sz="1800" b="0" u="none" strike="noStrike" dirty="0"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12. Здатність застосовувати отримані нові знання й практичні пропозиції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праці.. </a:t>
            </a: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 b="0" u="none" strike="noStrike" dirty="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Сімейна форма навчання у 2025 році: особливості організації — 🎓Education.ua">
            <a:extLst>
              <a:ext uri="{FF2B5EF4-FFF2-40B4-BE49-F238E27FC236}">
                <a16:creationId xmlns:a16="http://schemas.microsoft.com/office/drawing/2014/main" id="{DC9E5E23-B09D-93C2-8553-913BCEFFF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032" y="5350065"/>
            <a:ext cx="2299581" cy="1201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Прямоугольник 1"/>
          <p:cNvSpPr/>
          <p:nvPr/>
        </p:nvSpPr>
        <p:spPr>
          <a:xfrm>
            <a:off x="2287619" y="505466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1" u="none" strike="noStrike" dirty="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83573483"/>
              </p:ext>
            </p:extLst>
          </p:nvPr>
        </p:nvGraphicFramePr>
        <p:xfrm>
          <a:off x="200342" y="1160277"/>
          <a:ext cx="8743315" cy="4321810"/>
        </p:xfrm>
        <a:graphic>
          <a:graphicData uri="http://schemas.openxmlformats.org/drawingml/2006/table">
            <a:tbl>
              <a:tblPr/>
              <a:tblGrid>
                <a:gridCol w="848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7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7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Підприємство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–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первинна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ланки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ринкової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економіки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684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Економічні системи суспільства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і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розробка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виробничої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програми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підприємства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Оборотний капітал виробничого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Людський капітал виробничого підприємства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Собівартість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і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ціноутворення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промислової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продукції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Фінансові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результати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діяльності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виробничого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Поняття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управління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иробництво</a:t>
                      </a:r>
                      <a:r>
                        <a:rPr lang="en-US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харчової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продукції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Сіткове моделювання виробничого процесу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Управління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якістю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продукції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харчової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промисловості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Техніко-економічне обґрунтування ефективності і господарських рішень у підприємствах харчової промисловості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112240"/>
                  </a:ext>
                </a:extLst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r>
                        <a:rPr lang="en-US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а 2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590557"/>
              </p:ext>
            </p:extLst>
          </p:nvPr>
        </p:nvGraphicFramePr>
        <p:xfrm>
          <a:off x="200342" y="1277972"/>
          <a:ext cx="8743315" cy="3195320"/>
        </p:xfrm>
        <a:graphic>
          <a:graphicData uri="http://schemas.openxmlformats.org/drawingml/2006/table">
            <a:tbl>
              <a:tblPr/>
              <a:tblGrid>
                <a:gridCol w="848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7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7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і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розробка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виробничої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програми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підприємства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Основний капітал виробничого підприємства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Оборотний капітал виробничого підприємства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Людський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капітал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виробничого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підприємства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Собівартість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і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ціноутворення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промислової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продукції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Собівартість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і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ціноутворення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промислової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продукції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Фінансові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результати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діяльності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виробничого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підприємства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53344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Управління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якістю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продукції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харчової</a:t>
                      </a:r>
                      <a:r>
                        <a:rPr lang="ru-RU" altLang="en-US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en-US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промисловості</a:t>
                      </a:r>
                      <a:endParaRPr lang="en-US" altLang="en-US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593858"/>
                  </a:ext>
                </a:extLst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162337" y="483595"/>
            <a:ext cx="458784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2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</a:t>
            </a:r>
            <a:r>
              <a:rPr lang="uk-UA" sz="1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</a:t>
            </a:r>
            <a:r>
              <a:rPr lang="uk-UA" sz="2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ЗАНЯТТЯ</a:t>
            </a:r>
            <a:endParaRPr lang="uk-UA" sz="1800" b="1" u="none" strike="noStrike" dirty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pic>
        <p:nvPicPr>
          <p:cNvPr id="2" name="Picture 2" descr="Запрошення на навчання | Піщанська сільська рада">
            <a:extLst>
              <a:ext uri="{FF2B5EF4-FFF2-40B4-BE49-F238E27FC236}">
                <a16:creationId xmlns:a16="http://schemas.microsoft.com/office/drawing/2014/main" id="{E248D610-90DB-7C7B-1CF6-9B2E2C6EA3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627" y="4972064"/>
            <a:ext cx="2008360" cy="150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Прямоугольник 1"/>
          <p:cNvSpPr/>
          <p:nvPr/>
        </p:nvSpPr>
        <p:spPr>
          <a:xfrm>
            <a:off x="2198480" y="541680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1" u="none" strike="noStrike" dirty="0"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</a:t>
            </a:r>
            <a:r>
              <a:rPr lang="uk-UA" sz="2800" b="1" u="none" strike="noStrike" dirty="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 </a:t>
            </a:r>
            <a:r>
              <a:rPr lang="uk-UA" sz="2800" b="1" u="none" strike="noStrike" dirty="0"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РОБОТА</a:t>
            </a: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3437822"/>
              </p:ext>
            </p:extLst>
          </p:nvPr>
        </p:nvGraphicFramePr>
        <p:xfrm>
          <a:off x="213360" y="1268730"/>
          <a:ext cx="8743315" cy="4138930"/>
        </p:xfrm>
        <a:graphic>
          <a:graphicData uri="http://schemas.openxmlformats.org/drawingml/2006/table">
            <a:tbl>
              <a:tblPr/>
              <a:tblGrid>
                <a:gridCol w="848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7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7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TimesNewRomanPSMT"/>
                          <a:cs typeface="Times New Roman" panose="02020603050405020304" charset="0"/>
                        </a:rPr>
                        <a:t>Підприємство і підприємництво, зміст, основи і принципи підприємницької діяльності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TimesNewRomanPSMT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Основний капітал виробничого підприємства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Маркетинговий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план як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структурний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елемент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бізнес-планування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Поняття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управління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виробництва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харчової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продукції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Підприємство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–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первинна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ланки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ринкової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економіки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5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План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виробництва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та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організаційний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план в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структурі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бізнес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-плану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4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Планування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і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розробка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виробничої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програми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Фінансовий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план та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стратегія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фінансування</a:t>
                      </a:r>
                      <a:r>
                        <a:rPr lang="ru-RU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бізнесу</a:t>
                      </a:r>
                      <a:endParaRPr lang="ru-RU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6</a:t>
                      </a: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Фінансові результати діяльності виробничого </a:t>
                      </a:r>
                      <a:r>
                        <a:rPr lang="uk-UA" altLang="zh-CN" sz="1400" b="1" dirty="0" err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підприємтва</a:t>
                      </a:r>
                      <a:endParaRPr lang="uk-UA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41446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zh-CN" sz="1400" b="1" dirty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Сіткове моделювання виробничого процесу</a:t>
                      </a:r>
                      <a:endParaRPr lang="en-US" altLang="zh-CN" sz="1400" b="1" dirty="0">
                        <a:solidFill>
                          <a:schemeClr val="tx1"/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</a:p>
                  </a:txBody>
                  <a:tcPr marL="0" marR="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461085"/>
                  </a:ext>
                </a:extLst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52</a:t>
                      </a: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781319" y="678698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633744" y="1044458"/>
            <a:ext cx="6437014" cy="4769083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здійснюється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4-бальною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шкалою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endParaRPr lang="uk-UA" altLang="en-US" sz="1600" dirty="0"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Робота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здобувача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освіти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заняттях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з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предмету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ґрунтовна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часткова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достатній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);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низький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підготовки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відсутність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).</a:t>
            </a:r>
            <a:endParaRPr lang="uk-UA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результатів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практичних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відбувається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загальними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обґрунтовано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висновки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пропозиції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аргументовано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і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належним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чином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допущено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неточності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80%;</a:t>
            </a:r>
          </a:p>
          <a:p>
            <a:pPr algn="just" defTabSz="457200">
              <a:lnSpc>
                <a:spcPct val="100000"/>
              </a:lnSpc>
            </a:pPr>
            <a:r>
              <a:rPr lang="uk-UA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-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70%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припущення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незначних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помилок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1474</Words>
  <Application>Microsoft Office PowerPoint</Application>
  <PresentationFormat>Екран (4:3)</PresentationFormat>
  <Paragraphs>201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Грань</vt:lpstr>
      <vt:lpstr>Економіка, планування та управління  </vt:lpstr>
      <vt:lpstr>Презентація PowerPoint</vt:lpstr>
      <vt:lpstr>Презентація PowerPoint</vt:lpstr>
      <vt:lpstr>Програмні результати навчання:</vt:lpstr>
      <vt:lpstr>КОМПЕТЕНТНОСТІ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HOME HOME</cp:lastModifiedBy>
  <cp:revision>72</cp:revision>
  <cp:lastPrinted>2025-06-11T12:28:00Z</cp:lastPrinted>
  <dcterms:created xsi:type="dcterms:W3CDTF">2024-02-06T17:10:00Z</dcterms:created>
  <dcterms:modified xsi:type="dcterms:W3CDTF">2025-09-28T20:35:17Z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