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gB+R0HhLhABKDkD/RHz5RBkWXl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D42B2B3E-7470-4ECF-9E92-F981EEF93F7D}">
  <a:tblStyle styleId="{D42B2B3E-7470-4ECF-9E92-F981EEF93F7D}" styleName="Table_0">
    <a:wholeTbl>
      <a:tcTxStyle b="off" i="off">
        <a:font>
          <a:latin typeface="Trebuchet MS"/>
          <a:ea typeface="Trebuchet MS"/>
          <a:cs typeface="Trebuchet MS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F6FC"/>
          </a:solidFill>
        </a:fill>
      </a:tcStyle>
    </a:wholeTbl>
    <a:band1H>
      <a:tcTxStyle/>
      <a:tcStyle>
        <a:tcBdr/>
        <a:fill>
          <a:solidFill>
            <a:srgbClr val="D1ECF9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1ECF9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Trebuchet MS"/>
          <a:ea typeface="Trebuchet MS"/>
          <a:cs typeface="Trebuchet MS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487999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3b5e643bd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g363b5e643bd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Титульний слайд" type="title">
  <p:cSld name="TITL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oogle Shape;23;p12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4" name="Google Shape;24;p12"/>
            <p:cNvCxnSpPr/>
            <p:nvPr/>
          </p:nvCxnSpPr>
          <p:spPr>
            <a:xfrm rot="10800000" flipH="1">
              <a:off x="5130830" y="4175605"/>
              <a:ext cx="4022475" cy="2682396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5" name="Google Shape;25;p12"/>
            <p:cNvCxnSpPr/>
            <p:nvPr/>
          </p:nvCxnSpPr>
          <p:spPr>
            <a:xfrm>
              <a:off x="7042707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26" name="Google Shape;26;p12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 extrusionOk="0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12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 extrusionOk="0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12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 extrusionOk="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 extrusionOk="0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803"/>
              </a:srgbClr>
            </a:solidFill>
            <a:ln>
              <a:noFill/>
            </a:ln>
          </p:spPr>
        </p:sp>
        <p:sp>
          <p:nvSpPr>
            <p:cNvPr id="30" name="Google Shape;30;p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 extrusionOk="0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12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 extrusionOk="0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1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12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 extrusionOk="0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12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 extrusionOk="0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4705"/>
              </a:schemeClr>
            </a:solidFill>
            <a:ln>
              <a:noFill/>
            </a:ln>
          </p:spPr>
        </p:sp>
      </p:grpSp>
      <p:sp>
        <p:nvSpPr>
          <p:cNvPr id="34" name="Google Shape;34;p12"/>
          <p:cNvSpPr txBox="1"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Назва та підпис">
  <p:cSld name="Назва та підпис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1"/>
          <p:cNvSpPr txBox="1"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1"/>
          <p:cNvSpPr txBox="1"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21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1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1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Цитата з підписом">
  <p:cSld name="Цитата з підписом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2"/>
          <p:cNvSpPr txBox="1"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2"/>
          <p:cNvSpPr txBox="1">
            <a:spLocks noGrp="1"/>
          </p:cNvSpPr>
          <p:nvPr>
            <p:ph type="body" idx="1"/>
          </p:nvPr>
        </p:nvSpPr>
        <p:spPr>
          <a:xfrm>
            <a:off x="1101074" y="3632200"/>
            <a:ext cx="541980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99" name="Google Shape;99;p22"/>
          <p:cNvSpPr txBox="1">
            <a:spLocks noGrp="1"/>
          </p:cNvSpPr>
          <p:nvPr>
            <p:ph type="body" idx="2"/>
          </p:nvPr>
        </p:nvSpPr>
        <p:spPr>
          <a:xfrm>
            <a:off x="609598" y="4470400"/>
            <a:ext cx="6347715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22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2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2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  <p:sp>
        <p:nvSpPr>
          <p:cNvPr id="103" name="Google Shape;103;p22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8000" b="0" i="0" u="none" strike="noStrike" cap="non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4" name="Google Shape;104;p22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8000" b="0" i="0" u="none" strike="noStrike" cap="non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Картка назви">
  <p:cSld name="Картка назви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3"/>
          <p:cNvSpPr txBox="1"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3"/>
          <p:cNvSpPr txBox="1"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8" name="Google Shape;108;p23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3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3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Картка назви цитати">
  <p:cSld name="Картка назви цитати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 txBox="1"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4"/>
          <p:cNvSpPr txBox="1">
            <a:spLocks noGrp="1"/>
          </p:cNvSpPr>
          <p:nvPr>
            <p:ph type="body" idx="1"/>
          </p:nvPr>
        </p:nvSpPr>
        <p:spPr>
          <a:xfrm>
            <a:off x="609597" y="4013200"/>
            <a:ext cx="6347716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14" name="Google Shape;114;p24"/>
          <p:cNvSpPr txBox="1">
            <a:spLocks noGrp="1"/>
          </p:cNvSpPr>
          <p:nvPr>
            <p:ph type="body" idx="2"/>
          </p:nvPr>
        </p:nvSpPr>
        <p:spPr>
          <a:xfrm>
            <a:off x="609598" y="4527448"/>
            <a:ext cx="6347715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5" name="Google Shape;115;p24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24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4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  <p:sp>
        <p:nvSpPr>
          <p:cNvPr id="118" name="Google Shape;118;p24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8000" b="0" i="0" u="none" strike="noStrike" cap="non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9" name="Google Shape;119;p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8000" b="0" i="0" u="none" strike="noStrike" cap="none">
                <a:solidFill>
                  <a:srgbClr val="9EDFF5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Істина/хибність">
  <p:cSld name="Істина/хибність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5"/>
          <p:cNvSpPr txBox="1"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25"/>
          <p:cNvSpPr txBox="1">
            <a:spLocks noGrp="1"/>
          </p:cNvSpPr>
          <p:nvPr>
            <p:ph type="body" idx="1"/>
          </p:nvPr>
        </p:nvSpPr>
        <p:spPr>
          <a:xfrm>
            <a:off x="609597" y="4013200"/>
            <a:ext cx="6347716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23" name="Google Shape;123;p25"/>
          <p:cNvSpPr txBox="1">
            <a:spLocks noGrp="1"/>
          </p:cNvSpPr>
          <p:nvPr>
            <p:ph type="body" idx="2"/>
          </p:nvPr>
        </p:nvSpPr>
        <p:spPr>
          <a:xfrm>
            <a:off x="609598" y="4527448"/>
            <a:ext cx="6347715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24" name="Google Shape;124;p25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5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5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і вертикальний текст" type="vertTx">
  <p:cSld name="VERTICAL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6"/>
          <p:cNvSpPr txBox="1"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6"/>
          <p:cNvSpPr txBox="1">
            <a:spLocks noGrp="1"/>
          </p:cNvSpPr>
          <p:nvPr>
            <p:ph type="body" idx="1"/>
          </p:nvPr>
        </p:nvSpPr>
        <p:spPr>
          <a:xfrm rot="5400000">
            <a:off x="1843070" y="927120"/>
            <a:ext cx="3880773" cy="63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0" name="Google Shape;130;p26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6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26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ий заголовок і текст" type="vertTitleAndTx">
  <p:cSld name="VERTICAL_TITLE_AND_VERTICAL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7"/>
          <p:cNvSpPr txBox="1">
            <a:spLocks noGrp="1"/>
          </p:cNvSpPr>
          <p:nvPr>
            <p:ph type="title"/>
          </p:nvPr>
        </p:nvSpPr>
        <p:spPr>
          <a:xfrm rot="5400000">
            <a:off x="3840993" y="2745920"/>
            <a:ext cx="5251451" cy="978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7"/>
          <p:cNvSpPr txBox="1">
            <a:spLocks noGrp="1"/>
          </p:cNvSpPr>
          <p:nvPr>
            <p:ph type="body" idx="1"/>
          </p:nvPr>
        </p:nvSpPr>
        <p:spPr>
          <a:xfrm rot="5400000">
            <a:off x="581386" y="637813"/>
            <a:ext cx="5251451" cy="5195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6" name="Google Shape;136;p27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27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7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Лише заголовок" type="titleOnly">
  <p:cSld name="TITLE_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3"/>
          <p:cNvSpPr txBox="1"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ий слайд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Назва та вміст" type="obj">
  <p:cSld name="OBJEC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5"/>
          <p:cNvSpPr txBox="1"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5"/>
          <p:cNvSpPr txBox="1"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Назва розділу" type="secHead">
  <p:cSld name="SECTION_HEAD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6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’єкти" type="twoObj">
  <p:cSld name="TWO_OBJECTS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7"/>
          <p:cNvSpPr txBox="1"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7"/>
          <p:cNvSpPr txBox="1">
            <a:spLocks noGrp="1"/>
          </p:cNvSpPr>
          <p:nvPr>
            <p:ph type="body" idx="1"/>
          </p:nvPr>
        </p:nvSpPr>
        <p:spPr>
          <a:xfrm>
            <a:off x="609600" y="2160589"/>
            <a:ext cx="3088109" cy="3880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 sz="1800"/>
            </a:lvl1pPr>
            <a:lvl2pPr marL="914400" lvl="1" indent="-309880" algn="l">
              <a:spcBef>
                <a:spcPts val="1000"/>
              </a:spcBef>
              <a:spcAft>
                <a:spcPts val="0"/>
              </a:spcAft>
              <a:buSzPts val="1280"/>
              <a:buChar char="►"/>
              <a:defRPr sz="1600"/>
            </a:lvl2pPr>
            <a:lvl3pPr marL="1371600" lvl="2" indent="-299719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3pPr>
            <a:lvl4pPr marL="1828800" lvl="3" indent="-28956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4pPr>
            <a:lvl5pPr marL="2286000" lvl="4" indent="-28956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5pPr>
            <a:lvl6pPr marL="2743200" lvl="5" indent="-28956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6pPr>
            <a:lvl7pPr marL="3200400" lvl="6" indent="-28956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7pPr>
            <a:lvl8pPr marL="3657600" lvl="7" indent="-289559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8pPr>
            <a:lvl9pPr marL="4114800" lvl="8" indent="-289559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9pPr>
          </a:lstStyle>
          <a:p>
            <a:endParaRPr/>
          </a:p>
        </p:txBody>
      </p:sp>
      <p:sp>
        <p:nvSpPr>
          <p:cNvPr id="63" name="Google Shape;63;p17"/>
          <p:cNvSpPr txBox="1">
            <a:spLocks noGrp="1"/>
          </p:cNvSpPr>
          <p:nvPr>
            <p:ph type="body" idx="2"/>
          </p:nvPr>
        </p:nvSpPr>
        <p:spPr>
          <a:xfrm>
            <a:off x="3869204" y="2160590"/>
            <a:ext cx="3088110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 sz="1800"/>
            </a:lvl1pPr>
            <a:lvl2pPr marL="914400" lvl="1" indent="-309880" algn="l">
              <a:spcBef>
                <a:spcPts val="1000"/>
              </a:spcBef>
              <a:spcAft>
                <a:spcPts val="0"/>
              </a:spcAft>
              <a:buSzPts val="1280"/>
              <a:buChar char="►"/>
              <a:defRPr sz="1600"/>
            </a:lvl2pPr>
            <a:lvl3pPr marL="1371600" lvl="2" indent="-299719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3pPr>
            <a:lvl4pPr marL="1828800" lvl="3" indent="-28956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4pPr>
            <a:lvl5pPr marL="2286000" lvl="4" indent="-28956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5pPr>
            <a:lvl6pPr marL="2743200" lvl="5" indent="-28956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6pPr>
            <a:lvl7pPr marL="3200400" lvl="6" indent="-28956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7pPr>
            <a:lvl8pPr marL="3657600" lvl="7" indent="-289559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8pPr>
            <a:lvl9pPr marL="4114800" lvl="8" indent="-289559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рівняння" type="twoTxTwoObj">
  <p:cSld name="TWO_OBJECTS_WITH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8"/>
          <p:cNvSpPr txBox="1"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2"/>
          </p:nvPr>
        </p:nvSpPr>
        <p:spPr>
          <a:xfrm>
            <a:off x="609599" y="2737246"/>
            <a:ext cx="3090672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body" idx="3"/>
          </p:nvPr>
        </p:nvSpPr>
        <p:spPr>
          <a:xfrm>
            <a:off x="3866640" y="2160983"/>
            <a:ext cx="3090672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body" idx="4"/>
          </p:nvPr>
        </p:nvSpPr>
        <p:spPr>
          <a:xfrm>
            <a:off x="3866640" y="2737246"/>
            <a:ext cx="3090672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міст і підпис" type="objTx">
  <p:cSld name="OBJECT_WITH_CAPTION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9"/>
          <p:cNvSpPr txBox="1"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body" idx="1"/>
          </p:nvPr>
        </p:nvSpPr>
        <p:spPr>
          <a:xfrm>
            <a:off x="3571275" y="514925"/>
            <a:ext cx="3386037" cy="552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body" idx="2"/>
          </p:nvPr>
        </p:nvSpPr>
        <p:spPr>
          <a:xfrm>
            <a:off x="609599" y="2777069"/>
            <a:ext cx="2790182" cy="258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840"/>
              <a:buNone/>
              <a:defRPr sz="105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600"/>
              <a:buNone/>
              <a:defRPr sz="75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600"/>
              <a:buNone/>
              <a:defRPr sz="75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600"/>
              <a:buNone/>
              <a:defRPr sz="75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600"/>
              <a:buNone/>
              <a:defRPr sz="75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600"/>
              <a:buNone/>
              <a:defRPr sz="75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600"/>
              <a:buNone/>
              <a:defRPr sz="750"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і підпис" type="picTx">
  <p:cSld name="PICTURE_WITH_CAPTION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0"/>
          <p:cNvSpPr txBox="1"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0"/>
          <p:cNvSpPr>
            <a:spLocks noGrp="1"/>
          </p:cNvSpPr>
          <p:nvPr>
            <p:ph type="pic" idx="2"/>
          </p:nvPr>
        </p:nvSpPr>
        <p:spPr>
          <a:xfrm>
            <a:off x="609599" y="609600"/>
            <a:ext cx="6347714" cy="3845718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20"/>
          <p:cNvSpPr txBox="1">
            <a:spLocks noGrp="1"/>
          </p:cNvSpPr>
          <p:nvPr>
            <p:ph type="body" idx="1"/>
          </p:nvPr>
        </p:nvSpPr>
        <p:spPr>
          <a:xfrm>
            <a:off x="609599" y="5367338"/>
            <a:ext cx="6347714" cy="674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87" name="Google Shape;87;p20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0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0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1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Google Shape;7;p11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 extrusionOk="0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69803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8" name="Google Shape;8;p11"/>
            <p:cNvCxnSpPr/>
            <p:nvPr/>
          </p:nvCxnSpPr>
          <p:spPr>
            <a:xfrm rot="10800000" flipH="1">
              <a:off x="5130830" y="4175605"/>
              <a:ext cx="4022475" cy="2682396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9" name="Google Shape;9;p11"/>
            <p:cNvCxnSpPr/>
            <p:nvPr/>
          </p:nvCxnSpPr>
          <p:spPr>
            <a:xfrm>
              <a:off x="7042707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chemeClr val="accent1">
                  <a:alpha val="69803"/>
                </a:schemeClr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" name="Google Shape;10;p11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 extrusionOk="0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5686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11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 extrusionOk="0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 extrusionOk="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 extrusionOk="0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B0E3">
                <a:alpha val="49803"/>
              </a:srgbClr>
            </a:solidFill>
            <a:ln>
              <a:noFill/>
            </a:ln>
          </p:spPr>
        </p:sp>
        <p:sp>
          <p:nvSpPr>
            <p:cNvPr id="14" name="Google Shape;14;p11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 extrusionOk="0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69803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11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 extrusionOk="0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226292">
                <a:alpha val="819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1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 extrusionOk="0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rgbClr val="16B0E3">
                <a:alpha val="65882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" name="Google Shape;17;p11"/>
          <p:cNvSpPr txBox="1"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dt" idx="10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ftr" idx="11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1" name="Google Shape;21;p11"/>
          <p:cNvSpPr txBox="1">
            <a:spLocks noGrp="1"/>
          </p:cNvSpPr>
          <p:nvPr>
            <p:ph type="sldNum" idx="12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"/>
          <p:cNvSpPr txBox="1"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164161"/>
              </a:buClr>
              <a:buSzPts val="4800"/>
              <a:buFont typeface="Times New Roman"/>
              <a:buNone/>
            </a:pPr>
            <a:r>
              <a:rPr lang="uk-UA" sz="4800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ЕКОНОМІКА, ПЛАНУВАННЯ ТА УПРАВЛІННЯ</a:t>
            </a:r>
            <a:endParaRPr sz="4800">
              <a:solidFill>
                <a:srgbClr val="164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4" name="Google Shape;144;p1"/>
          <p:cNvSpPr txBox="1"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280"/>
              <a:buNone/>
            </a:pPr>
            <a:r>
              <a:rPr lang="uk-UA" sz="1600" b="1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ТЕРНОПІЛЬСЬКИЙ ФАХОВИЙ КОЛЕДЖ ХАРЧОВИХ ТЕХНОЛОГІЙ І ТОРГІВЛІ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-UA" sz="2100">
                <a:solidFill>
                  <a:srgbClr val="00000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Циклова комісія </a:t>
            </a:r>
            <a:r>
              <a:rPr lang="uk-UA" sz="2100">
                <a:solidFill>
                  <a:srgbClr val="11111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підприємництва, торгівлі і маркетингу</a:t>
            </a:r>
            <a:endParaRPr sz="2500" b="1">
              <a:solidFill>
                <a:srgbClr val="164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SzPts val="2560"/>
              <a:buNone/>
            </a:pPr>
            <a:r>
              <a:rPr lang="uk-UA" sz="3200" b="1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СИЛАБУС</a:t>
            </a:r>
            <a:endParaRPr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SzPts val="2560"/>
              <a:buNone/>
            </a:pPr>
            <a:r>
              <a:rPr lang="uk-UA" sz="3200" b="1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ОСВІТНЬОГО  КОМПОНЕНТА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9"/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4161"/>
              </a:buClr>
              <a:buSzPts val="1800"/>
              <a:buFont typeface="Times New Roman"/>
              <a:buNone/>
            </a:pPr>
            <a:r>
              <a:rPr lang="uk-UA" sz="18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КРИТЕРІЇ ОЦІНЮВАННЯ</a:t>
            </a:r>
            <a:endParaRPr/>
          </a:p>
        </p:txBody>
      </p:sp>
      <p:sp>
        <p:nvSpPr>
          <p:cNvPr id="196" name="Google Shape;196;p9"/>
          <p:cNvSpPr txBox="1"/>
          <p:nvPr/>
        </p:nvSpPr>
        <p:spPr>
          <a:xfrm>
            <a:off x="323528" y="689788"/>
            <a:ext cx="6553500" cy="56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♦ Оцінка </a:t>
            </a:r>
            <a:r>
              <a:rPr lang="uk-UA" sz="14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«відмінно»</a:t>
            </a:r>
            <a:endParaRPr sz="1400" b="0" i="0" u="none" strike="noStrike" cap="none">
              <a:solidFill>
                <a:srgbClr val="164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виставляється, якщо при відповідях на запитання здобувач освіти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164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♦ Оцінка </a:t>
            </a:r>
            <a:r>
              <a:rPr lang="uk-UA" sz="14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«добре»</a:t>
            </a:r>
            <a:endParaRPr sz="1400" b="0" i="0" u="none" strike="noStrike" cap="none">
              <a:solidFill>
                <a:srgbClr val="164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виставляється, якщо при відповіді на запитання </a:t>
            </a:r>
            <a:r>
              <a:rPr lang="uk-UA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 освіти </a:t>
            </a:r>
            <a:r>
              <a:rPr lang="uk-UA" sz="14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</a:t>
            </a:r>
            <a:r>
              <a:rPr lang="uk-UA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 освіти </a:t>
            </a:r>
            <a:r>
              <a:rPr lang="uk-UA" sz="14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виявляє знання і розуміння матеріалу, проте не зовсім повно відповідає на запитання, припускається неточностей.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164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♦ Оцінка </a:t>
            </a:r>
            <a:r>
              <a:rPr lang="uk-UA" sz="14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«задовільно»</a:t>
            </a:r>
            <a:endParaRPr sz="1400" b="0" i="0" u="none" strike="noStrike" cap="none">
              <a:solidFill>
                <a:srgbClr val="164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виставляється, якщо при відповіді на запитання </a:t>
            </a:r>
            <a:r>
              <a:rPr lang="uk-UA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 освіти </a:t>
            </a:r>
            <a:r>
              <a:rPr lang="uk-UA" sz="14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неточностей при розв’язуванні вправ, висвітленні окремих понять та визначень.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164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♦ Оцінка </a:t>
            </a:r>
            <a:r>
              <a:rPr lang="uk-UA" sz="14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«незадовільно»</a:t>
            </a:r>
            <a:endParaRPr sz="1400" b="0" i="0" u="none" strike="noStrike" cap="none">
              <a:solidFill>
                <a:srgbClr val="164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виставляється, якщо при відповіді на запитання </a:t>
            </a:r>
            <a:r>
              <a:rPr lang="uk-UA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здобувач освіти </a:t>
            </a:r>
            <a:r>
              <a:rPr lang="uk-UA" sz="14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sz="1400" b="0" i="0" u="none" strike="noStrike" cap="none">
              <a:solidFill>
                <a:srgbClr val="164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0"/>
          <p:cNvSpPr/>
          <p:nvPr/>
        </p:nvSpPr>
        <p:spPr>
          <a:xfrm>
            <a:off x="298925" y="1659200"/>
            <a:ext cx="8139300" cy="47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lvl="0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64161"/>
              </a:buClr>
              <a:buSzPts val="1600"/>
              <a:buFont typeface="Times New Roman"/>
              <a:buAutoNum type="arabicPeriod"/>
            </a:pPr>
            <a:r>
              <a:rPr lang="uk-UA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Александрова С. А. Економіка готельно-ресторанного господарства : навч. посібник / С. А. Александрова, Л. В. Оболенцева, В. Ю. Світлична ; Харків. нац. ун-т міськ. госп-ва ім. О. М. Бекетова. – Харків : ХНУМГ ім. О. М. Бекетова, 2022. – 142 с. 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64161"/>
              </a:buClr>
              <a:buSzPts val="1600"/>
              <a:buFont typeface="Times New Roman"/>
              <a:buAutoNum type="arabicPeriod"/>
            </a:pPr>
            <a:r>
              <a:rPr lang="uk-UA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Гринчуцький В.І. Економіка підприємства: навч. посіб./ Гринчуцький В.І., Карапетян Е.Т., Погріщук Б.В. – К.: Центр учбової літератури, 2023. – 304 с.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64161"/>
              </a:buClr>
              <a:buSzPts val="1600"/>
              <a:buFont typeface="Times New Roman"/>
              <a:buAutoNum type="arabicPeriod"/>
            </a:pPr>
            <a:r>
              <a:rPr lang="uk-UA">
                <a:solidFill>
                  <a:srgbClr val="333333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Економіка підприємства. 2-ге видання. Іванілов О.С. Іванілов О.С.</a:t>
            </a:r>
            <a:r>
              <a:rPr lang="uk-UA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К.: Центр учбової літератури, 2021. – 7</a:t>
            </a:r>
            <a:r>
              <a:rPr lang="uk-UA">
                <a:solidFill>
                  <a:srgbClr val="333333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28 с</a:t>
            </a:r>
            <a:endParaRPr>
              <a:solidFill>
                <a:srgbClr val="333333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164161"/>
              </a:buClr>
              <a:buSzPts val="1600"/>
              <a:buFont typeface="Times New Roman"/>
              <a:buAutoNum type="arabicPeriod"/>
            </a:pPr>
            <a:r>
              <a:rPr lang="uk-UA">
                <a:solidFill>
                  <a:srgbClr val="333333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r>
              <a:rPr lang="uk-UA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Економіка підприємства : підручник / під заг. ред. д.е.н., проф. Ковальської Л.Л. та проф. Кривов’язюка І.В. Київ: Видавничий дім «Кондор», 2020. 700 с.</a:t>
            </a:r>
            <a:endParaRPr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AutoNum type="arabicPeriod"/>
            </a:pPr>
            <a:r>
              <a:rPr lang="uk-UA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Економіка підприємства Навчальний посібник для студентів вузів В. І. Мацибора, В. К. Збарський, Т. В. Мацибора Київ: Каравела, 2023. 320 с.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2" name="Google Shape;202;p10"/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РЕКОМЕНДОВАНІ ДЖЕРЕЛА ІНФОРМАЦІЇ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"/>
          <p:cNvSpPr txBox="1"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endParaRPr/>
          </a:p>
        </p:txBody>
      </p:sp>
      <p:graphicFrame>
        <p:nvGraphicFramePr>
          <p:cNvPr id="150" name="Google Shape;150;p2"/>
          <p:cNvGraphicFramePr/>
          <p:nvPr/>
        </p:nvGraphicFramePr>
        <p:xfrm>
          <a:off x="-267" y="0"/>
          <a:ext cx="9144000" cy="6858025"/>
        </p:xfrm>
        <a:graphic>
          <a:graphicData uri="http://schemas.openxmlformats.org/drawingml/2006/table">
            <a:tbl>
              <a:tblPr firstRow="1" bandRow="1">
                <a:noFill/>
                <a:tableStyleId>{D42B2B3E-7470-4ECF-9E92-F981EEF93F7D}</a:tableStyleId>
              </a:tblPr>
              <a:tblGrid>
                <a:gridCol w="2342675"/>
                <a:gridCol w="3885500"/>
                <a:gridCol w="2915825"/>
              </a:tblGrid>
              <a:tr h="661925">
                <a:tc rowSpan="3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ГАЛУЗЬ ЗНАНЬ </a:t>
                      </a:r>
                      <a:endParaRPr sz="1800">
                        <a:solidFill>
                          <a:schemeClr val="lt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uk-UA" sz="1800" b="1">
                          <a:solidFill>
                            <a:schemeClr val="lt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 ВИРОБНИЦТВО ТА ТЕХНОЛОГІЇ</a:t>
                      </a:r>
                      <a:endParaRPr sz="18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66192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Спеціальність</a:t>
                      </a:r>
                      <a:endParaRPr sz="18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64161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 ХАРЧОВІ ТЕХНОЛОГІЇ</a:t>
                      </a:r>
                      <a:endParaRPr sz="1800" b="1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81620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Освітньо- професійна програма </a:t>
                      </a:r>
                      <a:endParaRPr sz="18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64161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ВИРОБНИЦТВО ХАРЧОВОЇ ПРОДУКЦІЇ</a:t>
                      </a:r>
                      <a:endParaRPr sz="18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661925">
                <a:tc rowSpan="7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>
                        <a:solidFill>
                          <a:srgbClr val="72A528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>
                        <a:solidFill>
                          <a:srgbClr val="72A528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>
                        <a:solidFill>
                          <a:srgbClr val="72A528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>
                        <a:solidFill>
                          <a:srgbClr val="72A528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>
                        <a:solidFill>
                          <a:srgbClr val="72A528"/>
                        </a:solidFill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 i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ТЕХНОЛОГІЧНЕ ВІДДІЛЕННЯ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Освітньо- професійний ступінь</a:t>
                      </a:r>
                      <a:endParaRPr sz="18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64161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фаховий молодший бакалавр </a:t>
                      </a:r>
                      <a:endParaRPr/>
                    </a:p>
                  </a:txBody>
                  <a:tcPr marL="91450" marR="91450" marT="45725" marB="45725"/>
                </a:tc>
              </a:tr>
              <a:tr h="66192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Статус освітнього компонента</a:t>
                      </a:r>
                      <a:endParaRPr sz="18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64161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обов’язковий </a:t>
                      </a:r>
                      <a:endParaRPr sz="1800" b="1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8350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Мова викладання</a:t>
                      </a:r>
                      <a:endParaRPr/>
                    </a:p>
                  </a:txBody>
                  <a:tcPr marL="91450" marR="91450" marT="45725" marB="45725"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українська</a:t>
                      </a:r>
                      <a:endParaRPr/>
                    </a:p>
                  </a:txBody>
                  <a:tcPr marL="91450" marR="91450" marT="45725" marB="45725"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750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Кількість кредитів ЄКТС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4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61925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Розподіл за видами занять та годинами навчання </a:t>
                      </a:r>
                      <a:endParaRPr sz="1800" b="1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120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151295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аудиторні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лекційні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практичні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семінарські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самостійна робота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78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34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34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  <a:endParaRPr sz="18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42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7825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Форма підсумкового контролю 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екзамен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pic>
        <p:nvPicPr>
          <p:cNvPr id="151" name="Google Shape;15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"/>
          <p:cNvSpPr txBox="1"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rebuchet MS"/>
              <a:buNone/>
            </a:pPr>
            <a:r>
              <a:rPr lang="uk-UA" sz="2400" b="1">
                <a:solidFill>
                  <a:schemeClr val="dk1"/>
                </a:solidFill>
              </a:rPr>
              <a:t/>
            </a:r>
            <a:br>
              <a:rPr lang="uk-UA" sz="2400" b="1">
                <a:solidFill>
                  <a:schemeClr val="dk1"/>
                </a:solidFill>
              </a:rPr>
            </a:br>
            <a:endParaRPr sz="2000" b="1">
              <a:solidFill>
                <a:schemeClr val="dk1"/>
              </a:solidFill>
            </a:endParaRPr>
          </a:p>
        </p:txBody>
      </p:sp>
      <p:sp>
        <p:nvSpPr>
          <p:cNvPr id="157" name="Google Shape;157;p3"/>
          <p:cNvSpPr/>
          <p:nvPr/>
        </p:nvSpPr>
        <p:spPr>
          <a:xfrm>
            <a:off x="179500" y="476675"/>
            <a:ext cx="7270200" cy="62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i="0" u="none" strike="noStrike" cap="none">
                <a:solidFill>
                  <a:srgbClr val="164161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Мета: </a:t>
            </a:r>
            <a:r>
              <a:rPr lang="uk-UA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формування у здобувачів освіти знань про закономірності змін економічних параметрів діяльності підприємства, умінь і навичок застосування методів для обґрунтування економічно ефективних управлінських рішень. </a:t>
            </a:r>
            <a:endParaRPr sz="24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i="0" u="none" strike="noStrike" cap="none">
                <a:solidFill>
                  <a:srgbClr val="164161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Завдання: </a:t>
            </a:r>
            <a:r>
              <a:rPr lang="uk-UA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вивчення системних характеристик економіки підприємства; оволодіння інструментарієм визначення ефективності діяльності підприємства як однією з найпоширеніших технологій економічного управління підприємством; набуття вмінь використовувати методи та інструменти економіки підприємства для прийняття управлінських рішень.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Програмні результати навчання: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РН7. </a:t>
            </a:r>
            <a:r>
              <a:rPr lang="uk-UA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Застосовувати вимоги законодавства, нормативно-технічну та технологічну документацію в галузі харчових технологій в професійній діяльності.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РН11. </a:t>
            </a:r>
            <a:r>
              <a:rPr lang="uk-UA"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Проводити технологічні, техніко-економічні розрахунки сировини, матеріальних ресурсів і заповнювати обліково-звітну документацію</a:t>
            </a:r>
            <a:r>
              <a:rPr lang="uk-UA" sz="18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РН1</a:t>
            </a:r>
            <a:r>
              <a:rPr lang="uk-UA" sz="1800" b="1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uk-UA" sz="18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uk-UA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Організовувати роботу окремих виробничих дільниць (підрозділів) харчових підприємств і координувати їх діяльність.</a:t>
            </a:r>
            <a:endParaRPr>
              <a:solidFill>
                <a:schemeClr val="dk1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РН14. </a:t>
            </a:r>
            <a:r>
              <a:rPr lang="uk-UA"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Застосовувати ресурсоощадні та конкурентоспроможні технології для підвищення ефективності виробництва.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4"/>
          <p:cNvSpPr/>
          <p:nvPr/>
        </p:nvSpPr>
        <p:spPr>
          <a:xfrm>
            <a:off x="323525" y="116625"/>
            <a:ext cx="7542300" cy="641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 i="1" u="none" strike="noStrike" cap="none">
              <a:solidFill>
                <a:srgbClr val="164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 результаті вивчення</a:t>
            </a:r>
            <a:r>
              <a:rPr lang="uk-UA" sz="1800" b="1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освітнього компонента</a:t>
            </a:r>
            <a:r>
              <a:rPr lang="uk-UA" sz="18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здобувач освіти повинен отримати: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strike="noStrike" cap="none">
              <a:solidFill>
                <a:srgbClr val="164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164161"/>
              </a:buClr>
              <a:buSzPts val="1800"/>
              <a:buFont typeface="Noto Sans Symbols"/>
              <a:buChar char="✔"/>
            </a:pPr>
            <a:r>
              <a:rPr lang="uk-UA" sz="18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загальні компетентності: 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ЗК3. </a:t>
            </a:r>
            <a:r>
              <a:rPr lang="uk-UA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Здатність застосовувати знання у практичних ситуаціях.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ЗК6. </a:t>
            </a:r>
            <a:r>
              <a:rPr lang="uk-UA"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Здатність використовувати інформаційні та комунікаційні технології. </a:t>
            </a:r>
            <a:endParaRPr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ЗК7. </a:t>
            </a:r>
            <a:r>
              <a:rPr lang="uk-UA"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Здатність вчитися і оволодівати сучасними знаннями. </a:t>
            </a: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ЗК9. </a:t>
            </a:r>
            <a:r>
              <a:rPr lang="uk-UA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Вміння виявляти, ставити та вирішувати наукові проблеми, генерувати нові ідеї, здатність самостійно продукувати і приймати рішення.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ЗК11</a:t>
            </a:r>
            <a:r>
              <a:rPr lang="uk-UA" sz="1800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uk-UA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Здатність виявляти ініціативу, повагу до інших людей, брати на себе відповідальність за певну ділянку роботи, здатність розділити успіхи свого колективу, мотивувати колектив та рухатися до спільної мети. </a:t>
            </a:r>
            <a:endParaRPr sz="1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16416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164161"/>
              </a:buClr>
              <a:buSzPts val="1800"/>
              <a:buFont typeface="Noto Sans Symbols"/>
              <a:buChar char="✔"/>
            </a:pPr>
            <a:r>
              <a:rPr lang="uk-UA" sz="18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спеціальні компетентності: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СК6. </a:t>
            </a:r>
            <a:r>
              <a:rPr lang="uk-UA" sz="18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</a:t>
            </a:r>
            <a:r>
              <a:rPr lang="uk-UA"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датність заповнювати обліково-звітну документацію і проводити технологічні та економічні розрахунки.</a:t>
            </a:r>
            <a:endParaRPr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СК</a:t>
            </a:r>
            <a:r>
              <a:rPr lang="uk-UA" sz="1800" b="1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8</a:t>
            </a:r>
            <a:r>
              <a:rPr lang="uk-UA" sz="1800" b="1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r>
              <a:rPr lang="uk-UA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Здатність дотримуватися вимог законодавства та використовувати нормативно-технічну документацію в галузі харчових технологій. </a:t>
            </a:r>
            <a:endParaRPr>
              <a:solidFill>
                <a:schemeClr val="dk1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СК11.</a:t>
            </a:r>
            <a:r>
              <a:rPr lang="uk-UA" sz="1800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-UA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Здатність здійснення науково-пошукової та дослідницької діяльності.</a:t>
            </a:r>
            <a:endParaRPr sz="180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7" name="Google Shape;167;p5"/>
          <p:cNvGraphicFramePr/>
          <p:nvPr/>
        </p:nvGraphicFramePr>
        <p:xfrm>
          <a:off x="488545" y="1071892"/>
          <a:ext cx="7056775" cy="4943240"/>
        </p:xfrm>
        <a:graphic>
          <a:graphicData uri="http://schemas.openxmlformats.org/drawingml/2006/table">
            <a:tbl>
              <a:tblPr firstRow="1" bandRow="1">
                <a:noFill/>
                <a:tableStyleId>{D42B2B3E-7470-4ECF-9E92-F981EEF93F7D}</a:tableStyleId>
              </a:tblPr>
              <a:tblGrid>
                <a:gridCol w="538225"/>
                <a:gridCol w="5621500"/>
                <a:gridCol w="897050"/>
              </a:tblGrid>
              <a:tr h="360025"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>
                        <a:solidFill>
                          <a:srgbClr val="7030A0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6287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№ з/п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0" i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РОЗДІЛИ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К-ть годин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5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00000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Тема 1 Підприємство у сучасній системі господарювання </a:t>
                      </a:r>
                      <a:endParaRPr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/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5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Тема 2 </a:t>
                      </a:r>
                      <a:r>
                        <a:rPr lang="uk-UA" sz="1600">
                          <a:solidFill>
                            <a:srgbClr val="00000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Персонал, мотивація та оплата праці на</a:t>
                      </a:r>
                      <a:endParaRPr sz="1600">
                        <a:solidFill>
                          <a:srgbClr val="00000A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solidFill>
                            <a:srgbClr val="00000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підприємствах</a:t>
                      </a:r>
                      <a:endParaRPr sz="1600" b="1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  <a:endParaRPr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5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</a:t>
                      </a: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ема 3 Основні засоби підприємств та їх відтворення</a:t>
                      </a:r>
                      <a:endParaRPr sz="1600"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316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Тема 4 </a:t>
                      </a:r>
                      <a:r>
                        <a:rPr lang="uk-UA" sz="1600">
                          <a:solidFill>
                            <a:srgbClr val="00000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Сировинні та товарні ресурси (оборотні активи) підприємства </a:t>
                      </a:r>
                      <a:endParaRPr sz="1800"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  <a:endParaRPr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09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Тема 5 </a:t>
                      </a:r>
                      <a:r>
                        <a:rPr lang="uk-UA" sz="1600">
                          <a:solidFill>
                            <a:srgbClr val="00000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Продукція та товарооборот підприємства ресторанного господарства</a:t>
                      </a:r>
                      <a:endParaRPr sz="1800"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  <a:endParaRPr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09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800" b="1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Тема 6 </a:t>
                      </a:r>
                      <a:r>
                        <a:rPr lang="uk-UA" sz="1600">
                          <a:solidFill>
                            <a:srgbClr val="00000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Витрати виробництва та обігу підприємства </a:t>
                      </a:r>
                      <a:endParaRPr sz="2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  <a:endParaRPr sz="1600" b="1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09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 sz="1800" b="1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Тема 7 Доходи та прибуток підприємств </a:t>
                      </a:r>
                      <a:endParaRPr sz="2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</a:t>
                      </a:r>
                      <a:endParaRPr sz="1600" b="1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09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 sz="1800" b="1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Тема 8 Основи планування на підприємствах </a:t>
                      </a:r>
                      <a:endParaRPr sz="20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 sz="1600" b="1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5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Разом</a:t>
                      </a:r>
                      <a:endParaRPr sz="18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120</a:t>
                      </a:r>
                      <a:endParaRPr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68" name="Google Shape;168;p5"/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b="0" i="0" u="none" strike="noStrike" cap="none">
                <a:solidFill>
                  <a:srgbClr val="164161"/>
                </a:solidFill>
                <a:latin typeface="Trebuchet MS"/>
                <a:ea typeface="Trebuchet MS"/>
                <a:cs typeface="Trebuchet MS"/>
                <a:sym typeface="Trebuchet MS"/>
              </a:rPr>
              <a:t>СТРУКТУРА КУРСУ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3" name="Google Shape;173;p6"/>
          <p:cNvGraphicFramePr/>
          <p:nvPr/>
        </p:nvGraphicFramePr>
        <p:xfrm>
          <a:off x="837372" y="106730"/>
          <a:ext cx="7111000" cy="7108126"/>
        </p:xfrm>
        <a:graphic>
          <a:graphicData uri="http://schemas.openxmlformats.org/drawingml/2006/table">
            <a:tbl>
              <a:tblPr firstRow="1" bandRow="1">
                <a:noFill/>
                <a:tableStyleId>{D42B2B3E-7470-4ECF-9E92-F981EEF93F7D}</a:tableStyleId>
              </a:tblPr>
              <a:tblGrid>
                <a:gridCol w="1079250"/>
                <a:gridCol w="6031750"/>
              </a:tblGrid>
              <a:tr h="3457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64161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uk-UA" sz="18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№ з/п</a:t>
                      </a:r>
                      <a:endParaRPr sz="1800" b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0" i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ТЕМ</a:t>
                      </a:r>
                      <a:r>
                        <a:rPr lang="uk-UA" sz="18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И</a:t>
                      </a:r>
                      <a:r>
                        <a:rPr lang="uk-UA" sz="1800" b="0" i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uk-UA" sz="18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ЛЕКЦІЙ</a:t>
                      </a:r>
                      <a:endParaRPr sz="1800" b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uk-UA" sz="1600">
                          <a:solidFill>
                            <a:srgbClr val="00000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Підприємство як суб'єкт господарювання в ринковій економіці</a:t>
                      </a:r>
                      <a:endParaRPr sz="20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Управління підприємством</a:t>
                      </a:r>
                      <a:endParaRPr sz="20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Персонал і трудовий потенціал підприємства</a:t>
                      </a:r>
                      <a:endParaRPr sz="16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Продуктивність та мотивація праці</a:t>
                      </a:r>
                      <a:endParaRPr sz="16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 sz="1600" b="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Оплата праці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Основні фонди підприємства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Нематеріальні ресурси та активи підприємства </a:t>
                      </a:r>
                      <a:endParaRPr sz="16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5474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Товарне забезпечення виробничої програми та товарообороту підприємств ресторанного бізнесу.Оборотні засоби підприємств 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Продукція і товарооборот підприємств ресторанного бізнесу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Виробнича програма. Виробнича потужність кухні та пропускна спроможність торгівельного залу.</a:t>
                      </a:r>
                      <a:endParaRPr sz="20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1200"/>
                        </a:spcBef>
                        <a:spcAft>
                          <a:spcPts val="120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Витрати виробництва</a:t>
                      </a: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 sz="1600" b="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Ціноутворення на підприємствах ресторанного бізнесу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Доходи підприємства: сутність та види. </a:t>
                      </a:r>
                      <a:endParaRPr sz="20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  <a:endParaRPr sz="1600" b="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Прибуток і рентабельність підприємств ресторанного бізнесу</a:t>
                      </a:r>
                      <a:endParaRPr sz="20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Аналіз та планування доходів підприємства</a:t>
                      </a:r>
                      <a:endParaRPr sz="20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</a:t>
                      </a:r>
                      <a:endParaRPr sz="1600" b="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Основи планування на підприємствах</a:t>
                      </a:r>
                      <a:endParaRPr sz="1600" b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</a:t>
                      </a:r>
                      <a:endParaRPr sz="16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Бізнес-планування</a:t>
                      </a:r>
                      <a:endParaRPr sz="1600" b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16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РАЗОМ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34</a:t>
                      </a:r>
                      <a:r>
                        <a:rPr lang="uk-UA" sz="16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год.</a:t>
                      </a:r>
                      <a:endParaRPr/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8" name="Google Shape;178;p7"/>
          <p:cNvGraphicFramePr/>
          <p:nvPr/>
        </p:nvGraphicFramePr>
        <p:xfrm>
          <a:off x="242970" y="44805"/>
          <a:ext cx="8452575" cy="6940545"/>
        </p:xfrm>
        <a:graphic>
          <a:graphicData uri="http://schemas.openxmlformats.org/drawingml/2006/table">
            <a:tbl>
              <a:tblPr firstRow="1" bandRow="1">
                <a:noFill/>
                <a:tableStyleId>{D42B2B3E-7470-4ECF-9E92-F981EEF93F7D}</a:tableStyleId>
              </a:tblPr>
              <a:tblGrid>
                <a:gridCol w="932250"/>
                <a:gridCol w="7520325"/>
              </a:tblGrid>
              <a:tr h="1445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64161"/>
                        </a:buClr>
                        <a:buSzPts val="1800"/>
                        <a:buFont typeface="Times New Roman"/>
                        <a:buNone/>
                      </a:pPr>
                      <a:r>
                        <a:rPr lang="uk-UA" sz="18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№ з/п</a:t>
                      </a:r>
                      <a:endParaRPr sz="18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0" i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ТЕМ</a:t>
                      </a:r>
                      <a:r>
                        <a:rPr lang="uk-UA" sz="18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И</a:t>
                      </a:r>
                      <a:r>
                        <a:rPr lang="uk-UA" sz="1800" b="0" i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uk-UA" sz="1800" b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ПРАКТИЧНИХ ЗАНЯТЬ</a:t>
                      </a:r>
                      <a:endParaRPr sz="1800" b="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/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Розрахунок економічних показників використання трудових ресурсів.</a:t>
                      </a:r>
                      <a:endParaRPr sz="1600"/>
                    </a:p>
                  </a:txBody>
                  <a:tcPr marL="91450" marR="91450" marT="45725" marB="45725"/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Розрахунок продуктивності праці та визначення резервів її зростання.</a:t>
                      </a:r>
                      <a:endParaRPr sz="1600"/>
                    </a:p>
                  </a:txBody>
                  <a:tcPr marL="91450" marR="91450" marT="45725" marB="45725"/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Розрахунок показників ефективності використання основних фондів</a:t>
                      </a:r>
                      <a:endParaRPr sz="1600"/>
                    </a:p>
                  </a:txBody>
                  <a:tcPr marL="91450" marR="91450" marT="45725" marB="45725"/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Аналіз показників ефективності використання основних фондів.</a:t>
                      </a:r>
                      <a:endParaRPr sz="1600"/>
                    </a:p>
                  </a:txBody>
                  <a:tcPr marL="91450" marR="91450" marT="45725" marB="45725"/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Визначення нормативів оборотних коштів</a:t>
                      </a:r>
                      <a:endParaRPr sz="1600"/>
                    </a:p>
                  </a:txBody>
                  <a:tcPr marL="91450" marR="91450" marT="45725" marB="45725"/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Аналіз та планування товарного забезпечення.</a:t>
                      </a:r>
                      <a:endParaRPr sz="1600"/>
                    </a:p>
                  </a:txBody>
                  <a:tcPr marL="91450" marR="91450" marT="45725" marB="45725"/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Розрахунок товарообороту підприємства</a:t>
                      </a:r>
                      <a:endParaRPr sz="1600"/>
                    </a:p>
                  </a:txBody>
                  <a:tcPr marL="91450" marR="91450" marT="45725" marB="45725"/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Визначення виробничої потужності та пропускної спроможності</a:t>
                      </a:r>
                      <a:endParaRPr sz="1600"/>
                    </a:p>
                  </a:txBody>
                  <a:tcPr marL="91450" marR="91450" marT="45725" marB="45725"/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Складання виробничої програми підприємства</a:t>
                      </a:r>
                      <a:endParaRPr sz="1600"/>
                    </a:p>
                  </a:txBody>
                  <a:tcPr marL="91450" marR="91450" marT="45725" marB="45725"/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Розрахунок витрат за різними статтями калькуляції</a:t>
                      </a:r>
                      <a:endParaRPr sz="1600"/>
                    </a:p>
                  </a:txBody>
                  <a:tcPr marL="91450" marR="91450" marT="45725" marB="45725"/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uk-UA" sz="16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</a:t>
                      </a: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наліз витрат підприємства</a:t>
                      </a:r>
                      <a:endParaRPr sz="1600"/>
                    </a:p>
                  </a:txBody>
                  <a:tcPr marL="91450" marR="91450" marT="45725" marB="45725"/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Визначення ціни продукції з використанням різних методів</a:t>
                      </a:r>
                      <a:endParaRPr sz="1600"/>
                    </a:p>
                  </a:txBody>
                  <a:tcPr marL="91450" marR="91450" marT="45725" marB="45725"/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Визначення доходів підприємства</a:t>
                      </a:r>
                      <a:endParaRPr sz="1600"/>
                    </a:p>
                  </a:txBody>
                  <a:tcPr marL="91450" marR="91450" marT="45725" marB="45725"/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Планування балансового, чистого прибутку та рентабельності підприємства.</a:t>
                      </a:r>
                      <a:endParaRPr sz="2000"/>
                    </a:p>
                  </a:txBody>
                  <a:tcPr marL="91450" marR="91450" marT="45725" marB="45725"/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Аналіз прибутку та рентабельності підприємства</a:t>
                      </a:r>
                      <a:r>
                        <a:rPr lang="uk-UA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.</a:t>
                      </a:r>
                      <a:endParaRPr sz="1600"/>
                    </a:p>
                  </a:txBody>
                  <a:tcPr marL="91450" marR="91450" marT="45725" marB="45725"/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16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Аналіз господарської діяльності підприємства</a:t>
                      </a:r>
                      <a:endParaRPr sz="2000"/>
                    </a:p>
                  </a:txBody>
                  <a:tcPr marL="91450" marR="91450" marT="45725" marB="45725"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4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</a:t>
                      </a:r>
                      <a:endParaRPr sz="16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SzPts val="1100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Розробка бізнес-плану інвестиційного проєкту (відкриття підприємства ресторанного бізнесу). 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378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РАЗОМ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34 год.</a:t>
                      </a:r>
                      <a:endParaRPr sz="1600"/>
                    </a:p>
                  </a:txBody>
                  <a:tcPr marL="91450" marR="91450" marT="45725" marB="45725">
                    <a:lnT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3" name="Google Shape;183;p8"/>
          <p:cNvGraphicFramePr/>
          <p:nvPr/>
        </p:nvGraphicFramePr>
        <p:xfrm>
          <a:off x="323528" y="908720"/>
          <a:ext cx="7056775" cy="3382340"/>
        </p:xfrm>
        <a:graphic>
          <a:graphicData uri="http://schemas.openxmlformats.org/drawingml/2006/table">
            <a:tbl>
              <a:tblPr firstRow="1" bandRow="1">
                <a:noFill/>
                <a:tableStyleId>{D42B2B3E-7470-4ECF-9E92-F981EEF93F7D}</a:tableStyleId>
              </a:tblPr>
              <a:tblGrid>
                <a:gridCol w="585625"/>
                <a:gridCol w="5574100"/>
                <a:gridCol w="897050"/>
              </a:tblGrid>
              <a:tr h="360025"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>
                        <a:solidFill>
                          <a:srgbClr val="7030A0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6287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№ з/п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0" i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ТЕМИ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5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uk-UA" sz="1600">
                          <a:solidFill>
                            <a:srgbClr val="00000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Підприємство у сучасній системі господарювання </a:t>
                      </a:r>
                      <a:endParaRPr/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5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Ресурси підприємства</a:t>
                      </a:r>
                      <a:endParaRPr sz="16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5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solidFill>
                            <a:srgbClr val="00000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Товарооборот,  витрати виробництва та обігу підприємства</a:t>
                      </a:r>
                      <a:endParaRPr/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3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Доходи та прибуток підприємств</a:t>
                      </a:r>
                      <a:endParaRPr/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09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Основи планування на підприємствах</a:t>
                      </a:r>
                      <a:endParaRPr sz="2200"/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5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Разом</a:t>
                      </a:r>
                      <a:endParaRPr sz="18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 год.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84" name="Google Shape;184;p8"/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4161"/>
              </a:buClr>
              <a:buSzPts val="1800"/>
              <a:buFont typeface="Times New Roman"/>
              <a:buNone/>
            </a:pPr>
            <a:r>
              <a:rPr lang="uk-UA" sz="18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</a:t>
            </a:r>
            <a:r>
              <a:rPr lang="uk-UA" sz="1800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</a:t>
            </a:r>
            <a:r>
              <a:rPr lang="uk-UA" sz="18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МІНАРСЬКІ ЗАНЯТТЯ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9" name="Google Shape;189;g363b5e643bd_0_4"/>
          <p:cNvGraphicFramePr/>
          <p:nvPr/>
        </p:nvGraphicFramePr>
        <p:xfrm>
          <a:off x="323528" y="908720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{D42B2B3E-7470-4ECF-9E92-F981EEF93F7D}</a:tableStyleId>
              </a:tblPr>
              <a:tblGrid>
                <a:gridCol w="538225"/>
                <a:gridCol w="5621500"/>
                <a:gridCol w="897050"/>
              </a:tblGrid>
              <a:tr h="360025"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400">
                        <a:solidFill>
                          <a:srgbClr val="7030A0"/>
                        </a:solidFill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6287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№ з/п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0" i="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ТЕМИ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К-ть годин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5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>
                          <a:solidFill>
                            <a:srgbClr val="00000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Підприємство у сучасній системі господарювання </a:t>
                      </a:r>
                      <a:endParaRPr/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/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5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solidFill>
                            <a:srgbClr val="00000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Персонал, мотивація та оплата праці на підприємствах</a:t>
                      </a:r>
                      <a:endParaRPr/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5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Основні засоби підприємств та їх відтворення</a:t>
                      </a:r>
                      <a:endParaRPr/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316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uk-UA" sz="1600">
                          <a:solidFill>
                            <a:srgbClr val="00000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Сировинні та товарні ресурси (оборотні активи) підприємства </a:t>
                      </a:r>
                      <a:endParaRPr/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09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ts val="1100"/>
                        <a:buNone/>
                      </a:pPr>
                      <a:r>
                        <a:rPr lang="uk-UA" sz="1600">
                          <a:solidFill>
                            <a:srgbClr val="00000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Продукція та товарооборот підприємства ресторанного господарства</a:t>
                      </a:r>
                      <a:endParaRPr/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09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600" b="1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solidFill>
                            <a:srgbClr val="00000A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Витрати виробництва та обігу підприємства </a:t>
                      </a:r>
                      <a:endParaRPr/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600" b="1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09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  <a:endParaRPr sz="1600" b="1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Доходи та прибуток підприємств </a:t>
                      </a:r>
                      <a:endParaRPr/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 sz="1600" b="1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091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  <a:endParaRPr sz="1600" b="1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uk-UA" sz="16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Основи планування на підприємствах </a:t>
                      </a:r>
                      <a:endParaRPr/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 sz="1600" b="1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851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8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Разом</a:t>
                      </a:r>
                      <a:endParaRPr sz="1800">
                        <a:solidFill>
                          <a:srgbClr val="16416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uk-UA" sz="1600" b="1">
                          <a:solidFill>
                            <a:srgbClr val="164161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42 год</a:t>
                      </a:r>
                      <a:endParaRPr/>
                    </a:p>
                  </a:txBody>
                  <a:tcPr marL="68575" marR="68575" marT="0" marB="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90" name="Google Shape;190;g363b5e643bd_0_4"/>
          <p:cNvSpPr txBox="1"/>
          <p:nvPr/>
        </p:nvSpPr>
        <p:spPr>
          <a:xfrm>
            <a:off x="1556395" y="906091"/>
            <a:ext cx="4591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4161"/>
              </a:buClr>
              <a:buSzPts val="1800"/>
              <a:buFont typeface="Times New Roman"/>
              <a:buNone/>
            </a:pPr>
            <a:r>
              <a:rPr lang="uk-UA" sz="1800" b="0" i="0" u="none" strike="noStrike" cap="none">
                <a:solidFill>
                  <a:srgbClr val="16416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САМОСТІЙНА РОБОТА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1185</Words>
  <Application>Microsoft Office PowerPoint</Application>
  <PresentationFormat>Екран (4:3)</PresentationFormat>
  <Paragraphs>231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Грань</vt:lpstr>
      <vt:lpstr>ЕКОНОМІКА, ПЛАНУВАННЯ ТА УПРАВЛІННЯ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ЕКОНОМІКА, ПЛАНУВАННЯ ТА УПРАВЛІННЯ</dc:title>
  <dc:creator>Пользователь</dc:creator>
  <cp:lastModifiedBy>admin</cp:lastModifiedBy>
  <cp:revision>1</cp:revision>
  <dcterms:created xsi:type="dcterms:W3CDTF">2024-02-06T17:10:51Z</dcterms:created>
  <dcterms:modified xsi:type="dcterms:W3CDTF">2025-08-27T10:25:51Z</dcterms:modified>
</cp:coreProperties>
</file>