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2" r:id="rId6"/>
    <p:sldId id="266" r:id="rId7"/>
    <p:sldId id="270" r:id="rId8"/>
    <p:sldId id="267" r:id="rId9"/>
    <p:sldId id="271" r:id="rId10"/>
    <p:sldId id="268" r:id="rId11"/>
    <p:sldId id="269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950" autoAdjust="0"/>
  </p:normalViewPr>
  <p:slideViewPr>
    <p:cSldViewPr>
      <p:cViewPr>
        <p:scale>
          <a:sx n="66" d="100"/>
          <a:sy n="66" d="100"/>
        </p:scale>
        <p:origin x="-1506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D0735D-A298-46E4-B6CE-FA31647B4B79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ADBA59-2C80-43E3-90A9-13426597694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5064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DBA59-2C80-43E3-90A9-134265976944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775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67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37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750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7398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738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9638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9470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66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819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26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55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964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772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138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58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378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982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0" r:id="rId13"/>
    <p:sldLayoutId id="2147483971" r:id="rId14"/>
    <p:sldLayoutId id="2147483972" r:id="rId15"/>
    <p:sldLayoutId id="21474839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ЕКОЛОГІЯ ХАРЧОВИХ ВИРОБНИЦТВ</a:t>
            </a:r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8863040"/>
              </p:ext>
            </p:extLst>
          </p:nvPr>
        </p:nvGraphicFramePr>
        <p:xfrm>
          <a:off x="323528" y="14469"/>
          <a:ext cx="8208912" cy="69498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0868"/>
                <a:gridCol w="6557924"/>
                <a:gridCol w="1080120"/>
              </a:tblGrid>
              <a:tr h="149512">
                <a:tc gridSpan="3"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САМОСТІЙНА</a:t>
                      </a:r>
                      <a:r>
                        <a:rPr lang="uk-UA" sz="18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РОБОТА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12467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b="0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  <a:endParaRPr lang="uk-UA" b="0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4596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Роль людського фактора у вирішенні екологічних проблем.</a:t>
                      </a:r>
                      <a:endParaRPr lang="uk-UA" sz="14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7348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Взаємодія в екосистемах. </a:t>
                      </a:r>
                      <a:endParaRPr lang="uk-UA" sz="14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7315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Еволюція біосфери та антропогенної діяльності.</a:t>
                      </a:r>
                      <a:endParaRPr lang="uk-UA" sz="14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80884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Екологічні проблеми великих міст. </a:t>
                      </a:r>
                      <a:endParaRPr lang="uk-UA" sz="14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6052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Проблеми збереження  джерел та малих річок України</a:t>
                      </a:r>
                      <a:endParaRPr lang="uk-UA" sz="14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04584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Харчування населення</a:t>
                      </a:r>
                      <a: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uk-UA" sz="180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4320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Переваги та недоліки використання  ГМО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Вплив антропогенних факторів на сировину і товари.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Еколого</a:t>
                      </a: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– економічні аспекти раціонального </a:t>
                      </a:r>
                      <a:r>
                        <a:rPr lang="uk-UA" sz="18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природокорстування</a:t>
                      </a:r>
                      <a:endParaRPr lang="uk-UA" sz="1400" b="0" kern="1200" baseline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Іонізуюче випромінювання і його вплив на живі організми.</a:t>
                      </a:r>
                      <a:endParaRPr lang="uk-UA" sz="140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4320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Екологічний моніторинг.</a:t>
                      </a:r>
                      <a:endParaRPr lang="uk-UA" sz="14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48600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Наслідки екологічних катастроф.</a:t>
                      </a:r>
                      <a:endParaRPr lang="uk-UA" sz="16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42880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Управління природокористуванням і правовий захист.</a:t>
                      </a:r>
                      <a:endParaRPr lang="uk-UA" sz="16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5432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Політика держави з проблем поліпшення екологічного стану навколишнього середовища.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5432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Стратегія і тактика виживання людства.</a:t>
                      </a:r>
                      <a:endParaRPr lang="uk-UA" sz="16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5432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РАЗОМ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 </a:t>
                      </a:r>
                      <a:r>
                        <a:rPr lang="uk-UA" sz="1600" b="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82DA99F2-5B24-4DA7-904A-D81740A901F3}"/>
              </a:ext>
            </a:extLst>
          </p:cNvPr>
          <p:cNvSpPr txBox="1"/>
          <p:nvPr/>
        </p:nvSpPr>
        <p:spPr>
          <a:xfrm>
            <a:off x="323528" y="689788"/>
            <a:ext cx="6553522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відповідях на запитання студент виявляє всебічні, систематизовані, глибокі знання програмного матеріалу, уміння виконувати практичні завдання, знання основної і додаткової літератури передбачених програмою на рівні творчого використання. Відповіді свідчать  про розуміння математичної суті матеріалу та його практичної значимості.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Студент виявляє знання і розуміння матеріалу, проте не зовсім повно відповідає на запитання,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основного програмного матеріалу, обсягом, що необхідний для подальшого навчання і роботи, здатність впоратись з використанням завдань, передбачених програмою на рівні репродуктивного відтворення,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розв’язуванні вправ, висвітленні окремих понять та визначень.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відтворення.</a:t>
            </a:r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582340"/>
            <a:ext cx="691276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73385CF4-B3B7-427C-A3F9-ABEFDF02694E}"/>
              </a:ext>
            </a:extLst>
          </p:cNvPr>
          <p:cNvSpPr txBox="1"/>
          <p:nvPr/>
        </p:nvSpPr>
        <p:spPr>
          <a:xfrm>
            <a:off x="827584" y="692696"/>
            <a:ext cx="7488832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3"/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</a:t>
            </a:r>
            <a:r>
              <a:rPr lang="uk-UA" sz="20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</a:p>
          <a:p>
            <a:pPr lvl="3"/>
            <a:r>
              <a:rPr lang="uk-UA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Білявський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Г.О.,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Фурдуй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РР..С. Основи екології: Підручник -К.: "Либідь", 2009 р.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3"/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Бровдій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В.М.,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Гаца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О.О. Закони екології: Навчальний посібник - К.: «Освіта України» 2007 р.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3"/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Джигирей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В.С. Екологія та охорона навколишнього природного середовища: Навчальний посібник -К.: Т-ВО «Знання», КОО, 2007 р.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3"/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Добровольський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В.В. Екологічні знання: Навчальний посібник. -К.: ВД «Професіонал»,Ю 2005 р.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3"/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Запольський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А.К.,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Салюк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А.І. Основи екології: Підручник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.: Вища школа, 2009 р.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3"/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Запольський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А.К., Українець А.І.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Екологізація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харчових виробництв:</a:t>
            </a:r>
            <a:b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підручник. К.: Вища школа, 2005. 423 с.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3"/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Зубар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Н. Основи харчових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виробництв.Технології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поводження з відходами харчових виробництв: підручник . К.: Кондор, 2020. 304 с.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3"/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Крусір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Г.В.,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ШевченкоР.І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Русєва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Я.П., та ін. Технології поводження з відходами харчових виробництв: підручник /Одеса: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Астропринт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2014. 400 с.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uk-UA" sz="20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3912505"/>
              </p:ext>
            </p:extLst>
          </p:nvPr>
        </p:nvGraphicFramePr>
        <p:xfrm>
          <a:off x="-267" y="0"/>
          <a:ext cx="9144000" cy="75048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Виробництво</a:t>
                      </a:r>
                      <a:r>
                        <a:rPr lang="ru-RU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хліба</a:t>
                      </a:r>
                      <a:r>
                        <a:rPr lang="ru-RU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8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кондитерських</a:t>
                      </a:r>
                      <a:r>
                        <a:rPr lang="ru-RU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8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макаронних</a:t>
                      </a:r>
                      <a:r>
                        <a:rPr lang="ru-RU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виробів</a:t>
                      </a:r>
                      <a:r>
                        <a:rPr lang="ru-RU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і </a:t>
                      </a:r>
                      <a:r>
                        <a:rPr lang="ru-RU" sz="18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харчоконцентратів</a:t>
                      </a:r>
                      <a:endParaRPr lang="uk-UA" sz="180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6912768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anose="02020603050405020304" pitchFamily="18" charset="0"/>
              </a:rPr>
              <a:t>Мета: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 у майбутніх фахівців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спеціальних знань у розв’язуванні математичних задач, посилення математичної підготовки фахівців даного профілю, формування наукового світогляду, уявлень про ідеї і методи математики.</a:t>
            </a:r>
          </a:p>
          <a:p>
            <a:pPr algn="just"/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оволодіння здобувачами освіти мовою математики в усній та письмовій формах, системою математичних знань, навичок і умінь, потрібних у повсякденному житті та майбутній професії;  розвиток логічного мислення і просторової уяви, алгоритмічної, інформаційної та графічної культури, пам’яті, уваги, інтуїції.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</a:t>
            </a:r>
            <a:r>
              <a:rPr lang="uk-UA" sz="1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anose="02020603050405020304" pitchFamily="18" charset="0"/>
              </a:rPr>
              <a:t>навчання:</a:t>
            </a:r>
          </a:p>
          <a:p>
            <a:r>
              <a:rPr lang="uk-UA" sz="1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anose="02020603050405020304" pitchFamily="18" charset="0"/>
              </a:rPr>
              <a:t>РН </a:t>
            </a: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Застосовувати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вимоги законодавства, нормативно-технічну та</a:t>
            </a:r>
            <a:b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технологічну документацію в галузі харчових технологій в професійній діяльності.</a:t>
            </a: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10.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Застосовувати системи управління якістю та безпечністю харчової</a:t>
            </a:r>
            <a:b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продукції під час її виробництва.</a:t>
            </a: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14.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Застосовувати ресурсоощадні та конкурентоспроможні технології для</a:t>
            </a:r>
            <a:b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підвищення ефективності виробництва.</a:t>
            </a: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16.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Забезпечувати процес виробництва харчової та суміжної продукції з</a:t>
            </a:r>
            <a:b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дотриманням вимог екологічної безпеки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6840760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ЗК 1.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 реалізувати свої права і обов’язки як члена суспільства, усвідомлювати цінності громадянського (вільного демократичного) суспільства та необхідність його сталого розвитку, верховенства права, прав і свобод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людини, громадянина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Україні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ЗК 2.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 зберігати та примножувати моральні, культурні, наукові цінності і досягнення суспільства на основі розуміння історії та закономірностей розвитку предметної області, її місця у загальній системі знань про природу і суспільство та у розвитку суспільства, техніки і технологій, використовувати різні види та форми рухової активності для активного відпочинку та ведення здорового способу життя.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ЗК 7.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 вчитися і оволодівати сучасними знаннями</a:t>
            </a: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 3.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 проводити контроль якості і безпечності сировини, напівфабрикатів, харчової продукції та продукції суміжних виробництв.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СК4.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 застосовувати практичні уміння і навички під</a:t>
            </a:r>
            <a:b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 виробництва якісної і безпечної продукції.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 10.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 забезпечувати екологічну безпеку під час виробництва харчової та суміжної продукції</a:t>
            </a:r>
          </a:p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5412452"/>
              </p:ext>
            </p:extLst>
          </p:nvPr>
        </p:nvGraphicFramePr>
        <p:xfrm>
          <a:off x="251520" y="1556792"/>
          <a:ext cx="7056784" cy="4465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Розділ 1. Сталий розвиток підприємств харчової промисловості. Розділ 1. Сталий розвиток підприємств харчової промисловості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Розділ 2.</a:t>
                      </a:r>
                      <a:r>
                        <a:rPr lang="uk-UA" sz="1800" b="1" i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Екологічна безпека і якість продуктів харчування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Розділ 3. </a:t>
                      </a:r>
                      <a:r>
                        <a:rPr lang="uk-UA" sz="18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Еколого</a:t>
                      </a:r>
                      <a: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- економічне обґрунтування</a:t>
                      </a:r>
                      <a:b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uk-UA" sz="18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екологізації</a:t>
                      </a:r>
                      <a: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харчових виробництв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Прямоугольник 1">
            <a:extLst>
              <a:ext uri="{FF2B5EF4-FFF2-40B4-BE49-F238E27FC236}">
                <a16:creationId xmlns="" xmlns:a16="http://schemas.microsoft.com/office/drawing/2014/main" id="{2295EB47-2BCD-42BD-83F4-051309C6E47D}"/>
              </a:ext>
            </a:extLst>
          </p:cNvPr>
          <p:cNvSpPr/>
          <p:nvPr/>
        </p:nvSpPr>
        <p:spPr>
          <a:xfrm>
            <a:off x="1493912" y="548680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</a:p>
        </p:txBody>
      </p:sp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="" xmlns:a16="http://schemas.microsoft.com/office/drawing/2014/main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9112351"/>
              </p:ext>
            </p:extLst>
          </p:nvPr>
        </p:nvGraphicFramePr>
        <p:xfrm>
          <a:off x="755576" y="344230"/>
          <a:ext cx="7200800" cy="6052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>
                  <a:extLst>
                    <a:ext uri="{9D8B030D-6E8A-4147-A177-3AD203B41FA5}">
                      <a16:colId xmlns="" xmlns:a16="http://schemas.microsoft.com/office/drawing/2014/main" val="2372197211"/>
                    </a:ext>
                  </a:extLst>
                </a:gridCol>
                <a:gridCol w="6352837">
                  <a:extLst>
                    <a:ext uri="{9D8B030D-6E8A-4147-A177-3AD203B41FA5}">
                      <a16:colId xmlns="" xmlns:a16="http://schemas.microsoft.com/office/drawing/2014/main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95096668"/>
                  </a:ext>
                </a:extLst>
              </a:tr>
              <a:tr h="414754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Вступ. Предмет і завдання курсу.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312381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Екологічна ситуація в Україні на межі тисячоліть.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7328216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Теоретичні основи екології.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07173188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Охорона і раціональне використання атмосферного повітря.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069709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Екологічна безпека атмосферного повітря на харчових підприємствах.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12453329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Охорона і раціональне використання земельних ресурсів. 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0997476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Охорона та раціональне використання водних ресурсів. 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134902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Екологічна безпека водопостачання та водовідведення на харчових підприємствах.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38782623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 продукти та раціональне харчування.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31859324"/>
                  </a:ext>
                </a:extLst>
              </a:tr>
              <a:tr h="389904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Екологічна безпечність та якість продуктів. 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3554949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Забруднення харчових продуктів сполуками металів.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18598536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Забруднення харчових продуктів пестицидами.</a:t>
                      </a:r>
                      <a:endParaRPr lang="uk-UA" sz="18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83560950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6247141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1658385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907704" y="-2510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ЛЕКЦІЇ</a:t>
            </a:r>
            <a:endParaRPr lang="uk-UA" sz="1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068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713025"/>
              </p:ext>
            </p:extLst>
          </p:nvPr>
        </p:nvGraphicFramePr>
        <p:xfrm>
          <a:off x="467544" y="404664"/>
          <a:ext cx="7200800" cy="602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/>
                <a:gridCol w="6352837"/>
              </a:tblGrid>
              <a:tr h="504056">
                <a:tc>
                  <a:txBody>
                    <a:bodyPr/>
                    <a:lstStyle/>
                    <a:p>
                      <a:pPr algn="ctr"/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ТЕМА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Забруднення харчових продуктів нітратами. 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Харчова промисловість на шляху сталого розвитку економіки України.</a:t>
                      </a: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Екологічні проблеми харчових виробництв.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Екологізація</a:t>
                      </a: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виробництв.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Комплексне перероблення сировини та утилізація відходів виробництва.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Екобезпека харчових продуктів, тари і упаковки.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Зниження енергоємності та енергозбереження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9904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Еколого</a:t>
                      </a: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– економічне обґрунтування «зеленої» модернізації харчових виробництв.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</a:t>
                      </a: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664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="" xmlns:a16="http://schemas.microsoft.com/office/drawing/2014/main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005588"/>
              </p:ext>
            </p:extLst>
          </p:nvPr>
        </p:nvGraphicFramePr>
        <p:xfrm>
          <a:off x="251520" y="171008"/>
          <a:ext cx="7272808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7463">
                  <a:extLst>
                    <a:ext uri="{9D8B030D-6E8A-4147-A177-3AD203B41FA5}">
                      <a16:colId xmlns="" xmlns:a16="http://schemas.microsoft.com/office/drawing/2014/main" val="2372197211"/>
                    </a:ext>
                  </a:extLst>
                </a:gridCol>
                <a:gridCol w="5925345">
                  <a:extLst>
                    <a:ext uri="{9D8B030D-6E8A-4147-A177-3AD203B41FA5}">
                      <a16:colId xmlns="" xmlns:a16="http://schemas.microsoft.com/office/drawing/2014/main" val="81977858"/>
                    </a:ext>
                  </a:extLst>
                </a:gridCol>
              </a:tblGrid>
              <a:tr h="881728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b="0" i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uk-UA" b="0" i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uk-UA" b="0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9509666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312381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Розрахунок розмірів збитків,  заподіяних державі внаслідок наднормативних викидів забруднюючих речовин у атмосферне повітря.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7328216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Розрахунок розмірів збитків,  заподіяних державі внаслідок забруднення поверхневих вод.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0717318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 добавки у продуктах харчування.</a:t>
                      </a: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069709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12453329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09974767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134902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38782623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                                                                    6 год.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31859324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35549491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5985367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2195736" y="195161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  <a:endParaRPr lang="uk-UA" sz="1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847657"/>
              </p:ext>
            </p:extLst>
          </p:nvPr>
        </p:nvGraphicFramePr>
        <p:xfrm>
          <a:off x="611560" y="836712"/>
          <a:ext cx="7056784" cy="48240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/>
                <a:gridCol w="5621506"/>
                <a:gridCol w="897049"/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СЕМІНАРСЬКІ ЗАНЯТТЯ</a:t>
                      </a:r>
                      <a:endParaRPr lang="uk-UA" sz="20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628722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dirty="0" smtClean="0"/>
                        <a:t>1</a:t>
                      </a:r>
                      <a:endParaRPr lang="uk-UA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Теоретичні основи екології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dirty="0" smtClean="0"/>
                        <a:t>2</a:t>
                      </a:r>
                      <a:endParaRPr lang="uk-UA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Екологічні проблеми використання природних ресурсів.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dirty="0" smtClean="0"/>
                        <a:t>3</a:t>
                      </a:r>
                      <a:endParaRPr lang="uk-UA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Раціональне харчування.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1630">
                <a:tc>
                  <a:txBody>
                    <a:bodyPr/>
                    <a:lstStyle/>
                    <a:p>
                      <a:r>
                        <a:rPr lang="uk-UA" dirty="0" smtClean="0"/>
                        <a:t>4</a:t>
                      </a:r>
                      <a:endParaRPr lang="uk-UA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Екологічні проблеми забруднення харчових продуктів.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151">
                <a:tc>
                  <a:txBody>
                    <a:bodyPr/>
                    <a:lstStyle/>
                    <a:p>
                      <a:r>
                        <a:rPr lang="uk-UA" dirty="0" smtClean="0"/>
                        <a:t>5</a:t>
                      </a:r>
                      <a:endParaRPr lang="uk-UA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Екологічні проблеми харчових виробництв.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151">
                <a:tc>
                  <a:txBody>
                    <a:bodyPr/>
                    <a:lstStyle/>
                    <a:p>
                      <a:r>
                        <a:rPr lang="uk-UA" dirty="0" smtClean="0"/>
                        <a:t>6</a:t>
                      </a:r>
                      <a:endParaRPr lang="uk-UA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600" b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Екологічна безпечність тари і упаковки для харчових продуктів. </a:t>
                      </a:r>
                      <a:endParaRPr lang="uk-UA" sz="1600" b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151">
                <a:tc>
                  <a:txBody>
                    <a:bodyPr/>
                    <a:lstStyle/>
                    <a:p>
                      <a:r>
                        <a:rPr lang="uk-UA" dirty="0" smtClean="0"/>
                        <a:t>7</a:t>
                      </a:r>
                      <a:endParaRPr lang="uk-UA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Еколого</a:t>
                      </a: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– економічні аспекти харчових виробництв.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151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01898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309</TotalTime>
  <Words>1079</Words>
  <Application>Microsoft Office PowerPoint</Application>
  <PresentationFormat>Екран (4:3)</PresentationFormat>
  <Paragraphs>228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3" baseType="lpstr">
      <vt:lpstr>Грань</vt:lpstr>
      <vt:lpstr>ЕКОЛОГІЯ ХАРЧОВИХ ВИРОБНИЦТВ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34</cp:revision>
  <cp:lastPrinted>2025-06-11T12:28:56Z</cp:lastPrinted>
  <dcterms:created xsi:type="dcterms:W3CDTF">2024-02-06T17:10:51Z</dcterms:created>
  <dcterms:modified xsi:type="dcterms:W3CDTF">2025-08-25T18:19:09Z</dcterms:modified>
</cp:coreProperties>
</file>