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70" r:id="rId9"/>
    <p:sldId id="268" r:id="rId10"/>
    <p:sldId id="26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110" autoAdjust="0"/>
  </p:normalViewPr>
  <p:slideViewPr>
    <p:cSldViewPr>
      <p:cViewPr varScale="1">
        <p:scale>
          <a:sx n="104" d="100"/>
          <a:sy n="104" d="100"/>
        </p:scale>
        <p:origin x="20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ГІГІЄНА І САНІТАРІЯ В ГАЛУЗІ</a:t>
            </a: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</a:t>
            </a:r>
            <a:r>
              <a:rPr lang="uk-UA" sz="14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582340"/>
            <a:ext cx="69127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1.Білоруська І.С. Основи мікробіології, санітарії і гігієни. – К.: Техніка, 2008.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2.Векірчик К.М. Практикум з мікробіології. - К.:Либідь, 2007.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3.Векірчик К.М. Мікробіологія з основами вірусології. - К.: Либідь 2006.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4.Зубар Н.М.,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Рудь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Ю.В. Булгакова Н.К. Фізіологія харчування: Практикум: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посібник – К.: Київ. нац.-економ. Університет, 2011.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5.Іванова О.В.,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Капліна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Т.В.Санітарія та гігієна закладів ресторанного господарства:підручник.-Суми:Університетська книга,2015. 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6.Коваленко В.О.,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Цихановська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І.В., Лазарєва Т.А. та ін. Технічна мікробіологія: підручник – Х.:Світ Книги, 2016.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7.Корзун В.Н. Гігієна харчування, підручник. Київ нац. торгівельно-економічний університет, 2010.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8.Малигіна В.Д. Мікробіологія та фізіологія харчування. Навчальний посібник. – К.: Кондор, 2009.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9.Олійник О.М. Основи фізіології, санітарії та гігієни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харчування.-Львів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Оріяна-нова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2006.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10.Орлова Н.Я. Фізіологія та біохімія харчування. Київ: Державне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торгово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економічне управління. 2011.</a:t>
            </a:r>
          </a:p>
          <a:p>
            <a:pPr lvl="0" algn="just">
              <a:spcAft>
                <a:spcPts val="600"/>
              </a:spcAft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830535"/>
              </p:ext>
            </p:extLst>
          </p:nvPr>
        </p:nvGraphicFramePr>
        <p:xfrm>
          <a:off x="-267" y="0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 ГОТЕЛЬНО</a:t>
                      </a:r>
                      <a:r>
                        <a:rPr lang="uk-UA" sz="18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–РЕСТОРАННА СПРАВА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Готельно</a:t>
                      </a:r>
                      <a:r>
                        <a:rPr lang="ru-RU" sz="18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</a:t>
                      </a:r>
                      <a:r>
                        <a:rPr lang="ru-RU" sz="1800" b="1" kern="1200" baseline="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ресторанна</a:t>
                      </a:r>
                      <a:r>
                        <a:rPr lang="ru-RU" sz="18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справа</a:t>
                      </a:r>
                      <a:endParaRPr lang="uk-UA" sz="18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7128792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anose="02020603050405020304" pitchFamily="18" charset="0"/>
              </a:rPr>
              <a:t>Мета: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у майбутніх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фахівців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системи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знань, необхідних для практичної діяльності у закладах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ресторанного господарства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опанування теоретичних основ організації роботи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закладів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згідно вимогам державного санітарного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endParaRPr lang="uk-UA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комплексу теоретичних знань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 практичних навиків мікробіологічного дослідження якості харчових товарів, сировини та матеріалів, гігієнічних нормативів у закладах харчового виробництва, а також вирішальне значення для виробництва харчової продукції високої якості, її повноцінності та нешкідливості для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споживачів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5.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Виявляти причини виникнення виробничих ситуацій і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знаходити шляхи їх вирішення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8.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Обирати сучасне технологічне устаткування для технічного оснащення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нових або реконструйованих виробничих дільниць (підрозділів).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10.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Застосовувати системи управління якістю та безпечністю харчової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продукції під час її виробництва.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12.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Організовувати роботу окремих виробничих дільниць (підрозділів)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ресторанних закладів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 координувати їх діяльність.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15.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Організовувати безпечні умови праці під час виробничої діяльності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16.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Забезпечувати процес виробництва харчової та суміжної продукції з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дотриманням вимог екологічної безпеки.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65527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ЗК3. </a:t>
            </a:r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знання у практичних ситуаціях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ЗК7. </a:t>
            </a:r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вчитися і оволодівати сучасними знаннями. </a:t>
            </a:r>
          </a:p>
          <a:p>
            <a:pPr algn="just"/>
            <a:endParaRPr lang="uk-UA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компетентності: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 3.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проводити контроль якості і безпечності сировини, напівфабрикатів, харчової продукції та продукції суміжних виробництв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 4.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застосовувати практичні уміння і навички під час виробництва якісної і безпечної продукції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 10.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забезпечувати екологічну безпеку під час виробництва харчової та суміжної продукції.</a:t>
            </a: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446049"/>
              </p:ext>
            </p:extLst>
          </p:nvPr>
        </p:nvGraphicFramePr>
        <p:xfrm>
          <a:off x="251520" y="1556792"/>
          <a:ext cx="7056784" cy="4044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Основи</a:t>
                      </a:r>
                      <a:r>
                        <a:rPr lang="uk-UA" sz="16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гігієни і санітарії.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Забезпечення</a:t>
                      </a:r>
                      <a:r>
                        <a:rPr lang="uk-UA" sz="16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якості харчових продуктів, готових страв у закладах харчування та вимоги до технологічного процесу.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3.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Санітарно</a:t>
                      </a:r>
                      <a:r>
                        <a:rPr lang="uk-UA" sz="16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гігієнічні основи профілактики харчових захворювань.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076371"/>
              </p:ext>
            </p:extLst>
          </p:nvPr>
        </p:nvGraphicFramePr>
        <p:xfrm>
          <a:off x="611560" y="593150"/>
          <a:ext cx="6840760" cy="7235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val="819778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096668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/>
                      <a:endParaRPr lang="uk-UA" sz="16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uk-UA" sz="16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uk-UA" sz="16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Вступ.</a:t>
                      </a:r>
                      <a:r>
                        <a:rPr lang="uk-UA" sz="1600" b="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Завдання і зміст курсу. </a:t>
                      </a: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Гігієнічні вимоги до факторів зовнішнього середовища, благоустрою підприємства ресторанного господарства</a:t>
                      </a:r>
                    </a:p>
                    <a:p>
                      <a:endParaRPr lang="uk-UA" sz="160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Навколишнє</a:t>
                      </a:r>
                      <a:r>
                        <a:rPr lang="uk-UA" sz="1600" b="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середовище та його значення для життєдіяльності людини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вимоги до забудови, утримання приміщень. Санітарні вимоги до обладнання, інвентарю, посуду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28216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Санітарно – гігієнічні вимоги до території закладів ресторанного господарства.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173188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транспортування, приймання і зберігання харчових продуктів</a:t>
                      </a:r>
                      <a:endParaRPr lang="uk-UA" sz="16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Гігієнічна</a:t>
                      </a:r>
                      <a:r>
                        <a:rPr lang="uk-UA" sz="1600" b="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оцінка якості харчових продуктів.</a:t>
                      </a:r>
                      <a:endParaRPr lang="uk-UA" sz="16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технологічного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процесу.</a:t>
                      </a:r>
                      <a:endParaRPr lang="uk-UA" sz="16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9747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Особиста гігієна працівників закладів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ресторанного господарства</a:t>
                      </a:r>
                      <a:endParaRPr lang="uk-UA" sz="16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34902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отруєння мікробного походження,  їх профілактика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78262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інфекції, їх профілактика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859324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554949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</a:t>
                      </a: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58385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878521"/>
              </p:ext>
            </p:extLst>
          </p:nvPr>
        </p:nvGraphicFramePr>
        <p:xfrm>
          <a:off x="251520" y="711372"/>
          <a:ext cx="6840760" cy="700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2372197211"/>
                    </a:ext>
                  </a:extLst>
                </a:gridCol>
                <a:gridCol w="5904656">
                  <a:extLst>
                    <a:ext uri="{9D8B030D-6E8A-4147-A177-3AD203B41FA5}">
                      <a16:colId xmlns:a16="http://schemas.microsoft.com/office/drawing/2014/main" val="81977858"/>
                    </a:ext>
                  </a:extLst>
                </a:gridCol>
              </a:tblGrid>
              <a:tr h="840815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096668"/>
                  </a:ext>
                </a:extLst>
              </a:tr>
              <a:tr h="448769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Приготування дезінфікуючих засобів різної концентрації.</a:t>
                      </a:r>
                      <a:endParaRPr lang="uk-UA" sz="18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238112"/>
                  </a:ext>
                </a:extLst>
              </a:tr>
              <a:tr h="480466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Визначення</a:t>
                      </a:r>
                      <a:r>
                        <a:rPr lang="uk-UA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загальної кількості мікроорганізмів на поверхні промислового обладнання.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970912"/>
                  </a:ext>
                </a:extLst>
              </a:tr>
              <a:tr h="84081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Встановлення колі – титру у змивах </a:t>
                      </a:r>
                      <a:r>
                        <a:rPr lang="uk-UA" sz="18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досліджувального</a:t>
                      </a: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об’єкту.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453329"/>
                  </a:ext>
                </a:extLst>
              </a:tr>
              <a:tr h="480466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кулінарної обробки продуктів і реалізації готових кулінарних виробів. </a:t>
                      </a:r>
                      <a:endParaRPr lang="uk-UA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974767"/>
                  </a:ext>
                </a:extLst>
              </a:tr>
              <a:tr h="480466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мікробіологічний контроль у закладах методом змивів. Відбір проб повітря на бактеріологічне обстеження.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349025"/>
                  </a:ext>
                </a:extLst>
              </a:tr>
              <a:tr h="480466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782623"/>
                  </a:ext>
                </a:extLst>
              </a:tr>
              <a:tr h="80077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                 10 год.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859324"/>
                  </a:ext>
                </a:extLst>
              </a:tr>
              <a:tr h="480466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5549491"/>
                  </a:ext>
                </a:extLst>
              </a:tr>
              <a:tr h="480466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520032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763688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567996"/>
              </p:ext>
            </p:extLst>
          </p:nvPr>
        </p:nvGraphicFramePr>
        <p:xfrm>
          <a:off x="755576" y="-99392"/>
          <a:ext cx="7056784" cy="6494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1532">
                <a:tc gridSpan="3"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СЕМІНАРСЬКІ ЗАНЯТТЯ</a:t>
                      </a:r>
                      <a:endParaRPr lang="uk-UA" sz="20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612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5526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Навколишнє середовище та його значення для життя людини. Гігієна води та повітря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5526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утримання приміщень, транспортування , приймання і зберігання харчових товарів.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0055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вимоги до харчових продуктів.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7568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Особиста гігієна працівників закладів ресторанного господарства.</a:t>
                      </a:r>
                      <a:endParaRPr lang="uk-UA" sz="180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0155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</a:t>
                      </a:r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отруєння</a:t>
                      </a:r>
                      <a:r>
                        <a:rPr lang="ru-RU" sz="18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07892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sz="16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8705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652614"/>
              </p:ext>
            </p:extLst>
          </p:nvPr>
        </p:nvGraphicFramePr>
        <p:xfrm>
          <a:off x="395536" y="-99392"/>
          <a:ext cx="7560840" cy="6929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198">
                  <a:extLst>
                    <a:ext uri="{9D8B030D-6E8A-4147-A177-3AD203B41FA5}">
                      <a16:colId xmlns:a16="http://schemas.microsoft.com/office/drawing/2014/main" val="2976640617"/>
                    </a:ext>
                  </a:extLst>
                </a:gridCol>
                <a:gridCol w="5960200">
                  <a:extLst>
                    <a:ext uri="{9D8B030D-6E8A-4147-A177-3AD203B41FA5}">
                      <a16:colId xmlns:a16="http://schemas.microsoft.com/office/drawing/2014/main" val="2594486781"/>
                    </a:ext>
                  </a:extLst>
                </a:gridCol>
                <a:gridCol w="1040442">
                  <a:extLst>
                    <a:ext uri="{9D8B030D-6E8A-4147-A177-3AD203B41FA5}">
                      <a16:colId xmlns:a16="http://schemas.microsoft.com/office/drawing/2014/main" val="4221066492"/>
                    </a:ext>
                  </a:extLst>
                </a:gridCol>
              </a:tblGrid>
              <a:tr h="769852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2830391"/>
                  </a:ext>
                </a:extLst>
              </a:tr>
              <a:tr h="481665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  <a:endParaRPr lang="uk-UA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37480032"/>
                  </a:ext>
                </a:extLst>
              </a:tr>
              <a:tr h="334596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Гігієнічні   вимоги   до   факторів   зовнішнього</a:t>
                      </a:r>
                      <a:r>
                        <a:rPr lang="uk-UA" sz="1400" b="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uk-UA" sz="14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середовища </a:t>
                      </a:r>
                      <a:endParaRPr lang="uk-UA" sz="1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4732714"/>
                  </a:ext>
                </a:extLst>
              </a:tr>
              <a:tr h="287348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Гігієна</a:t>
                      </a:r>
                      <a:r>
                        <a:rPr lang="uk-UA" sz="1400" b="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води </a:t>
                      </a:r>
                      <a:endParaRPr lang="uk-UA" sz="1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83224562"/>
                  </a:ext>
                </a:extLst>
              </a:tr>
              <a:tr h="312108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вимоги до вентиляції, опалення,</a:t>
                      </a:r>
                      <a:r>
                        <a:rPr lang="uk-UA" sz="1400" b="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uk-UA" sz="14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освітлення.</a:t>
                      </a:r>
                      <a:endParaRPr lang="uk-UA" sz="1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9043927"/>
                  </a:ext>
                </a:extLst>
              </a:tr>
              <a:tr h="480884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Санітарно-гігієнічні вимоги до благоустрою підприємств ресторанного господарства.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57500157"/>
                  </a:ext>
                </a:extLst>
              </a:tr>
              <a:tr h="518595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Санітарно-гігієнічні вимоги до  забудови і утримання  приміщень підприємств  ресторанного господарства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86125275"/>
                  </a:ext>
                </a:extLst>
              </a:tr>
              <a:tr h="556306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Санітарно-гігієнічні вимоги до  матеріалів</a:t>
                      </a:r>
                    </a:p>
                    <a:p>
                      <a:r>
                        <a:rPr lang="uk-UA" sz="14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 якого виготовляють кухонний посуд, інвентар, обладнання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777988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транспортування,  приймання   та зберігання харчових продуктів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6416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  вимоги до</a:t>
                      </a:r>
                      <a:r>
                        <a:rPr lang="uk-UA" sz="1400" b="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зберігання сировини та готової продукції</a:t>
                      </a:r>
                      <a:endParaRPr lang="uk-UA" sz="1400" b="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8776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  <a:p>
                      <a:pPr algn="ctr"/>
                      <a:endParaRPr lang="uk-UA" sz="14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  вимоги до </a:t>
                      </a:r>
                      <a:r>
                        <a:rPr lang="uk-UA" sz="1400" b="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кулінарної обробки харчових продуктів.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0" kern="1200" baseline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вимоги до харчових добавок.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algn="ctr"/>
                      <a:endParaRPr lang="uk-UA" sz="14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13810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i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 захворювання мікробного  походження,    та  заходи  щодо   їх  профілактики</a:t>
                      </a:r>
                      <a:endParaRPr lang="uk-UA" sz="140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8448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0" i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Гельмінтози   та  загальні  принципи їх  профілактики</a:t>
                      </a:r>
                      <a:endParaRPr lang="uk-UA" sz="14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5432">
                <a:tc>
                  <a:txBody>
                    <a:bodyPr/>
                    <a:lstStyle/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sz="16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год.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2043212" y="187466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426</TotalTime>
  <Words>1076</Words>
  <Application>Microsoft Office PowerPoint</Application>
  <PresentationFormat>Екран (4:3)</PresentationFormat>
  <Paragraphs>207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</vt:lpstr>
      <vt:lpstr>Wingdings 3</vt:lpstr>
      <vt:lpstr>Грань</vt:lpstr>
      <vt:lpstr>ГІГІЄНА І САНІТАРІЯ В ГАЛУЗІ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Пользователь</cp:lastModifiedBy>
  <cp:revision>46</cp:revision>
  <cp:lastPrinted>2025-06-11T12:28:56Z</cp:lastPrinted>
  <dcterms:created xsi:type="dcterms:W3CDTF">2024-02-06T17:10:51Z</dcterms:created>
  <dcterms:modified xsi:type="dcterms:W3CDTF">2025-10-01T08:54:21Z</dcterms:modified>
</cp:coreProperties>
</file>