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1" r:id="rId8"/>
    <p:sldId id="263" r:id="rId9"/>
    <p:sldId id="264" r:id="rId10"/>
    <p:sldId id="267" r:id="rId11"/>
    <p:sldId id="266" r:id="rId12"/>
    <p:sldId id="265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034D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  <a:p>
            <a:pPr lvl="1" eaLnBrk="1" latinLnBrk="0" hangingPunct="1"/>
            <a:r>
              <a:rPr kumimoji="0" lang="ru-RU"/>
              <a:t>Второй уровень</a:t>
            </a:r>
            <a:endParaRPr kumimoji="0" lang="ru-RU"/>
          </a:p>
          <a:p>
            <a:pPr lvl="2" eaLnBrk="1" latinLnBrk="0" hangingPunct="1"/>
            <a:r>
              <a:rPr kumimoji="0" lang="ru-RU"/>
              <a:t>Третий уровень</a:t>
            </a:r>
            <a:endParaRPr kumimoji="0" lang="ru-RU"/>
          </a:p>
          <a:p>
            <a:pPr lvl="3" eaLnBrk="1" latinLnBrk="0" hangingPunct="1"/>
            <a:r>
              <a:rPr kumimoji="0" lang="ru-RU"/>
              <a:t>Четвертый уровень</a:t>
            </a:r>
            <a:endParaRPr kumimoji="0" lang="ru-RU"/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505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31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 panose="020B0604030504040204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170" indent="-228600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185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hyperlink" Target="http://www.i.factor.ua/" TargetMode="External"/><Relationship Id="rId7" Type="http://schemas.openxmlformats.org/officeDocument/2006/relationships/hyperlink" Target="http://www.business-inform.net/" TargetMode="External"/><Relationship Id="rId6" Type="http://schemas.openxmlformats.org/officeDocument/2006/relationships/hyperlink" Target="http://www.buhgalter.kharkov.com/" TargetMode="External"/><Relationship Id="rId5" Type="http://schemas.openxmlformats.org/officeDocument/2006/relationships/hyperlink" Target="http://www.ukcc.com.ua/" TargetMode="External"/><Relationship Id="rId4" Type="http://schemas.openxmlformats.org/officeDocument/2006/relationships/hyperlink" Target="http://www.vobu.com.ua/" TargetMode="External"/><Relationship Id="rId3" Type="http://schemas.openxmlformats.org/officeDocument/2006/relationships/hyperlink" Target="http://www.buhgalteria.com.ua/" TargetMode="External"/><Relationship Id="rId2" Type="http://schemas.openxmlformats.org/officeDocument/2006/relationships/hyperlink" Target="http://www.balance.dp.ua/" TargetMode="External"/><Relationship Id="rId1" Type="http://schemas.openxmlformats.org/officeDocument/2006/relationships/hyperlink" Target="http://www.sfs.gov.u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496944" cy="1656184"/>
          </a:xfrm>
          <a:noFill/>
          <a:ln>
            <a:solidFill>
              <a:srgbClr val="7030A0"/>
            </a:solidFill>
          </a:ln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uk-UA" sz="4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БУХГАЛТЕРСЬКИЙ ОБЛІК</a:t>
            </a:r>
            <a:endParaRPr lang="uk-UA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  <a:endParaRPr lang="uk-UA" sz="1600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052736"/>
            <a:ext cx="8496944" cy="5046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14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4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4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</a:t>
            </a:r>
            <a:r>
              <a:rPr lang="en-US" altLang="en-US" sz="14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90 і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відповідях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час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систематизовані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sz="14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4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4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добре</a:t>
            </a:r>
            <a:r>
              <a:rPr lang="en-US" altLang="en-US" sz="14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65-89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передбаченої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безумовне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припускається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4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4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4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задовільно</a:t>
            </a:r>
            <a:r>
              <a:rPr lang="en-US" altLang="en-US" sz="14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40-64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упоратися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припускається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4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4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4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незадовільно</a:t>
            </a:r>
            <a:r>
              <a:rPr lang="en-US" altLang="en-US" sz="14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40 і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прогалини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припустився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принципових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4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4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4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атестацію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арифметичним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семестрові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altLang="en-US" sz="14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4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4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r>
              <a:rPr lang="en-US" altLang="en-US" sz="14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залік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є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арифметичним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атестацій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r>
              <a:rPr lang="en-US" altLang="en-US" sz="14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4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8"/>
          <p:cNvSpPr/>
          <p:nvPr/>
        </p:nvSpPr>
        <p:spPr>
          <a:xfrm>
            <a:off x="2123728" y="39786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 dirty="0"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 dirty="0"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  <a:endParaRPr lang="uk-UA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29980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/>
              <a:t>1.Азаренкова Г. М. Бухгалтерський облік. Навчально-методичний посібник – К.:Знання, 2015 рік. </a:t>
            </a:r>
            <a:endParaRPr lang="uk-UA" sz="1200" dirty="0"/>
          </a:p>
          <a:p>
            <a:pPr lvl="0"/>
            <a:r>
              <a:rPr lang="uk-UA" sz="1200" dirty="0"/>
              <a:t>2.  </a:t>
            </a:r>
            <a:r>
              <a:rPr lang="uk-UA" sz="1200" dirty="0" err="1"/>
              <a:t>Блакіта</a:t>
            </a:r>
            <a:r>
              <a:rPr lang="uk-UA" sz="1200" dirty="0"/>
              <a:t> Г.В., Гладій І.О. Бухгалтерський облік в торгівлі та ресторанному господарстві. К.: ЦУЛ, 2021 рік. </a:t>
            </a:r>
            <a:endParaRPr lang="uk-UA" sz="1200" dirty="0"/>
          </a:p>
          <a:p>
            <a:pPr lvl="0"/>
            <a:r>
              <a:rPr lang="uk-UA" sz="1200" dirty="0"/>
              <a:t>3. </a:t>
            </a:r>
            <a:r>
              <a:rPr lang="uk-UA" sz="1200" dirty="0" err="1"/>
              <a:t>Давидюк</a:t>
            </a:r>
            <a:r>
              <a:rPr lang="uk-UA" sz="1200" dirty="0"/>
              <a:t> Т.В., </a:t>
            </a:r>
            <a:r>
              <a:rPr lang="uk-UA" sz="1200" dirty="0" err="1"/>
              <a:t>Манойленко</a:t>
            </a:r>
            <a:r>
              <a:rPr lang="uk-UA" sz="1200" dirty="0"/>
              <a:t> О.В., </a:t>
            </a:r>
            <a:r>
              <a:rPr lang="uk-UA" sz="1200" dirty="0" err="1"/>
              <a:t>Ломаченко</a:t>
            </a:r>
            <a:r>
              <a:rPr lang="uk-UA" sz="1200" dirty="0"/>
              <a:t> Т.І., </a:t>
            </a:r>
            <a:r>
              <a:rPr lang="uk-UA" sz="1200" dirty="0" err="1"/>
              <a:t>Резніченко</a:t>
            </a:r>
            <a:r>
              <a:rPr lang="uk-UA" sz="1200" dirty="0"/>
              <a:t> А.В.Бухгалтерський облік: Видавництво </a:t>
            </a:r>
            <a:r>
              <a:rPr lang="uk-UA" sz="1200" dirty="0" err="1"/>
              <a:t>навч</a:t>
            </a:r>
            <a:r>
              <a:rPr lang="uk-UA" sz="1200" dirty="0"/>
              <a:t>. посібник / Харків: Видавничий дім «</a:t>
            </a:r>
            <a:r>
              <a:rPr lang="uk-UA" sz="1200" dirty="0" err="1"/>
              <a:t>Гельветика</a:t>
            </a:r>
            <a:r>
              <a:rPr lang="uk-UA" sz="1200" dirty="0"/>
              <a:t>»,2016. –392с. </a:t>
            </a:r>
            <a:endParaRPr lang="uk-UA" sz="1200" dirty="0"/>
          </a:p>
          <a:p>
            <a:pPr lvl="0"/>
            <a:r>
              <a:rPr lang="uk-UA" sz="1200" dirty="0"/>
              <a:t>4. Зінченко О.В., </a:t>
            </a:r>
            <a:r>
              <a:rPr lang="uk-UA" sz="1200" dirty="0" err="1"/>
              <a:t>Радіонова</a:t>
            </a:r>
            <a:r>
              <a:rPr lang="uk-UA" sz="1200" dirty="0"/>
              <a:t> Н.Й., </a:t>
            </a:r>
            <a:r>
              <a:rPr lang="uk-UA" sz="1200" dirty="0" err="1"/>
              <a:t>Хаустова</a:t>
            </a:r>
            <a:r>
              <a:rPr lang="uk-UA" sz="1200" dirty="0"/>
              <a:t> Є.Б. Бухгалтерський облік:у схемах і таблицях: </a:t>
            </a:r>
            <a:r>
              <a:rPr lang="uk-UA" sz="1200" dirty="0" err="1"/>
              <a:t>навч</a:t>
            </a:r>
            <a:r>
              <a:rPr lang="uk-UA" sz="1200" dirty="0"/>
              <a:t>. посібник/ під </a:t>
            </a:r>
            <a:r>
              <a:rPr lang="uk-UA" sz="1200" dirty="0" err="1"/>
              <a:t>заг.ред</a:t>
            </a:r>
            <a:r>
              <a:rPr lang="uk-UA" sz="1200" dirty="0"/>
              <a:t>. М.І. Скрипник // Київ. «Центр учбової літератури», 2017. –340 с.</a:t>
            </a:r>
            <a:endParaRPr lang="uk-UA" sz="1200" dirty="0"/>
          </a:p>
          <a:p>
            <a:pPr lvl="0"/>
            <a:r>
              <a:rPr lang="uk-UA" sz="1200" dirty="0"/>
              <a:t>5. </a:t>
            </a:r>
            <a:r>
              <a:rPr lang="uk-UA" sz="1200" dirty="0" err="1"/>
              <a:t>Лень</a:t>
            </a:r>
            <a:r>
              <a:rPr lang="uk-UA" sz="1200" dirty="0"/>
              <a:t> В.С., </a:t>
            </a:r>
            <a:r>
              <a:rPr lang="uk-UA" sz="1200" dirty="0" err="1"/>
              <a:t>Гливенко</a:t>
            </a:r>
            <a:r>
              <a:rPr lang="uk-UA" sz="1200" dirty="0"/>
              <a:t> В.В. Бухгалтерський облік в Україні. Основи та практика: </a:t>
            </a:r>
            <a:r>
              <a:rPr lang="uk-UA" sz="1200" dirty="0" err="1"/>
              <a:t>навч.посіб</a:t>
            </a:r>
            <a:r>
              <a:rPr lang="uk-UA" sz="1200" dirty="0"/>
              <a:t>. // Київ : Центр навчальної літератури, 2018. – 608 с. </a:t>
            </a:r>
            <a:endParaRPr lang="uk-UA" sz="1200" dirty="0"/>
          </a:p>
          <a:p>
            <a:pPr lvl="0"/>
            <a:r>
              <a:rPr lang="uk-UA" sz="1200" dirty="0"/>
              <a:t>6. </a:t>
            </a:r>
            <a:r>
              <a:rPr lang="uk-UA" sz="1200" dirty="0" err="1"/>
              <a:t>Плаксієнко</a:t>
            </a:r>
            <a:r>
              <a:rPr lang="uk-UA" sz="1200" dirty="0"/>
              <a:t> В.Я., </a:t>
            </a:r>
            <a:r>
              <a:rPr lang="uk-UA" sz="1200" dirty="0" err="1"/>
              <a:t>Верига</a:t>
            </a:r>
            <a:r>
              <a:rPr lang="uk-UA" sz="1200" dirty="0"/>
              <a:t> Ю.А., Кулик В.А., Карпенко Є.А. Облік, оподаткування та аудит. Навчальний </a:t>
            </a:r>
            <a:r>
              <a:rPr lang="uk-UA" sz="1200" dirty="0" err="1"/>
              <a:t>посібник-</a:t>
            </a:r>
            <a:r>
              <a:rPr lang="uk-UA" sz="1200" dirty="0"/>
              <a:t> К.:ЦУЛ, 2021</a:t>
            </a:r>
            <a:endParaRPr lang="uk-UA" sz="1200" dirty="0"/>
          </a:p>
          <a:p>
            <a:pPr lvl="0"/>
            <a:r>
              <a:rPr lang="uk-UA" sz="1200" dirty="0"/>
              <a:t>7. </a:t>
            </a:r>
            <a:r>
              <a:rPr lang="uk-UA" sz="1200" dirty="0" err="1"/>
              <a:t>Осмятченко</a:t>
            </a:r>
            <a:r>
              <a:rPr lang="uk-UA" sz="1200" dirty="0"/>
              <a:t> Л.М., Шевчук В.С. Бухгалтерський облік. Л.: «Магнолія 2006», 2015 рік.</a:t>
            </a:r>
            <a:endParaRPr lang="uk-UA" sz="1200" dirty="0"/>
          </a:p>
          <a:p>
            <a:pPr lvl="0"/>
            <a:r>
              <a:rPr lang="uk-UA" sz="1200" dirty="0"/>
              <a:t>8. </a:t>
            </a:r>
            <a:r>
              <a:rPr lang="uk-UA" sz="1200" dirty="0" err="1"/>
              <a:t>Плиса</a:t>
            </a:r>
            <a:r>
              <a:rPr lang="uk-UA" sz="1200" dirty="0"/>
              <a:t> В. Й., </a:t>
            </a:r>
            <a:r>
              <a:rPr lang="uk-UA" sz="1200" dirty="0" err="1"/>
              <a:t>Плиса</a:t>
            </a:r>
            <a:r>
              <a:rPr lang="uk-UA" sz="1200" dirty="0"/>
              <a:t> З.П. Бухгалтерський облік: </a:t>
            </a:r>
            <a:r>
              <a:rPr lang="uk-UA" sz="1200" dirty="0" err="1"/>
              <a:t>навч</a:t>
            </a:r>
            <a:r>
              <a:rPr lang="uk-UA" sz="1200" dirty="0"/>
              <a:t>. </a:t>
            </a:r>
            <a:r>
              <a:rPr lang="uk-UA" sz="1200" dirty="0" err="1"/>
              <a:t>посіб</a:t>
            </a:r>
            <a:r>
              <a:rPr lang="uk-UA" sz="1200" dirty="0"/>
              <a:t>. // Київ. «Центр учбової літератури», 2017. –368 с.</a:t>
            </a:r>
            <a:endParaRPr lang="uk-UA" sz="1200" dirty="0"/>
          </a:p>
          <a:p>
            <a:pPr algn="ctr"/>
            <a:r>
              <a:rPr lang="uk-UA" sz="1200" b="1" dirty="0">
                <a:solidFill>
                  <a:srgbClr val="00B0F0"/>
                </a:solidFill>
              </a:rPr>
              <a:t>ІНФОРМАЦІЙНІ РЕСУРСИ</a:t>
            </a:r>
            <a:endParaRPr lang="uk-UA" sz="1200" dirty="0">
              <a:solidFill>
                <a:srgbClr val="00B0F0"/>
              </a:solidFill>
            </a:endParaRPr>
          </a:p>
          <a:p>
            <a:pPr lvl="0"/>
            <a:r>
              <a:rPr lang="uk-UA" sz="1200" dirty="0"/>
              <a:t>Верховна Рада України </a:t>
            </a:r>
            <a:r>
              <a:rPr lang="uk-UA" sz="1200" dirty="0" err="1"/>
              <a:t>www.rada.gov.ua</a:t>
            </a:r>
            <a:endParaRPr lang="uk-UA" sz="1200" dirty="0"/>
          </a:p>
          <a:p>
            <a:pPr lvl="0"/>
            <a:r>
              <a:rPr lang="uk-UA" sz="1200" dirty="0"/>
              <a:t>Державна служба статистики України </a:t>
            </a:r>
            <a:r>
              <a:rPr lang="uk-UA" sz="1200" dirty="0" err="1"/>
              <a:t>www.ukrstat.gov.ua</a:t>
            </a:r>
            <a:endParaRPr lang="uk-UA" sz="1200" dirty="0"/>
          </a:p>
          <a:p>
            <a:pPr lvl="0"/>
            <a:r>
              <a:rPr lang="uk-UA" sz="1200" dirty="0"/>
              <a:t>Кабінет Міністрів України </a:t>
            </a:r>
            <a:r>
              <a:rPr lang="uk-UA" sz="1200" dirty="0" err="1"/>
              <a:t>www.kmu.gov.ua</a:t>
            </a:r>
            <a:endParaRPr lang="uk-UA" sz="1200" dirty="0"/>
          </a:p>
          <a:p>
            <a:pPr lvl="0"/>
            <a:r>
              <a:rPr lang="uk-UA" sz="1200" dirty="0"/>
              <a:t>Міністерство економічного розвитку і торгівлі України </a:t>
            </a:r>
            <a:r>
              <a:rPr lang="uk-UA" sz="1200" dirty="0" err="1"/>
              <a:t>www.me.gov.ua</a:t>
            </a:r>
            <a:endParaRPr lang="uk-UA" sz="1200" dirty="0"/>
          </a:p>
          <a:p>
            <a:pPr lvl="0"/>
            <a:r>
              <a:rPr lang="uk-UA" sz="1200" dirty="0"/>
              <a:t>Міністерство соціальної політики України </a:t>
            </a:r>
            <a:r>
              <a:rPr lang="uk-UA" sz="1200" dirty="0" err="1"/>
              <a:t>www.mlsp.gov.ua</a:t>
            </a:r>
            <a:endParaRPr lang="uk-UA" sz="1200" dirty="0"/>
          </a:p>
          <a:p>
            <a:pPr lvl="0"/>
            <a:r>
              <a:rPr lang="uk-UA" sz="1200" dirty="0"/>
              <a:t>Міністерство фінансів України </a:t>
            </a:r>
            <a:r>
              <a:rPr lang="uk-UA" sz="1200" dirty="0" err="1"/>
              <a:t>www.minfin.gov.ua</a:t>
            </a:r>
            <a:endParaRPr lang="uk-UA" sz="1200" dirty="0"/>
          </a:p>
          <a:p>
            <a:pPr lvl="0"/>
            <a:r>
              <a:rPr lang="uk-UA" sz="1200" dirty="0"/>
              <a:t>Міністерство юстиції України </a:t>
            </a:r>
            <a:r>
              <a:rPr lang="uk-UA" sz="1200" dirty="0" err="1"/>
              <a:t>www.minjust.gov.ua</a:t>
            </a:r>
            <a:endParaRPr lang="uk-UA" sz="1200" dirty="0"/>
          </a:p>
          <a:p>
            <a:pPr lvl="0"/>
            <a:r>
              <a:rPr lang="uk-UA" sz="1200" dirty="0"/>
              <a:t>Національний банк України </a:t>
            </a:r>
            <a:r>
              <a:rPr lang="uk-UA" sz="1200" dirty="0" err="1"/>
              <a:t>www.bank.gov.ua</a:t>
            </a:r>
            <a:endParaRPr lang="uk-UA" sz="1200" dirty="0"/>
          </a:p>
          <a:p>
            <a:pPr lvl="0"/>
            <a:r>
              <a:rPr lang="uk-UA" sz="1200" dirty="0"/>
              <a:t>Державна податкова служба України </a:t>
            </a:r>
            <a:r>
              <a:rPr lang="uk-UA" sz="1200" dirty="0" err="1">
                <a:hlinkClick r:id="rId1"/>
              </a:rPr>
              <a:t>www.sfs.gov.ua</a:t>
            </a:r>
            <a:endParaRPr lang="uk-UA" sz="1200" dirty="0"/>
          </a:p>
          <a:p>
            <a:pPr algn="ctr"/>
            <a:r>
              <a:rPr lang="uk-UA" sz="1400" b="1" dirty="0">
                <a:solidFill>
                  <a:srgbClr val="00B0F0"/>
                </a:solidFill>
              </a:rPr>
              <a:t>Електронні ресурси</a:t>
            </a:r>
            <a:endParaRPr lang="uk-UA" sz="1400" dirty="0">
              <a:solidFill>
                <a:srgbClr val="00B0F0"/>
              </a:solidFill>
            </a:endParaRPr>
          </a:p>
          <a:p>
            <a:pPr lvl="0"/>
            <a:r>
              <a:rPr lang="uk-UA" sz="1200" dirty="0"/>
              <a:t>Всеукраїнський тижневик «Баланс» </a:t>
            </a:r>
            <a:r>
              <a:rPr lang="uk-UA" sz="1200" u="sng" dirty="0" err="1">
                <a:hlinkClick r:id="rId2"/>
              </a:rPr>
              <a:t>www.balance.dp.ua</a:t>
            </a:r>
            <a:endParaRPr lang="uk-UA" sz="1200" dirty="0"/>
          </a:p>
          <a:p>
            <a:pPr lvl="0"/>
            <a:r>
              <a:rPr lang="uk-UA" sz="1200" dirty="0"/>
              <a:t>Газета «Бухгалтерія» </a:t>
            </a:r>
            <a:r>
              <a:rPr lang="uk-UA" sz="1200" u="sng" dirty="0" err="1">
                <a:hlinkClick r:id="rId3"/>
              </a:rPr>
              <a:t>www.buhgalteria.com.ua</a:t>
            </a:r>
            <a:endParaRPr lang="uk-UA" sz="1200" dirty="0"/>
          </a:p>
          <a:p>
            <a:pPr lvl="0"/>
            <a:r>
              <a:rPr lang="uk-UA" sz="1200" dirty="0"/>
              <a:t>Газета «Все про бухгалтерський облік» </a:t>
            </a:r>
            <a:r>
              <a:rPr lang="uk-UA" sz="1200" u="sng" dirty="0" err="1">
                <a:hlinkClick r:id="rId4"/>
              </a:rPr>
              <a:t>www.vobu.com.ua</a:t>
            </a:r>
            <a:endParaRPr lang="uk-UA" sz="1200" dirty="0"/>
          </a:p>
          <a:p>
            <a:pPr lvl="0"/>
            <a:r>
              <a:rPr lang="uk-UA" sz="1200" dirty="0"/>
              <a:t>Газета «Урядовий кур’єр» </a:t>
            </a:r>
            <a:r>
              <a:rPr lang="uk-UA" sz="1200" u="sng" dirty="0" err="1">
                <a:hlinkClick r:id="rId5"/>
              </a:rPr>
              <a:t>www.ukcc.com.ua</a:t>
            </a:r>
            <a:endParaRPr lang="uk-UA" sz="1200" dirty="0"/>
          </a:p>
          <a:p>
            <a:pPr lvl="0"/>
            <a:r>
              <a:rPr lang="uk-UA" sz="1200" dirty="0"/>
              <a:t>Журнал «Бухгалтер» </a:t>
            </a:r>
            <a:r>
              <a:rPr lang="uk-UA" sz="1200" u="sng" dirty="0" err="1">
                <a:hlinkClick r:id="rId6"/>
              </a:rPr>
              <a:t>www.buhgalter.kharkov.com</a:t>
            </a:r>
            <a:endParaRPr lang="uk-UA" sz="1200" dirty="0"/>
          </a:p>
          <a:p>
            <a:pPr lvl="0"/>
            <a:r>
              <a:rPr lang="uk-UA" sz="1200" dirty="0"/>
              <a:t>Журнал «Бухгалтерський облік і аудит» </a:t>
            </a:r>
            <a:r>
              <a:rPr lang="uk-UA" sz="1200" u="sng" dirty="0">
                <a:hlinkClick r:id="rId7"/>
              </a:rPr>
              <a:t>www.business-inform.net</a:t>
            </a:r>
            <a:endParaRPr lang="uk-UA" sz="1200" dirty="0"/>
          </a:p>
          <a:p>
            <a:pPr lvl="0"/>
            <a:r>
              <a:rPr lang="uk-UA" sz="1200" dirty="0"/>
              <a:t>Журнал «Податки та бухгалтерський облік» </a:t>
            </a:r>
            <a:r>
              <a:rPr lang="uk-UA" sz="1200" u="sng" dirty="0" err="1">
                <a:hlinkClick r:id="rId8"/>
              </a:rPr>
              <a:t>www.i.factor.ua</a:t>
            </a:r>
            <a:endParaRPr lang="uk-UA" sz="1200" dirty="0"/>
          </a:p>
          <a:p>
            <a:pPr lvl="0"/>
            <a:r>
              <a:rPr lang="uk-UA" sz="1200" dirty="0"/>
              <a:t>Ліга </a:t>
            </a:r>
            <a:r>
              <a:rPr lang="uk-UA" sz="1200" dirty="0" err="1"/>
              <a:t>Бізнесінформ</a:t>
            </a:r>
            <a:r>
              <a:rPr lang="uk-UA" sz="1200" dirty="0"/>
              <a:t> </a:t>
            </a:r>
            <a:r>
              <a:rPr lang="uk-UA" sz="1200" dirty="0" err="1"/>
              <a:t>www.liga.net</a:t>
            </a:r>
            <a:endParaRPr lang="uk-UA" sz="1200" dirty="0"/>
          </a:p>
          <a:p>
            <a:endParaRPr lang="uk-UA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260647"/>
          <a:ext cx="8712967" cy="6636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4248473"/>
                <a:gridCol w="2232247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075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маркетинг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9281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маркетинг</a:t>
                      </a:r>
                      <a:endParaRPr lang="uk-UA" sz="1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1" u="sng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обов'язковий</a:t>
                      </a:r>
                      <a:endParaRPr lang="uk-UA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українська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2417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3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90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001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аудиторні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лекційні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практичні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tx2">
                              <a:lumMod val="25000"/>
                            </a:schemeClr>
                          </a:solidFill>
                        </a:rPr>
                        <a:t>60</a:t>
                      </a:r>
                      <a:endParaRPr lang="uk-UA" b="1" dirty="0">
                        <a:solidFill>
                          <a:schemeClr val="tx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692696"/>
            <a:ext cx="864096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uk-UA" b="1" i="1" dirty="0">
                <a:solidFill>
                  <a:srgbClr val="00B0F0"/>
                </a:solidFill>
              </a:rPr>
              <a:t>Мета: </a:t>
            </a:r>
            <a:r>
              <a:rPr lang="uk-UA" sz="1400" b="1" dirty="0">
                <a:solidFill>
                  <a:schemeClr val="tx1">
                    <a:lumMod val="85000"/>
                  </a:schemeClr>
                </a:solidFill>
              </a:rPr>
              <a:t>надання здобувачам освіти системи знань з обліку господарських операцій діяльності підприємств, методику ведення обліку господарських процесів; витрат, доходів та фінансових результатів підприємств; особливості застосування плану рахунків; правила оподаткування господарських операцій; складання фінансової звітності; формування умінь і закріплення навичок з питань записів до облікових регістрів; складання фінансової та податкової звітності, розширення, поглиблення й деталізація теоретичних знань, отриманих здобувачами освіти на лекціях та в процесі самостійної роботи, і спрямування їх на підвищення рівня засвоєння навчального матеріалу</a:t>
            </a:r>
            <a:endParaRPr lang="uk-UA" sz="1400" b="1" dirty="0">
              <a:solidFill>
                <a:schemeClr val="tx1">
                  <a:lumMod val="85000"/>
                </a:schemeClr>
              </a:solidFill>
            </a:endParaRPr>
          </a:p>
          <a:p>
            <a:pPr algn="just"/>
            <a:endParaRPr lang="uk-UA" sz="1400" b="1" dirty="0">
              <a:solidFill>
                <a:schemeClr val="tx1">
                  <a:lumMod val="85000"/>
                </a:schemeClr>
              </a:solidFill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uk-UA" b="1" i="1" dirty="0">
                <a:solidFill>
                  <a:srgbClr val="00B0F0"/>
                </a:solidFill>
              </a:rPr>
              <a:t>Завдання:</a:t>
            </a:r>
            <a:r>
              <a:rPr lang="uk-UA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uk-UA" sz="1400" b="1" dirty="0"/>
              <a:t>курсу що мають бути вирішенні в процесі викладання освітнього компонента,є посилення загальної економічної підготовки здобувачів освіти з питань: документального оформлення господарських процесів; обліку грошових коштів, розрахункових операцій; організаційно-правових аспектів діяльності підприємства; обліку розрахунків з оплати праці, основних засобів; обліку виробництва та калькулювання собівартості ; порядку формування та обліку фінансових результатів діяльності</a:t>
            </a:r>
            <a:endParaRPr lang="uk-UA" sz="1400" b="1" dirty="0"/>
          </a:p>
          <a:p>
            <a:pPr algn="just"/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uk-UA" b="1" i="1" dirty="0">
                <a:solidFill>
                  <a:srgbClr val="00B0F0"/>
                </a:solidFill>
              </a:rPr>
              <a:t>Програмні результати навчання:</a:t>
            </a:r>
            <a:endParaRPr lang="uk-UA" b="1" i="1" dirty="0">
              <a:solidFill>
                <a:srgbClr val="00B0F0"/>
              </a:solidFill>
            </a:endParaRPr>
          </a:p>
          <a:p>
            <a:r>
              <a:rPr lang="uk-UA" sz="1400" b="1" dirty="0"/>
              <a:t>РН 5: Збирати й аналізувати необхідну інформацію, обчислювати економічні та</a:t>
            </a:r>
            <a:endParaRPr lang="uk-UA" sz="1400" b="1" dirty="0"/>
          </a:p>
          <a:p>
            <a:r>
              <a:rPr lang="uk-UA" sz="1400" b="1" dirty="0"/>
              <a:t>маркетингові показники, обґрунтовувати управлінські рішення на основі використання необхідного аналітичного, методичного й методологічного інструментарію</a:t>
            </a:r>
            <a:endParaRPr lang="uk-UA" sz="1400" b="1" dirty="0"/>
          </a:p>
          <a:p>
            <a:endParaRPr lang="uk-UA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8694" y="1302633"/>
            <a:ext cx="7686128" cy="3107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>
                <a:solidFill>
                  <a:srgbClr val="00B0F0"/>
                </a:solidFill>
              </a:rPr>
              <a:t>У результаті навчання здобувач освіти повинен отримати:</a:t>
            </a:r>
            <a:endParaRPr lang="uk-UA" b="1" i="1" dirty="0">
              <a:solidFill>
                <a:srgbClr val="00B0F0"/>
              </a:solidFill>
            </a:endParaRPr>
          </a:p>
          <a:p>
            <a:pPr algn="ctr"/>
            <a:r>
              <a:rPr lang="uk-UA" b="1" i="1" dirty="0">
                <a:solidFill>
                  <a:srgbClr val="00B0F0"/>
                </a:solidFill>
              </a:rPr>
              <a:t>загальні компетентності: </a:t>
            </a:r>
            <a:endParaRPr lang="uk-UA" b="1" i="1" dirty="0">
              <a:solidFill>
                <a:srgbClr val="00B0F0"/>
              </a:solidFill>
            </a:endParaRPr>
          </a:p>
          <a:p>
            <a:r>
              <a:rPr lang="uk-UA" sz="1600" b="1" dirty="0"/>
              <a:t>3К 3</a:t>
            </a:r>
            <a:r>
              <a:rPr lang="uk-UA" sz="1600" dirty="0"/>
              <a:t>: здатність застосовувати знання у практичних ситуаціях</a:t>
            </a:r>
            <a:endParaRPr lang="uk-UA" sz="1600" dirty="0"/>
          </a:p>
          <a:p>
            <a:endParaRPr lang="uk-UA" sz="1600" dirty="0"/>
          </a:p>
          <a:p>
            <a:endParaRPr lang="uk-UA" sz="1600" dirty="0"/>
          </a:p>
          <a:p>
            <a:pPr algn="ctr"/>
            <a:r>
              <a:rPr lang="uk-UA" sz="1600" b="1" i="1" dirty="0">
                <a:solidFill>
                  <a:srgbClr val="00B0F0"/>
                </a:solidFill>
              </a:rPr>
              <a:t>Спеціальні компетентності:</a:t>
            </a:r>
            <a:endParaRPr lang="uk-UA" sz="1600" b="1" i="1" dirty="0">
              <a:solidFill>
                <a:srgbClr val="00B0F0"/>
              </a:solidFill>
            </a:endParaRPr>
          </a:p>
          <a:p>
            <a:r>
              <a:rPr lang="uk-UA" sz="1600" b="1" dirty="0"/>
              <a:t>СК1:</a:t>
            </a:r>
            <a:r>
              <a:rPr lang="uk-UA" sz="1600" dirty="0"/>
              <a:t>здатність системно відтворювати отримані знання предметної області маркетингу;</a:t>
            </a:r>
            <a:endParaRPr lang="uk-UA" sz="1600" dirty="0"/>
          </a:p>
          <a:p>
            <a:r>
              <a:rPr lang="uk-UA" sz="1600" b="1" dirty="0"/>
              <a:t>СК2:</a:t>
            </a:r>
            <a:r>
              <a:rPr lang="uk-UA" sz="1600" dirty="0"/>
              <a:t> здатність виявляти вплив чинників маркетингового середовища на результати господарської діяльності ринкових суб’єктів</a:t>
            </a:r>
            <a:endParaRPr lang="uk-UA" sz="1600" dirty="0"/>
          </a:p>
          <a:p>
            <a:r>
              <a:rPr lang="uk-UA" sz="1600" b="1" dirty="0">
                <a:sym typeface="+mn-ea"/>
              </a:rPr>
              <a:t>СК12: з</a:t>
            </a:r>
            <a:r>
              <a:rPr lang="en-US" altLang="en-US" sz="1600" dirty="0"/>
              <a:t>датність приймати обґрунтовані рішення в маркетинговій діяльності.</a:t>
            </a:r>
            <a:endParaRPr lang="en-US" alt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528" y="980725"/>
          <a:ext cx="8496944" cy="5729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986"/>
                <a:gridCol w="7035801"/>
                <a:gridCol w="896157"/>
              </a:tblGrid>
              <a:tr h="341520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508306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4984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</a:t>
                      </a:r>
                      <a:r>
                        <a:rPr kumimoji="0" lang="ru-RU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ТЕОРЕТИЧНІ ОСНОВИ БУХГАЛТЕРСЬКОГО ОБЛІКУ</a:t>
                      </a:r>
                      <a:endParaRPr lang="uk-UA" sz="14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Загальна характеристика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Предмет і метод бухгалтерського обліку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Бухгалтерський баланс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Система рахунків бухгалтерського обліку і подвійний запис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Документація та інвентаризація. Оцінка і калькуляція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Облікові регістри, техніка, форми і організація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ІІ. БУХГАЛТЕРСЬКИЙ ОБЛІК НА ПІДПРИЄМСТВІ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необоротних активів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коштів, розрахунків та інших активів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господарських процесів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розрахунків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 з оплати </a:t>
                      </a: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праці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власного капіталу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доходів,  витрат та результатів діяльності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Фінансова звітність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Разом: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26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7524" y="980736"/>
          <a:ext cx="8604956" cy="5760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142"/>
                <a:gridCol w="7488007"/>
                <a:gridCol w="741807"/>
              </a:tblGrid>
              <a:tr h="48201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000" dirty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                                                                                                               </a:t>
                      </a:r>
                      <a:r>
                        <a:rPr lang="uk-UA" sz="1000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000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000" dirty="0">
                        <a:solidFill>
                          <a:srgbClr val="7030A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Загальна характеристика бухгалтерського 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53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Групування господарських засобів за складом і розміщенням та джерелами їх утворення і цільовим призначенням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Складання бухгалтерського балансу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Рахунки бухгалтерського обліку та подвійний запис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6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Складання оборотних відомостей по синтетичних і аналітичних рахунках бухгалтерського 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Оцінка і калькуляція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Документація господарських операцій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Інвентаризація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Облікові регістри, техніка і форми бухгалтерського 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Облік основних засобів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Облік коштів в касі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Облік розрахунків з дебіторами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Облік господарських процесів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Облік нарахувань виплат працівникам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dirty="0"/>
                        <a:t>15</a:t>
                      </a:r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Складання розрахунково-платіжних відомостей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dirty="0"/>
                        <a:t>16</a:t>
                      </a:r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Облік доходів, витрат та фінансового результату діяльності підприємства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333704">
                <a:tc>
                  <a:txBody>
                    <a:bodyPr/>
                    <a:lstStyle/>
                    <a:p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Разом:</a:t>
                      </a:r>
                      <a:endParaRPr lang="uk-UA" sz="1200" b="1" dirty="0">
                        <a:solidFill>
                          <a:srgbClr val="46034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32</a:t>
                      </a:r>
                      <a:endParaRPr lang="uk-UA" sz="1000" b="1" dirty="0">
                        <a:solidFill>
                          <a:srgbClr val="46034D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3547" y="1628800"/>
          <a:ext cx="8280921" cy="2435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6840760"/>
                <a:gridCol w="864096"/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Теоретичні основи бухгалтерського обліку </a:t>
                      </a:r>
                      <a:endParaRPr lang="uk-UA" sz="200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</a:t>
                      </a:r>
                      <a:r>
                        <a:rPr lang="ru-RU" sz="2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доходів</a:t>
                      </a:r>
                      <a:r>
                        <a:rPr lang="ru-RU" sz="2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, </a:t>
                      </a:r>
                      <a:r>
                        <a:rPr lang="ru-RU" sz="20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витрат</a:t>
                      </a:r>
                      <a:r>
                        <a:rPr lang="ru-RU" sz="2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 та </a:t>
                      </a:r>
                      <a:r>
                        <a:rPr lang="ru-RU" sz="20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фінансових</a:t>
                      </a:r>
                      <a:r>
                        <a:rPr lang="ru-RU" sz="2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результатів</a:t>
                      </a:r>
                      <a:r>
                        <a:rPr lang="ru-RU" sz="2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.</a:t>
                      </a:r>
                      <a:endParaRPr lang="ru-RU" sz="2000" b="1" dirty="0">
                        <a:solidFill>
                          <a:srgbClr val="46034D"/>
                        </a:solidFill>
                        <a:effectLst/>
                        <a:latin typeface="Times New Roman" panose="02020603050405020304"/>
                        <a:ea typeface="Calibri" panose="020F0502020204030204"/>
                        <a:cs typeface="Calibri" panose="020F0502020204030204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Фінансова</a:t>
                      </a:r>
                      <a:r>
                        <a:rPr lang="ru-RU" sz="2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lang="ru-RU" sz="20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звітність</a:t>
                      </a:r>
                      <a:endParaRPr lang="ru-RU" sz="2000" b="1" dirty="0">
                        <a:solidFill>
                          <a:srgbClr val="46034D"/>
                        </a:solidFill>
                        <a:effectLst/>
                        <a:latin typeface="Times New Roman" panose="020206030504050203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144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548680"/>
          <a:ext cx="8208912" cy="6093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03"/>
                <a:gridCol w="6400169"/>
                <a:gridCol w="1182640"/>
              </a:tblGrid>
              <a:tr h="563691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415057"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400" b="1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i="1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400" b="1" i="1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400" b="1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05029">
                <a:tc>
                  <a:txBody>
                    <a:bodyPr/>
                    <a:lstStyle/>
                    <a:p>
                      <a:endParaRPr lang="uk-UA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ТЕОРЕТИЧНІ ОСНОВИ БУХГАЛТЕРСЬКОГО ОБЛІКУ</a:t>
                      </a:r>
                      <a:endParaRPr lang="uk-UA" sz="14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/>
                        <a:t>1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Загальна характеристика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/>
                        <a:t>2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Предмет і метод бухгалтерського обліку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/>
                        <a:t>3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Бухгалтерський баланс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/>
                        <a:t>4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Система рахунків бухгалтерського обліку і подвійний запис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/>
                        <a:t>5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Документація та інвентаризація. Оцінка і калькуляція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/>
                        <a:t>6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Облікові регістри, техніка, форми і організація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46034D"/>
                          </a:solidFill>
                          <a:effectLst/>
                          <a:latin typeface="Calibri" panose="020F0502020204030204"/>
                          <a:ea typeface="Calibri" panose="020F0502020204030204"/>
                          <a:cs typeface="Calibri" panose="020F0502020204030204"/>
                        </a:rPr>
                        <a:t>РОЗДІЛ ІІ. БУХГАЛТЕРСЬКИЙ ОБЛІК НА ПІДПРИЄМСТВІ</a:t>
                      </a:r>
                      <a:endParaRPr lang="uk-UA" sz="16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/>
                        <a:t>7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необоротних активів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/>
                        <a:t>8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коштів, розрахунків та інших активів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3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/>
                        <a:t>9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господарських процесів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3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розрахунків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 з оплати </a:t>
                      </a: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праці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власного капіталу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доходів,  витрат та результатів діяльності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Фінансова звітність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>
                          <a:solidFill>
                            <a:srgbClr val="46034D"/>
                          </a:solidFill>
                        </a:rPr>
                        <a:t>Разом:</a:t>
                      </a:r>
                      <a:endParaRPr lang="uk-UA" sz="14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>
                          <a:solidFill>
                            <a:srgbClr val="7030A0"/>
                          </a:solidFill>
                        </a:rPr>
                        <a:t>30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1124744"/>
            <a:ext cx="849694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Оцінювання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здійснюється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4-бальною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шкалою</a:t>
            </a:r>
            <a:r>
              <a:rPr lang="uk-UA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endParaRPr lang="uk-UA" altLang="en-US" sz="1800" dirty="0"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Робота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здобувача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освіти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заняттях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з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предмету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оцінюється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  <a:endParaRPr lang="en-US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ґрунтовна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  <a:endParaRPr lang="en-US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часткова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  <a:endParaRPr lang="en-US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достатній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);</a:t>
            </a:r>
            <a:endParaRPr lang="en-US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8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(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низький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підготовки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відсутність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).</a:t>
            </a:r>
            <a:endParaRPr lang="uk-UA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Оцінювання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результатів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практичних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відбувається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загальними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  <a:endParaRPr lang="en-US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uk-UA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обґрунтовано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висновки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пропозиції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аргументовано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і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належним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чином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</a:t>
            </a:r>
            <a:endParaRPr lang="en-US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uk-UA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допущено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неточності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80%;</a:t>
            </a:r>
            <a:endParaRPr lang="en-US" altLang="en-US" sz="18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altLang="en-US" sz="18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- </a:t>
            </a:r>
            <a:r>
              <a:rPr lang="en-US" altLang="en-US" sz="18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70%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припущення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незначних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помилок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r>
              <a:rPr lang="uk-UA" sz="18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8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4" name="TextBox 8"/>
          <p:cNvSpPr/>
          <p:nvPr/>
        </p:nvSpPr>
        <p:spPr>
          <a:xfrm>
            <a:off x="1781319" y="678698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 dirty="0"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 dirty="0"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TM02900688[[fn=Грань]]</Template>
  <TotalTime>0</TotalTime>
  <Words>10603</Words>
  <Application>WPS Presentation</Application>
  <PresentationFormat>Екран (4:3)</PresentationFormat>
  <Paragraphs>515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Arial</vt:lpstr>
      <vt:lpstr>SimSun</vt:lpstr>
      <vt:lpstr>Wingdings</vt:lpstr>
      <vt:lpstr>Wingdings 2</vt:lpstr>
      <vt:lpstr>Verdana</vt:lpstr>
      <vt:lpstr>Calibri</vt:lpstr>
      <vt:lpstr>Times New Roman</vt:lpstr>
      <vt:lpstr>Times New Roman</vt:lpstr>
      <vt:lpstr>Arial</vt:lpstr>
      <vt:lpstr>DejaVu Sans</vt:lpstr>
      <vt:lpstr>Calibri</vt:lpstr>
      <vt:lpstr>Century Gothic</vt:lpstr>
      <vt:lpstr>Microsoft YaHei</vt:lpstr>
      <vt:lpstr>Arial Unicode MS</vt:lpstr>
      <vt:lpstr>Яркая</vt:lpstr>
      <vt:lpstr>БУХГАЛТЕРСЬКИЙ ОБЛІК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39</cp:revision>
  <dcterms:created xsi:type="dcterms:W3CDTF">2024-02-06T17:10:00Z</dcterms:created>
  <dcterms:modified xsi:type="dcterms:W3CDTF">2025-09-29T10:09:21Z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FE1D693277B3401C8C617461CBB40A35_12</vt:lpwstr>
  </property>
  <property fmtid="{D5CDD505-2E9C-101B-9397-08002B2CF9AE}" pid="3" name="KSOProductBuildVer">
    <vt:lpwstr>1033-12.2.0.22549</vt:lpwstr>
  </property>
</Properties>
</file>