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9" r:id="rId2"/>
    <p:sldId id="302" r:id="rId3"/>
    <p:sldId id="288" r:id="rId4"/>
    <p:sldId id="291" r:id="rId5"/>
    <p:sldId id="292" r:id="rId6"/>
    <p:sldId id="300" r:id="rId7"/>
    <p:sldId id="293" r:id="rId8"/>
    <p:sldId id="2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6" y="576"/>
      </p:cViewPr>
      <p:guideLst>
        <p:guide orient="horz" pos="11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140E9-7314-4C0E-8D74-A959B642757A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7D816-26C0-44C3-9B57-54E2476BE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7D816-26C0-44C3-9B57-54E2476BEC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3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7D816-26C0-44C3-9B57-54E2476BEC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78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7D816-26C0-44C3-9B57-54E2476BEC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5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7D816-26C0-44C3-9B57-54E2476BEC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4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7D816-26C0-44C3-9B57-54E2476BEC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22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7D816-26C0-44C3-9B57-54E2476BEC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83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7D816-26C0-44C3-9B57-54E2476BEC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F462-2089-4504-B141-5228953FFB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4815-55B3-4697-96F6-4C509FE57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0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F462-2089-4504-B141-5228953FFB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4815-55B3-4697-96F6-4C509FE57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3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F462-2089-4504-B141-5228953FFB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4815-55B3-4697-96F6-4C509FE57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9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F462-2089-4504-B141-5228953FFB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4815-55B3-4697-96F6-4C509FE57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0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F462-2089-4504-B141-5228953FFB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4815-55B3-4697-96F6-4C509FE57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0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F462-2089-4504-B141-5228953FFB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4815-55B3-4697-96F6-4C509FE57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3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F462-2089-4504-B141-5228953FFB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4815-55B3-4697-96F6-4C509FE57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3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F462-2089-4504-B141-5228953FFB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4815-55B3-4697-96F6-4C509FE57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F462-2089-4504-B141-5228953FFB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4815-55B3-4697-96F6-4C509FE57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7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F462-2089-4504-B141-5228953FFB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4815-55B3-4697-96F6-4C509FE57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6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F462-2089-4504-B141-5228953FFB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4815-55B3-4697-96F6-4C509FE57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1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AF462-2089-4504-B141-5228953FFB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C4815-55B3-4697-96F6-4C509FE57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2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21507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21508" name="Picture 2" descr="D:\work\trash\mom\infografika_2017\prezentacia cop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0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76" y="4137742"/>
            <a:ext cx="4870847" cy="237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https://scontent-frt3-1.xx.fbcdn.net/v/t1.0-9/11202650_956582877695060_3050702943164313783_n.jpg?oh=28c501dc821af1ea71d51598a46b99a4&amp;oe=585901E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r="2298"/>
          <a:stretch>
            <a:fillRect/>
          </a:stretch>
        </p:blipFill>
        <p:spPr bwMode="auto">
          <a:xfrm>
            <a:off x="-19052" y="368711"/>
            <a:ext cx="4377645" cy="358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\\172.23.61.12\MainDataStorage\TIP\PREVENTION\Art-installation 'Invisible in Plain Sight'\Kharkiv\Photos\Photo for web Kharkiv\Markel_000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r="3579"/>
          <a:stretch/>
        </p:blipFill>
        <p:spPr bwMode="auto">
          <a:xfrm>
            <a:off x="4055805" y="364718"/>
            <a:ext cx="4350877" cy="35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https://scontent-frt3-1.xx.fbcdn.net/v/t1.0-9/10400103_1083278921692121_1373584511671518453_n.jpg?oh=ed0e3a16601e4f73657459d8252f6709&amp;oe=584CFA0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1" r="24674"/>
          <a:stretch/>
        </p:blipFill>
        <p:spPr bwMode="auto">
          <a:xfrm>
            <a:off x="7996300" y="365125"/>
            <a:ext cx="4195700" cy="358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119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work\trash\mom\infografika_2017\prezentacia cop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0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026310" y="1525311"/>
            <a:ext cx="7757499" cy="48017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sz="1400" b="0" dirty="0"/>
          </a:p>
        </p:txBody>
      </p:sp>
      <p:sp>
        <p:nvSpPr>
          <p:cNvPr id="12" name="Rectangle 11"/>
          <p:cNvSpPr/>
          <p:nvPr/>
        </p:nvSpPr>
        <p:spPr>
          <a:xfrm>
            <a:off x="0" y="383459"/>
            <a:ext cx="12192000" cy="1141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3">
            <a:extLst>
              <a:ext uri="{FF2B5EF4-FFF2-40B4-BE49-F238E27FC236}">
                <a16:creationId xmlns="" xmlns:a16="http://schemas.microsoft.com/office/drawing/2014/main" id="{3FFE40EF-9D9A-4BA7-8C6E-B27D59D5D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1" y="530942"/>
            <a:ext cx="8610600" cy="579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 Cyr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Cyr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Cyr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Cyr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Cyr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Cyr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Cyr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Cyr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Cyr" panose="020B0604020202020204" pitchFamily="34" charset="0"/>
              </a:defRPr>
            </a:lvl9pPr>
          </a:lstStyle>
          <a:p>
            <a:pPr algn="ctr" eaLnBrk="1" hangingPunct="1"/>
            <a:endParaRPr lang="uk-UA" altLang="en-US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/>
            <a:endParaRPr lang="uk-UA" altLang="en-US" sz="2800" b="1" dirty="0"/>
          </a:p>
          <a:p>
            <a:pPr algn="ctr" eaLnBrk="1" hangingPunct="1"/>
            <a:endParaRPr lang="uk-UA" altLang="en-US" sz="2800" b="1" dirty="0"/>
          </a:p>
          <a:p>
            <a:pPr algn="ctr" eaLnBrk="1" hangingPunct="1"/>
            <a:endParaRPr lang="uk-UA" altLang="en-US" sz="2400" b="1" dirty="0"/>
          </a:p>
          <a:p>
            <a:pPr algn="ctr" eaLnBrk="1" hangingPunct="1"/>
            <a:endParaRPr lang="uk-UA" altLang="en-US" sz="2400" b="1" dirty="0"/>
          </a:p>
        </p:txBody>
      </p:sp>
      <p:pic>
        <p:nvPicPr>
          <p:cNvPr id="15" name="Picture 2" descr="http://www.acdi-cida.gc.ca/INET/IMAGES.NSF/vLUImages/FIP/$file/Canwordmark_colour.jpg">
            <a:extLst>
              <a:ext uri="{FF2B5EF4-FFF2-40B4-BE49-F238E27FC236}">
                <a16:creationId xmlns="" xmlns:a16="http://schemas.microsoft.com/office/drawing/2014/main" id="{7E6B02D3-0B45-4109-AD10-A81214151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23" y="916575"/>
            <a:ext cx="2310290" cy="59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T:\TIP\CT Resources\Logos and Disclaimers\IOM_logos\IOM UN Effective November 2016\IOM-UN_Blue_UKR.png">
            <a:extLst>
              <a:ext uri="{FF2B5EF4-FFF2-40B4-BE49-F238E27FC236}">
                <a16:creationId xmlns="" xmlns:a16="http://schemas.microsoft.com/office/drawing/2014/main" id="{53E76449-5FA7-4092-B7E0-98EF36A5B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12" y="663155"/>
            <a:ext cx="1989203" cy="9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33EB638-28D7-4DB3-BC75-0AF0F26ED7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78" y="804996"/>
            <a:ext cx="1989203" cy="10585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6085" y="752099"/>
            <a:ext cx="688097" cy="7562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3782" y="2112224"/>
            <a:ext cx="97021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/>
                </a:solidFill>
              </a:rPr>
              <a:t>Проект  «Підвищення </a:t>
            </a:r>
            <a:r>
              <a:rPr lang="uk-UA" sz="3600" b="1" dirty="0">
                <a:solidFill>
                  <a:schemeClr val="accent2"/>
                </a:solidFill>
              </a:rPr>
              <a:t>обізнаності вразливого населення Тернопільської області щодо безпечної міграції та працевлаштування</a:t>
            </a:r>
            <a:r>
              <a:rPr lang="uk-UA" sz="3600" b="1" dirty="0" smtClean="0">
                <a:solidFill>
                  <a:schemeClr val="accent2"/>
                </a:solidFill>
              </a:rPr>
              <a:t>»</a:t>
            </a:r>
          </a:p>
          <a:p>
            <a:pPr lvl="0" algn="ctr"/>
            <a:r>
              <a:rPr lang="uk-UA" sz="3600" dirty="0">
                <a:solidFill>
                  <a:schemeClr val="accent2"/>
                </a:solidFill>
              </a:rPr>
              <a:t>Тренінг для тренерів </a:t>
            </a:r>
            <a:endParaRPr lang="uk-UA" sz="3600" dirty="0" smtClean="0">
              <a:solidFill>
                <a:schemeClr val="accent2"/>
              </a:solidFill>
            </a:endParaRPr>
          </a:p>
          <a:p>
            <a:pPr lvl="0" algn="r"/>
            <a:endParaRPr lang="uk-UA" sz="3600" dirty="0" smtClean="0">
              <a:solidFill>
                <a:schemeClr val="accent2"/>
              </a:solidFill>
            </a:endParaRPr>
          </a:p>
          <a:p>
            <a:pPr lvl="0" algn="r"/>
            <a:r>
              <a:rPr lang="uk-UA" sz="3600" dirty="0" smtClean="0">
                <a:solidFill>
                  <a:schemeClr val="accent2"/>
                </a:solidFill>
              </a:rPr>
              <a:t>Тернопіль</a:t>
            </a:r>
          </a:p>
          <a:p>
            <a:pPr lvl="0" algn="r"/>
            <a:r>
              <a:rPr lang="uk-UA" sz="3600" dirty="0" smtClean="0">
                <a:solidFill>
                  <a:schemeClr val="accent2"/>
                </a:solidFill>
              </a:rPr>
              <a:t>20 листопада 2018 року</a:t>
            </a:r>
            <a:endParaRPr lang="uk-UA" sz="3600" dirty="0">
              <a:solidFill>
                <a:schemeClr val="accent2"/>
              </a:solidFill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2346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work\trash\mom\infografika_2017\prezentacia cop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0"/>
          <a:stretch>
            <a:fillRect/>
          </a:stretch>
        </p:blipFill>
        <p:spPr bwMode="auto">
          <a:xfrm>
            <a:off x="0" y="8093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172200" y="752168"/>
            <a:ext cx="6019800" cy="5987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4800" dirty="0">
                <a:solidFill>
                  <a:srgbClr val="F79607"/>
                </a:solidFill>
                <a:latin typeface="Calibri" panose="020F0502020204030204" pitchFamily="34" charset="0"/>
              </a:rPr>
              <a:t>Проституція </a:t>
            </a:r>
            <a:r>
              <a:rPr lang="uk-UA" sz="4800" dirty="0">
                <a:solidFill>
                  <a:srgbClr val="F79607"/>
                </a:solidFill>
                <a:latin typeface="Calibri" panose="020F0502020204030204" pitchFamily="34" charset="0"/>
                <a:sym typeface="Symbol"/>
              </a:rPr>
              <a:t> сексуальна експлуатація</a:t>
            </a:r>
          </a:p>
          <a:p>
            <a:pPr>
              <a:defRPr/>
            </a:pPr>
            <a:endParaRPr lang="en-US" sz="4800" dirty="0">
              <a:solidFill>
                <a:srgbClr val="F79607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uk-UA" sz="4800" dirty="0">
                <a:solidFill>
                  <a:srgbClr val="F79607"/>
                </a:solidFill>
                <a:latin typeface="Calibri" panose="020F0502020204030204" pitchFamily="34" charset="0"/>
              </a:rPr>
              <a:t>90% випадків – </a:t>
            </a:r>
          </a:p>
          <a:p>
            <a:pPr algn="just">
              <a:defRPr/>
            </a:pPr>
            <a:r>
              <a:rPr lang="uk-UA" sz="4800" dirty="0">
                <a:solidFill>
                  <a:srgbClr val="F79607"/>
                </a:solidFill>
                <a:latin typeface="Calibri" panose="020F0502020204030204" pitchFamily="34" charset="0"/>
              </a:rPr>
              <a:t>трудова експлуатація</a:t>
            </a:r>
          </a:p>
          <a:p>
            <a:pPr algn="ctr">
              <a:defRPr/>
            </a:pP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12" name="Rectangle 11"/>
          <p:cNvSpPr/>
          <p:nvPr/>
        </p:nvSpPr>
        <p:spPr>
          <a:xfrm>
            <a:off x="0" y="383458"/>
            <a:ext cx="6124165" cy="6356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9784" y="2484253"/>
            <a:ext cx="5256213" cy="49112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Торгівля людьми – </a:t>
            </a:r>
          </a:p>
          <a:p>
            <a:pPr algn="just">
              <a:defRPr/>
            </a:pPr>
            <a:r>
              <a:rPr lang="uk-UA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це проституція</a:t>
            </a:r>
            <a:endParaRPr lang="uk-UA" sz="48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815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work\trash\mom\infografika_2017\prezentacia cop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0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148182" y="1836738"/>
            <a:ext cx="6019800" cy="43493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800" dirty="0">
                <a:solidFill>
                  <a:srgbClr val="F79607"/>
                </a:solidFill>
                <a:latin typeface="Calibri" panose="020F0502020204030204" pitchFamily="34" charset="0"/>
              </a:rPr>
              <a:t>10 % осіб були експлуатовані в Україні </a:t>
            </a:r>
          </a:p>
          <a:p>
            <a:pPr>
              <a:defRPr/>
            </a:pP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12" name="Rectangle 11"/>
          <p:cNvSpPr/>
          <p:nvPr/>
        </p:nvSpPr>
        <p:spPr>
          <a:xfrm>
            <a:off x="0" y="383458"/>
            <a:ext cx="6124165" cy="6356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96093" y="1828800"/>
            <a:ext cx="5599907" cy="4360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Торгівля людьми може відбуватися в межах однієї країни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15" name="Picture 8" descr="http://stoptrafficking.org/sites/all/themes/mom/img/fact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965" y="4197216"/>
            <a:ext cx="2361044" cy="204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40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work\trash\mom\infografika_2017\prezentacia cop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0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148182" y="1836738"/>
            <a:ext cx="6019800" cy="43493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800" dirty="0">
                <a:solidFill>
                  <a:srgbClr val="F79607"/>
                </a:solidFill>
                <a:latin typeface="Calibri" panose="020F0502020204030204" pitchFamily="34" charset="0"/>
              </a:rPr>
              <a:t>62% постраждалих - чоловіки</a:t>
            </a:r>
          </a:p>
          <a:p>
            <a:pPr>
              <a:defRPr/>
            </a:pP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12" name="Rectangle 11"/>
          <p:cNvSpPr/>
          <p:nvPr/>
        </p:nvSpPr>
        <p:spPr>
          <a:xfrm>
            <a:off x="0" y="383458"/>
            <a:ext cx="6124165" cy="6356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96093" y="1828800"/>
            <a:ext cx="5599907" cy="4360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В торгівлю людьми </a:t>
            </a:r>
            <a:r>
              <a:rPr lang="ru-RU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потрапляють</a:t>
            </a:r>
            <a:r>
              <a:rPr lang="ru-RU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переважно</a:t>
            </a:r>
            <a:r>
              <a:rPr lang="ru-RU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жінки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14" name="Picture 2" descr="T:\TIP\PREVENTION\CT DIGITAL\Hotline web-site 527.org.ua\Design\icon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1" t="14459" r="39780" b="13434"/>
          <a:stretch/>
        </p:blipFill>
        <p:spPr bwMode="auto">
          <a:xfrm>
            <a:off x="9087355" y="4181324"/>
            <a:ext cx="2218904" cy="198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29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work\trash\mom\infografika_2017\prezentacia cop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0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265629" y="1856913"/>
            <a:ext cx="6019800" cy="43493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800" dirty="0">
                <a:solidFill>
                  <a:srgbClr val="F79607"/>
                </a:solidFill>
                <a:latin typeface="Calibri" panose="020F0502020204030204" pitchFamily="34" charset="0"/>
              </a:rPr>
              <a:t>Факт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12" name="Rectangle 11"/>
          <p:cNvSpPr/>
          <p:nvPr/>
        </p:nvSpPr>
        <p:spPr>
          <a:xfrm>
            <a:off x="0" y="383458"/>
            <a:ext cx="6124165" cy="6356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96093" y="1828800"/>
            <a:ext cx="5599907" cy="4360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М</a:t>
            </a:r>
            <a:r>
              <a:rPr lang="ru-RU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ої друзі можуть мене продати</a:t>
            </a:r>
          </a:p>
          <a:p>
            <a:pPr>
              <a:defRPr/>
            </a:pP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43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work\trash\mom\infografika_2017\prezentacia cop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0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148182" y="1836738"/>
            <a:ext cx="6019800" cy="43493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800" dirty="0">
                <a:solidFill>
                  <a:srgbClr val="F79607"/>
                </a:solidFill>
                <a:latin typeface="Calibri" panose="020F0502020204030204" pitchFamily="34" charset="0"/>
              </a:rPr>
              <a:t>82% </a:t>
            </a:r>
            <a:r>
              <a:rPr lang="ru-RU" sz="4800" dirty="0" err="1">
                <a:solidFill>
                  <a:srgbClr val="F79607"/>
                </a:solidFill>
                <a:latin typeface="Calibri" panose="020F0502020204030204" pitchFamily="34" charset="0"/>
              </a:rPr>
              <a:t>постраждалих</a:t>
            </a:r>
            <a:r>
              <a:rPr lang="ru-RU" sz="4800" dirty="0">
                <a:solidFill>
                  <a:srgbClr val="F79607"/>
                </a:solidFill>
                <a:latin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F79607"/>
                </a:solidFill>
                <a:latin typeface="Calibri" panose="020F0502020204030204" pitchFamily="34" charset="0"/>
              </a:rPr>
              <a:t>мають</a:t>
            </a:r>
            <a:r>
              <a:rPr lang="ru-RU" sz="4800" dirty="0">
                <a:solidFill>
                  <a:srgbClr val="F79607"/>
                </a:solidFill>
                <a:latin typeface="Calibri" panose="020F0502020204030204" pitchFamily="34" charset="0"/>
              </a:rPr>
              <a:t> вищу або технічну освіту</a:t>
            </a:r>
          </a:p>
          <a:p>
            <a:pPr>
              <a:defRPr/>
            </a:pP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12" name="Rectangle 11"/>
          <p:cNvSpPr/>
          <p:nvPr/>
        </p:nvSpPr>
        <p:spPr>
          <a:xfrm>
            <a:off x="0" y="383458"/>
            <a:ext cx="6124165" cy="6356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96093" y="1828800"/>
            <a:ext cx="5599907" cy="4360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У </a:t>
            </a:r>
            <a:r>
              <a:rPr lang="ru-RU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ситуацію</a:t>
            </a:r>
            <a:r>
              <a:rPr lang="ru-RU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торгівлі</a:t>
            </a:r>
            <a:r>
              <a:rPr lang="ru-RU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людьми </a:t>
            </a:r>
            <a:r>
              <a:rPr lang="ru-RU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частіше</a:t>
            </a:r>
            <a:r>
              <a:rPr lang="ru-RU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потрапляють</a:t>
            </a:r>
            <a:r>
              <a:rPr lang="ru-RU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неосвічені</a:t>
            </a:r>
            <a:r>
              <a:rPr lang="ru-RU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люди</a:t>
            </a:r>
          </a:p>
          <a:p>
            <a:pPr>
              <a:defRPr/>
            </a:pP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15" name="Picture 2" descr="http://stoptrafficking.org/sites/all/themes/mom/img/lear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265" y="4538219"/>
            <a:ext cx="2555260" cy="198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51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work\trash\mom\infografika_2017\prezentacia cop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0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148182" y="1836738"/>
            <a:ext cx="6019800" cy="43493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800" dirty="0">
                <a:solidFill>
                  <a:srgbClr val="F79607"/>
                </a:solidFill>
                <a:latin typeface="Calibri" panose="020F0502020204030204" pitchFamily="34" charset="0"/>
              </a:rPr>
              <a:t>Ця проблема може торкнутися кожного, незалежно від віку, статі, освіти чи соціального статусу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12" name="Rectangle 11"/>
          <p:cNvSpPr/>
          <p:nvPr/>
        </p:nvSpPr>
        <p:spPr>
          <a:xfrm>
            <a:off x="0" y="383458"/>
            <a:ext cx="6124165" cy="6356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96093" y="1828800"/>
            <a:ext cx="5599907" cy="4360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Я можу потрапити </a:t>
            </a:r>
          </a:p>
          <a:p>
            <a:pPr>
              <a:defRPr/>
            </a:pPr>
            <a:r>
              <a:rPr lang="ru-RU" sz="4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в ситуацію торгівлі людьми</a:t>
            </a:r>
          </a:p>
          <a:p>
            <a:pPr>
              <a:defRPr/>
            </a:pP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115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116</Words>
  <Application>Microsoft Office PowerPoint</Application>
  <PresentationFormat>Широкоэкранный</PresentationFormat>
  <Paragraphs>40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Arial Cyr</vt:lpstr>
      <vt:lpstr>Calibri</vt:lpstr>
      <vt:lpstr>Calibri Light</vt:lpstr>
      <vt:lpstr>Symbol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CHERNIAVSKA Anna</dc:creator>
  <cp:lastModifiedBy>comptech</cp:lastModifiedBy>
  <cp:revision>16</cp:revision>
  <dcterms:created xsi:type="dcterms:W3CDTF">2018-05-08T06:19:17Z</dcterms:created>
  <dcterms:modified xsi:type="dcterms:W3CDTF">2018-11-19T11:50:38Z</dcterms:modified>
</cp:coreProperties>
</file>