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7" r:id="rId1"/>
  </p:sldMasterIdLst>
  <p:sldIdLst>
    <p:sldId id="256" r:id="rId2"/>
    <p:sldId id="257" r:id="rId3"/>
    <p:sldId id="258" r:id="rId4"/>
    <p:sldId id="259" r:id="rId5"/>
    <p:sldId id="266" r:id="rId6"/>
    <p:sldId id="268" r:id="rId7"/>
    <p:sldId id="269" r:id="rId8"/>
    <p:sldId id="271" r:id="rId9"/>
    <p:sldId id="272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46788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9372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37503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7398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7384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99638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94704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57668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8194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0266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0551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9648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7724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1382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3585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3783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9822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59" r:id="rId2"/>
    <p:sldLayoutId id="2147483960" r:id="rId3"/>
    <p:sldLayoutId id="2147483961" r:id="rId4"/>
    <p:sldLayoutId id="2147483962" r:id="rId5"/>
    <p:sldLayoutId id="2147483963" r:id="rId6"/>
    <p:sldLayoutId id="2147483964" r:id="rId7"/>
    <p:sldLayoutId id="2147483965" r:id="rId8"/>
    <p:sldLayoutId id="2147483966" r:id="rId9"/>
    <p:sldLayoutId id="2147483967" r:id="rId10"/>
    <p:sldLayoutId id="2147483968" r:id="rId11"/>
    <p:sldLayoutId id="2147483969" r:id="rId12"/>
    <p:sldLayoutId id="2147483970" r:id="rId13"/>
    <p:sldLayoutId id="2147483971" r:id="rId14"/>
    <p:sldLayoutId id="2147483972" r:id="rId15"/>
    <p:sldLayoutId id="214748397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8062912" cy="2808312"/>
          </a:xfrm>
          <a:noFill/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uk-UA" sz="48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Аналітична  і фізколоїдна хімія</a:t>
            </a:r>
            <a:br>
              <a:rPr lang="uk-UA" sz="48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8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(ПЗСО)</a:t>
            </a:r>
            <a:br>
              <a:rPr lang="uk-UA" sz="48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4800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/>
          <a:lstStyle/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ТЕРНОПІЛЬСЬКИЙ ФАХОВИЙ КОЛЕДЖ ХАРЧОВИХ ТЕХНОЛОГІЙ І ТОРГІВЛІ</a:t>
            </a:r>
          </a:p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ЦИКЛОВА КОМІСІЯ ПРИРОДНИЧО-НАУКОВИХ ДИСЦИПЛІН</a:t>
            </a:r>
          </a:p>
          <a:p>
            <a:pPr algn="ctr"/>
            <a:endParaRPr lang="uk-UA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</a:t>
            </a: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  КОМПОНЕНТА</a:t>
            </a: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4904054"/>
              </p:ext>
            </p:extLst>
          </p:nvPr>
        </p:nvGraphicFramePr>
        <p:xfrm>
          <a:off x="-267" y="0"/>
          <a:ext cx="9144000" cy="77292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267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88550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91581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661918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ГАЛУЗЬ ЗНАНЬ </a:t>
                      </a:r>
                      <a:endParaRPr lang="uk-UA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ВИРОБНИЦТВО ТА ТЕХНОЛОГІЇ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181 ХАРЧОВІ ТЕХНОЛОГІЇ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16209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 - професійна програма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 smtClean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ВИРОБНИЦТВО ХЛІБА, КОНДИТЕРСЬКИХ, МАКАРОННИХ ВИРОБІВ І ХАРЧОКОНЦЕНТРАТІВ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61918">
                <a:tc rowSpan="7">
                  <a:txBody>
                    <a:bodyPr/>
                    <a:lstStyle/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800" b="1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ТЕХНОЛОГІЧНЕ ВІДДІЛЕННЯ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 - професійний ступінь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фаховий молодший бакалавр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обов’язковий 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83492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Мова викладання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57511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кредитів ЄКТС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noProof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Розподіл за видами занять та годинами навчання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51295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лекційні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лабораторні                                                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семінарські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 робота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80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44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28</a:t>
                      </a:r>
                    </a:p>
                    <a:p>
                      <a:r>
                        <a:rPr lang="uk-UA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4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4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40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782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підсумкового контролю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залік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3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/>
            </a:r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476672"/>
            <a:ext cx="7488832" cy="73779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Мета: </a:t>
            </a:r>
            <a:r>
              <a:rPr lang="uk-UA" sz="1600" dirty="0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uk-UA" sz="1400" dirty="0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надати  здобувачам освіти  системи спеціальних знань  та навичок щодо основних методів дослідження хімічного складу речовин для визначення якісного і кількісного складу сировини, напівфабрикатів кулінарної та кондитерської продукції ; щодо </a:t>
            </a:r>
            <a:r>
              <a:rPr lang="uk-UA" sz="1400" dirty="0" err="1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фізикохімічних</a:t>
            </a:r>
            <a:r>
              <a:rPr lang="uk-UA" sz="1400" dirty="0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 процесів які використовуються в технології виробництва продуктів </a:t>
            </a:r>
            <a:r>
              <a:rPr lang="uk-UA" sz="1400" dirty="0" err="1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харчуванняь</a:t>
            </a:r>
            <a:r>
              <a:rPr lang="uk-UA" sz="1400" dirty="0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, які </a:t>
            </a:r>
            <a:r>
              <a:rPr lang="uk-UA" sz="1400" dirty="0" err="1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.формують</a:t>
            </a:r>
            <a:r>
              <a:rPr lang="uk-UA" sz="1400" dirty="0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 творче  хімічне мислення, необхідне для успішного освоєння профільних дисциплін, а також для практичної діяльності. Виробити навички розв’язування різних типів задач з хімії, оволодіти найпростішими прийомами роботи в лабораторії  при дослідженні якості готової </a:t>
            </a:r>
            <a:r>
              <a:rPr lang="uk-UA" sz="1400" dirty="0" err="1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прдукції</a:t>
            </a:r>
            <a:r>
              <a:rPr lang="uk-UA" sz="1400" dirty="0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 та напівфабрикатів.</a:t>
            </a: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посилення загальної технологічної підготовки фахівців даного профілю, що допоможе  здобувачам освіти  краще вивчити аналітичні  методи дослідження хімічних речовин, які використовуються  в харчовій промисловості, зрозуміти хімізм процесів зміни речовин, що проходять при технологічній  обробці продуктів, роль органічних і неорганічних  сполук у збагаченні харчової цінності, смаку, аромату продуктів.</a:t>
            </a:r>
          </a:p>
          <a:p>
            <a:endParaRPr lang="uk-UA" sz="1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Програмні результати навчання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РН 2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Застосовувати закономірності фізико-хімічних, біохімічних і мікробіологічних перетворень основних компонентів продовольчої сировини під час виробництва та зберігання готової продукції.</a:t>
            </a:r>
          </a:p>
          <a:p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РН 3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Визначати показники якості сировини, напівфабрикатів і готової продукції відповідно до нормативних вимог.</a:t>
            </a: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РН 10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 системи управління якістю та безпечністю харчової продукції під час її виробництва. </a:t>
            </a:r>
          </a:p>
          <a:p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РН 16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Забезпечувати процес виробництва харчової та суміжної продукції з дотриманням вимог екологічної безпеки. </a:t>
            </a:r>
          </a:p>
          <a:p>
            <a:pPr algn="just"/>
            <a:endParaRPr lang="uk-UA" sz="18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uk-UA" sz="18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6632"/>
            <a:ext cx="7272808" cy="7448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компетентності: </a:t>
            </a:r>
          </a:p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ЗК 3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Здатність застосовувати знання у практичних ситуаціях. </a:t>
            </a:r>
          </a:p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ЗК 7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Здатність вчитися і оволодівати сучасними знаннями. </a:t>
            </a:r>
          </a:p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ЗК 9.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Вміння виявляти, ставити та вирішувати наукові проблеми, генерувати нові ідеї, здатність самостійно продукувати і приймати рішення. </a:t>
            </a:r>
          </a:p>
          <a:p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компетентності:</a:t>
            </a:r>
            <a:endParaRPr lang="uk-UA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 1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Здатність здійснювати виробництво харчової продукції та продукції суміжних виробництв на основі розуміння сутності перетворень основних компонентів продовольчої сировини впродовж технологічного процесу. </a:t>
            </a:r>
          </a:p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 3.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Здатність проводити контроль якості і безпечності  напівфабрикатів, харчової продукції та продукції суміжних виробництв. </a:t>
            </a:r>
          </a:p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 4.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Здатність застосовувати практичні уміння і навички під час виробництва якісної і безпечної продукції. </a:t>
            </a: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СК5.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Здатність знаходити відповідні рішення у розробці нових  та удосконаленні існуючих харчових технологій. </a:t>
            </a: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СК10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Здатність забезпечувати екологічну безпеку під час виробництва харчової та суміжної продукції</a:t>
            </a:r>
          </a:p>
          <a:p>
            <a:pPr algn="just"/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1600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641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3528" y="201655"/>
            <a:ext cx="7848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Лекції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323528" y="657719"/>
            <a:ext cx="7344816" cy="6083649"/>
          </a:xfrm>
        </p:spPr>
        <p:txBody>
          <a:bodyPr/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6" name="Таблиця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2541666"/>
              </p:ext>
            </p:extLst>
          </p:nvPr>
        </p:nvGraphicFramePr>
        <p:xfrm>
          <a:off x="2754782" y="2041331"/>
          <a:ext cx="2609306" cy="29443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09306">
                  <a:extLst>
                    <a:ext uri="{9D8B030D-6E8A-4147-A177-3AD203B41FA5}">
                      <a16:colId xmlns="" xmlns:a16="http://schemas.microsoft.com/office/drawing/2014/main" val="298955232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Основні положення, цілі та завдання стандартизації.  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="" xmlns:a16="http://schemas.microsoft.com/office/drawing/2014/main" val="30285354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Нормативні документи, що використовуються в харчовій промисловості.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="" xmlns:a16="http://schemas.microsoft.com/office/drawing/2014/main" val="40321500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R="64135">
                        <a:lnSpc>
                          <a:spcPct val="115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Основи управління якістю продукції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="" xmlns:a16="http://schemas.microsoft.com/office/drawing/2014/main" val="38002701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R="64135">
                        <a:lnSpc>
                          <a:spcPct val="115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Якість та безпечність харчової продукції.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="" xmlns:a16="http://schemas.microsoft.com/office/drawing/2014/main" val="808348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Організація роботи виробничих лабораторій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="" xmlns:a16="http://schemas.microsoft.com/office/drawing/2014/main" val="20152389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R="64135">
                        <a:lnSpc>
                          <a:spcPct val="115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Методи технохімічного контролю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="" xmlns:a16="http://schemas.microsoft.com/office/drawing/2014/main" val="37030780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4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="" xmlns:a16="http://schemas.microsoft.com/office/drawing/2014/main" val="10837691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Методи визначення масової  частки  вологи та сухих речовин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="" xmlns:a16="http://schemas.microsoft.com/office/drawing/2014/main" val="27710747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Методи визначення масової  частки  жиру.</a:t>
                      </a:r>
                      <a:endParaRPr lang="uk-UA" sz="3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="" xmlns:a16="http://schemas.microsoft.com/office/drawing/2014/main" val="13557303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Методи визначення кислотності та лужності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="" xmlns:a16="http://schemas.microsoft.com/office/drawing/2014/main" val="38210937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Методи визначення масової  частки  цукру.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="" xmlns:a16="http://schemas.microsoft.com/office/drawing/2014/main" val="3465720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Контроль якості перших страв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4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="" xmlns:a16="http://schemas.microsoft.com/office/drawing/2014/main" val="9057761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Контроль якості других  страв, гарнірів і соусів.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="" xmlns:a16="http://schemas.microsoft.com/office/drawing/2014/main" val="38222976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 dirty="0">
                          <a:effectLst/>
                        </a:rPr>
                        <a:t>Контроль якості  </a:t>
                      </a:r>
                      <a:r>
                        <a:rPr lang="uk-UA" sz="400" dirty="0" err="1">
                          <a:effectLst/>
                        </a:rPr>
                        <a:t>солодки</a:t>
                      </a:r>
                      <a:r>
                        <a:rPr lang="uk-UA" sz="400" dirty="0">
                          <a:effectLst/>
                        </a:rPr>
                        <a:t> та гарячих напоїв.</a:t>
                      </a:r>
                      <a:endParaRPr lang="uk-UA" sz="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="" xmlns:a16="http://schemas.microsoft.com/office/drawing/2014/main" val="3995527021"/>
                  </a:ext>
                </a:extLst>
              </a:tr>
            </a:tbl>
          </a:graphicData>
        </a:graphic>
      </p:graphicFrame>
      <p:graphicFrame>
        <p:nvGraphicFramePr>
          <p:cNvPr id="7" name="Таблиця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2143023"/>
              </p:ext>
            </p:extLst>
          </p:nvPr>
        </p:nvGraphicFramePr>
        <p:xfrm>
          <a:off x="431540" y="618479"/>
          <a:ext cx="7488832" cy="61677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88832">
                  <a:extLst>
                    <a:ext uri="{9D8B030D-6E8A-4147-A177-3AD203B41FA5}">
                      <a16:colId xmlns="" xmlns:a16="http://schemas.microsoft.com/office/drawing/2014/main" val="3543323412"/>
                    </a:ext>
                  </a:extLst>
                </a:gridCol>
              </a:tblGrid>
              <a:tr h="1735704">
                <a:tc>
                  <a:txBody>
                    <a:bodyPr/>
                    <a:lstStyle/>
                    <a:p>
                      <a:pPr marL="0" marR="64135" indent="0" algn="l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1Аналітична хімія,як наука, її цілі та завдання. Якісний аналіз. Класифікація хімічних методів дослідження. Характеристика катіонів  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аналітичної групи. </a:t>
                      </a:r>
                    </a:p>
                    <a:p>
                      <a:pPr marL="0" marR="64135" indent="0" algn="l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Характеристика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катіонів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другої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аналітичної групи. </a:t>
                      </a:r>
                    </a:p>
                    <a:p>
                      <a:pPr marL="0" marR="64135" indent="0" algn="l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Характеристика 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третьої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аналітичної групи.</a:t>
                      </a: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Добуток</a:t>
                      </a: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kumimoji="0" lang="ru-RU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розчинності</a:t>
                      </a: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 marL="0" marR="64135" indent="0" algn="l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Характеристика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катіонів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IV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четвертої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аналітичної  групи.                                                   </a:t>
                      </a:r>
                    </a:p>
                  </a:txBody>
                  <a:tcPr marL="20638" marR="20638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52715116"/>
                  </a:ext>
                </a:extLst>
              </a:tr>
              <a:tr h="1946856">
                <a:tc>
                  <a:txBody>
                    <a:bodyPr/>
                    <a:lstStyle/>
                    <a:p>
                      <a:pPr marR="64135" algn="l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Аніони. Класифікація. Якісні реакції 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 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аналітичних груп аніонів.   </a:t>
                      </a:r>
                    </a:p>
                    <a:p>
                      <a:pPr marR="64135" algn="l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r>
                        <a:rPr kumimoji="0" lang="uk-UA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Кількісний аналіз. Класифікація. Гравіметричні методи аналізу. </a:t>
                      </a:r>
                    </a:p>
                    <a:p>
                      <a:pPr marR="64135" algn="l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7.Об’ємні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аналізу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Класифікація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 Метод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нейтралізації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 marR="64135" algn="l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 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Способи вираження концентрації в </a:t>
                      </a:r>
                      <a:r>
                        <a:rPr lang="uk-UA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титриметрії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b="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64135" algn="l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 </a:t>
                      </a:r>
                      <a:r>
                        <a:rPr lang="uk-UA" sz="1400" b="0" baseline="0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 </a:t>
                      </a:r>
                      <a:r>
                        <a:rPr lang="uk-UA" sz="1400" b="0" baseline="0" noProof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редоксиметрії</a:t>
                      </a:r>
                      <a:r>
                        <a:rPr lang="uk-UA" sz="1400" b="0" baseline="0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Класифікація. </a:t>
                      </a:r>
                      <a:r>
                        <a:rPr lang="uk-UA" sz="1400" b="0" baseline="0" noProof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Перманганатометрія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R="64135" algn="l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 </a:t>
                      </a:r>
                      <a:r>
                        <a:rPr lang="uk-UA" sz="1400" b="0" baseline="0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 осадження. 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Суть і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хімізм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аргентометричного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методу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аналізу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uk-UA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4749474"/>
                  </a:ext>
                </a:extLst>
              </a:tr>
              <a:tr h="37222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 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Твердість води, роль в технологічних процесах</a:t>
                      </a:r>
                      <a:r>
                        <a:rPr lang="uk-UA" sz="1400" b="0" baseline="0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400" b="0" baseline="0" noProof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Комплексометричний</a:t>
                      </a:r>
                      <a:r>
                        <a:rPr lang="uk-UA" sz="1400" b="0" baseline="0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метод.</a:t>
                      </a:r>
                      <a:endParaRPr lang="uk-UA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60731312"/>
                  </a:ext>
                </a:extLst>
              </a:tr>
              <a:tr h="1756691">
                <a:tc>
                  <a:txBody>
                    <a:bodyPr/>
                    <a:lstStyle/>
                    <a:p>
                      <a:pPr marR="64135" algn="l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Фізико-хімічні методи аналізу. </a:t>
                      </a:r>
                    </a:p>
                    <a:p>
                      <a:pPr marR="64135" algn="l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 Фізколоїдна хімія. Термодинаміка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закон. Термохімія. Властивості сполук.</a:t>
                      </a:r>
                    </a:p>
                    <a:p>
                      <a:pPr marR="64135" algn="l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 Хімічна кінетика. Хімічна рівновага. Швидкість хімічних реакцій.</a:t>
                      </a:r>
                    </a:p>
                    <a:p>
                      <a:pPr marR="64135" algn="l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15.Агрегатні стани речовин.</a:t>
                      </a:r>
                    </a:p>
                    <a:p>
                      <a:pPr marR="64135" algn="l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 Розчини. Фазові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переходи. Розчинність газів, рідин,твердих речовин.</a:t>
                      </a:r>
                      <a:endParaRPr lang="uk-UA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14797932"/>
                  </a:ext>
                </a:extLst>
              </a:tr>
              <a:tr h="32444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17.Дифузія,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осмос. Розчини електролітів</a:t>
                      </a:r>
                      <a:endParaRPr lang="uk-UA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281709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09224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609600"/>
            <a:ext cx="5841696" cy="2747392"/>
          </a:xfrm>
        </p:spPr>
        <p:txBody>
          <a:bodyPr>
            <a:noAutofit/>
          </a:bodyPr>
          <a:lstStyle/>
          <a:p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18.Колоїдна хімія. Адсорбція</a:t>
            </a:r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19.Дисперсні системи</a:t>
            </a:r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20.Колоїдні системи. Добування, будова, властивості</a:t>
            </a:r>
            <a:b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21.Грубодисперсні системи ПАР.</a:t>
            </a:r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22.Високомолекулярні сполуки. Властивості розчинів ВМС</a:t>
            </a:r>
            <a:b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Всього 44 год.</a:t>
            </a:r>
            <a:b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 заняття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755576" y="3140968"/>
            <a:ext cx="6480720" cy="331236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 вираження та розрахунок  концентрацій в </a:t>
            </a:r>
            <a:r>
              <a:rPr lang="uk-UA" sz="2400" noProof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титриметричному</a:t>
            </a:r>
            <a:r>
              <a:rPr lang="uk-UA" sz="24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аналізі</a:t>
            </a:r>
          </a:p>
          <a:p>
            <a:endParaRPr lang="uk-UA" sz="24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Розв’язування вправ  та задач по темі: «Основи хімічної термодинаміки»</a:t>
            </a:r>
          </a:p>
          <a:p>
            <a:pPr marL="0" indent="0">
              <a:buNone/>
            </a:pP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Всього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год.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5056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Семінарські заняття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755576" y="1340768"/>
            <a:ext cx="6347714" cy="5184576"/>
          </a:xfrm>
        </p:spPr>
        <p:txBody>
          <a:bodyPr>
            <a:normAutofit/>
          </a:bodyPr>
          <a:lstStyle/>
          <a:p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Кількісний аналіз. Класифікація аналітичних методів.  Практичне використання та хімізм методів.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Основи хімічної термодинаміки. Хімічна кінетика і рівновага.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Всього 4 год.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8107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09600"/>
            <a:ext cx="7128792" cy="803176"/>
          </a:xfrm>
        </p:spPr>
        <p:txBody>
          <a:bodyPr>
            <a:normAutofit fontScale="90000"/>
          </a:bodyPr>
          <a:lstStyle/>
          <a:p>
            <a:r>
              <a:rPr lang="uk-UA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та порядок оцінювання результатів навчання</a:t>
            </a:r>
            <a:r>
              <a:rPr lang="uk-UA" sz="27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7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Високий рівень знань  -   оцінка «відмінно»</a:t>
            </a:r>
            <a:b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ставиться, якщо у відповідях здобувач освіти виявив всебічні, систематизовані,</a:t>
            </a:r>
            <a:b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глибокі знання програмного матеріалу, вміє на основі причинно-наслідкових зв’язків пояснити його.  Відповіді свідчать про розуміння        основних положень теорії будови органічних </a:t>
            </a: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природи одинарного та кратних </a:t>
            </a: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зв’язків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явища ізомерії органічних </a:t>
            </a: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механізму реакцій приєднання та заміщення;  основних питань загальної хімії, повне знання властивостей органічних  і неорганічних </a:t>
            </a: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методів одержання  та застосування їх, здобувач освіти  вміє  застосовувати знання при розв’язуванні вправ та задач. </a:t>
            </a:r>
            <a:b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Достатній рівень знань   -оцінка «добре» </a:t>
            </a:r>
            <a:b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ставиться, </a:t>
            </a:r>
            <a:r>
              <a:rPr lang="uk-UA" sz="16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 у відповідях на запитання здобувач освіти виявив повне знання програмного матеріалу на рівні аналітичного відтворення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Середній рівень знань -  оцінка «задовільно» </a:t>
            </a:r>
            <a:b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виставляється, якщо у відповіді на запитання здобувач освіти  виявив неповне знання основного програмного матеріалу , не може  впоратися  із завданнями  на рівні репродуктивного  відтворення, припускається неточностей  у назвах речовин, написанні структурних формул речовин, при написанні рівнянь, описує окремі  спостереження.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Початковий рівень знань  - оцінка «незадовільно»  </a:t>
            </a:r>
            <a:b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виставляється , якщо у відповіді на запитання  здобувач освіти виявив серйозні прогалини  в знаннях  основного матеріалу , припустився принципових помилок  при виконанні завдань  на рівні нижче репродуктивного відтворення , не орієнтується в класах органічних і неорганічних речовин, не вміє їх називати.</a:t>
            </a:r>
            <a:endParaRPr lang="uk-UA" sz="1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V="1">
            <a:off x="467544" y="7533455"/>
            <a:ext cx="7920880" cy="4571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33291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20688"/>
            <a:ext cx="6347713" cy="576064"/>
          </a:xfrm>
        </p:spPr>
        <p:txBody>
          <a:bodyPr>
            <a:normAutofit fontScale="90000"/>
          </a:bodyPr>
          <a:lstStyle/>
          <a:p>
            <a:pPr lvl="0" algn="ctr">
              <a:spcBef>
                <a:spcPts val="0"/>
              </a:spcBef>
              <a:defRPr/>
            </a:pPr>
            <a:r>
              <a:rPr lang="uk-UA" sz="2200" b="1" dirty="0">
                <a:ln w="0"/>
                <a:solidFill>
                  <a:srgbClr val="2E83C3">
                    <a:lumMod val="50000"/>
                  </a:srgbClr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РЕКОМЕНДОВАНІ ДЖЕРЕЛА ІНФОРМАЦІЇ</a:t>
            </a:r>
            <a:r>
              <a:rPr lang="uk-UA" sz="1400" dirty="0">
                <a:ln w="0"/>
                <a:solidFill>
                  <a:srgbClr val="2E83C3">
                    <a:lumMod val="50000"/>
                  </a:srgbClr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uk-UA" sz="1400" dirty="0">
                <a:ln w="0"/>
                <a:solidFill>
                  <a:srgbClr val="2E83C3">
                    <a:lumMod val="50000"/>
                  </a:srgbClr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340768"/>
            <a:ext cx="7056784" cy="5145376"/>
          </a:xfrm>
        </p:spPr>
        <p:txBody>
          <a:bodyPr>
            <a:normAutofit fontScale="25000" lnSpcReduction="20000"/>
          </a:bodyPr>
          <a:lstStyle/>
          <a:p>
            <a:pPr marL="0" lvl="0" indent="0" algn="ctr">
              <a:buClr>
                <a:srgbClr val="5FCBEF"/>
              </a:buClr>
              <a:buNone/>
            </a:pPr>
            <a:endParaRPr lang="ru-RU" sz="1600" dirty="0">
              <a:solidFill>
                <a:prstClr val="black">
                  <a:lumMod val="75000"/>
                  <a:lumOff val="25000"/>
                </a:prstClr>
              </a:solidFill>
              <a:latin typeface="Times New Roman"/>
              <a:ea typeface="Times New Roman"/>
            </a:endParaRPr>
          </a:p>
          <a:p>
            <a:pPr marL="0" lvl="0" indent="0">
              <a:lnSpc>
                <a:spcPct val="120000"/>
              </a:lnSpc>
              <a:buClr>
                <a:srgbClr val="5FCBEF"/>
              </a:buClr>
              <a:buNone/>
            </a:pPr>
            <a:r>
              <a:rPr lang="ru-RU" sz="4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1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. 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Михалічко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Б.М. Курс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загальної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хімії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.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Теоретичні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основи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: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Навчальний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посібник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.- К.: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Знання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, 2009. – 548 </a:t>
            </a:r>
          </a:p>
          <a:p>
            <a:pPr marL="0" lvl="0" indent="0">
              <a:lnSpc>
                <a:spcPct val="120000"/>
              </a:lnSpc>
              <a:buClr>
                <a:srgbClr val="5FCBEF"/>
              </a:buClr>
              <a:buNone/>
              <a:tabLst>
                <a:tab pos="457200" algn="l"/>
              </a:tabLst>
            </a:pP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2.Лабораторний практикум з аналітичної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хімії.Кількісний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аналіз:навчальний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посібник.М.М.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Більченко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.-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Суми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: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Університетська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книга, Стереотип. 2024.-142с.</a:t>
            </a:r>
          </a:p>
          <a:p>
            <a:pPr marL="0" lvl="0" indent="0">
              <a:lnSpc>
                <a:spcPct val="120000"/>
              </a:lnSpc>
              <a:buClr>
                <a:srgbClr val="5FCBEF"/>
              </a:buClr>
              <a:buNone/>
              <a:tabLst>
                <a:tab pos="457200" algn="l"/>
              </a:tabLst>
            </a:pP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3.Ліпатніков В.Є., Казаков К.М.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Фізична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і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колоїдна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хімія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. – К.: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Вища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школа, 2009. – 195 с.</a:t>
            </a:r>
          </a:p>
          <a:p>
            <a:pPr marL="0" lvl="0" indent="0">
              <a:lnSpc>
                <a:spcPct val="120000"/>
              </a:lnSpc>
              <a:buClr>
                <a:srgbClr val="5FCBEF"/>
              </a:buClr>
              <a:buNone/>
            </a:pP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4.Скоробагатий Я.П.,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Федорко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В.Ф.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Хімія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і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методи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дослідження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сировини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і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матеріалів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.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Фізична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і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колоїдна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хімія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та 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фізико-хімічні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методи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дослідження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: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Навчальний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посібник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. –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Львів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: «Компакт – ЛВ», 2010. – 248 с. </a:t>
            </a:r>
          </a:p>
          <a:p>
            <a:pPr marL="0" lvl="0" indent="0">
              <a:lnSpc>
                <a:spcPct val="120000"/>
              </a:lnSpc>
              <a:buClr>
                <a:srgbClr val="5FCBEF"/>
              </a:buClr>
              <a:buNone/>
            </a:pP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5.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Слободнюк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Р.Є.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Фізична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і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колоїдна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хімія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: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Навчальний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посібник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. –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Львів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: «Компакт – ЛВ» , 2007. – 336 с.. </a:t>
            </a:r>
          </a:p>
          <a:p>
            <a:pPr marL="0" lvl="0" indent="0">
              <a:lnSpc>
                <a:spcPct val="120000"/>
              </a:lnSpc>
              <a:buClr>
                <a:srgbClr val="5FCBEF"/>
              </a:buClr>
              <a:buNone/>
            </a:pP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6.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Фізична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хімія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: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Підручник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/ 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Л.С.Воловик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,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Є.І.Ковалевська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, В.В.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Манк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    та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ін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.; За ред. проф. В.В. Манка. – К.: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Фірма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«ІНКОС», Центр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навчальної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літератури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, 2007. – 196 с. </a:t>
            </a:r>
          </a:p>
          <a:p>
            <a:pPr marL="0" lvl="0" indent="0">
              <a:lnSpc>
                <a:spcPct val="120000"/>
              </a:lnSpc>
              <a:buClr>
                <a:srgbClr val="5FCBEF"/>
              </a:buClr>
              <a:buNone/>
            </a:pP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7. Цветкова Л.Б.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Фізична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хімія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: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теорія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і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задачі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: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Навч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.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посібник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.- 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Львів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: «</a:t>
            </a:r>
            <a:r>
              <a:rPr lang="ru-RU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Магнолія</a:t>
            </a:r>
            <a:r>
              <a:rPr lang="ru-RU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2006» , 2008. – 415 с. </a:t>
            </a:r>
            <a:endParaRPr lang="uk-UA" sz="5600" dirty="0">
              <a:solidFill>
                <a:prstClr val="black">
                  <a:lumMod val="75000"/>
                  <a:lumOff val="25000"/>
                </a:prstClr>
              </a:solidFill>
              <a:latin typeface="Times New Roman"/>
              <a:ea typeface="Times New Roman"/>
            </a:endParaRPr>
          </a:p>
          <a:p>
            <a:pPr marL="0" lvl="0" indent="0">
              <a:lnSpc>
                <a:spcPct val="120000"/>
              </a:lnSpc>
              <a:buClr>
                <a:srgbClr val="5FCBEF"/>
              </a:buClr>
              <a:buNone/>
            </a:pPr>
            <a:r>
              <a:rPr lang="uk-UA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8..Рева Л.Д.,Чхало Г.М. Аналітична хімія. Якісний аналіз:</a:t>
            </a:r>
            <a:r>
              <a:rPr lang="uk-UA" sz="5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навч.-метод.посібник.-</a:t>
            </a:r>
            <a:r>
              <a:rPr lang="uk-UA" sz="5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К.: ВСВ  «Медицина»,2017.-280с.</a:t>
            </a:r>
            <a:endParaRPr lang="ru-RU" sz="5600" dirty="0">
              <a:latin typeface="Times New Roman"/>
              <a:ea typeface="Times New Roman"/>
            </a:endParaRPr>
          </a:p>
          <a:p>
            <a:pPr marL="0" indent="0">
              <a:lnSpc>
                <a:spcPct val="120000"/>
              </a:lnSpc>
              <a:buNone/>
            </a:pPr>
            <a:endParaRPr lang="uk-UA" sz="4800" dirty="0">
              <a:latin typeface="Times New Roman"/>
              <a:ea typeface="Times New Roman"/>
            </a:endParaRPr>
          </a:p>
          <a:p>
            <a:pPr marL="0" indent="0">
              <a:lnSpc>
                <a:spcPct val="120000"/>
              </a:lnSpc>
              <a:buNone/>
            </a:pPr>
            <a:endParaRPr lang="uk-UA" sz="4800" dirty="0">
              <a:latin typeface="Times New Roman"/>
              <a:ea typeface="Times New Roman"/>
            </a:endParaRPr>
          </a:p>
          <a:p>
            <a:pPr marL="0" indent="0">
              <a:lnSpc>
                <a:spcPct val="120000"/>
              </a:lnSpc>
              <a:buNone/>
            </a:pPr>
            <a:endParaRPr lang="uk-UA" sz="4800" dirty="0">
              <a:latin typeface="Times New Roman"/>
              <a:ea typeface="Times New Roman"/>
            </a:endParaRPr>
          </a:p>
          <a:p>
            <a:pPr marL="0" indent="0">
              <a:lnSpc>
                <a:spcPct val="120000"/>
              </a:lnSpc>
              <a:buNone/>
            </a:pPr>
            <a:endParaRPr lang="uk-UA" sz="4800" dirty="0">
              <a:latin typeface="Times New Roman"/>
              <a:ea typeface="Times New Roman"/>
            </a:endParaRPr>
          </a:p>
          <a:p>
            <a:pPr marL="0" indent="0">
              <a:lnSpc>
                <a:spcPct val="120000"/>
              </a:lnSpc>
              <a:buNone/>
            </a:pPr>
            <a:endParaRPr lang="uk-UA" sz="3300" dirty="0">
              <a:latin typeface="Times New Roman"/>
              <a:ea typeface="Times New Roman"/>
            </a:endParaRPr>
          </a:p>
          <a:p>
            <a:pPr marL="0" indent="0">
              <a:lnSpc>
                <a:spcPct val="120000"/>
              </a:lnSpc>
              <a:buNone/>
            </a:pPr>
            <a:endParaRPr lang="uk-UA" sz="3300" dirty="0">
              <a:latin typeface="Times New Roman"/>
              <a:ea typeface="Times New Roman"/>
            </a:endParaRPr>
          </a:p>
          <a:p>
            <a:pPr marL="0" indent="0">
              <a:lnSpc>
                <a:spcPct val="120000"/>
              </a:lnSpc>
              <a:buNone/>
            </a:pPr>
            <a:endParaRPr lang="ru-RU" sz="3800" dirty="0">
              <a:latin typeface="Times New Roman"/>
              <a:ea typeface="Times New Roman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ru-RU" sz="6400" dirty="0">
                <a:latin typeface="Times New Roman"/>
                <a:ea typeface="Times New Roman"/>
              </a:rPr>
              <a:t> </a:t>
            </a:r>
          </a:p>
          <a:p>
            <a:pPr>
              <a:lnSpc>
                <a:spcPct val="120000"/>
              </a:lnSpc>
            </a:pPr>
            <a:endParaRPr lang="ru-RU" sz="6400" dirty="0"/>
          </a:p>
        </p:txBody>
      </p:sp>
    </p:spTree>
    <p:extLst>
      <p:ext uri="{BB962C8B-B14F-4D97-AF65-F5344CB8AC3E}">
        <p14:creationId xmlns:p14="http://schemas.microsoft.com/office/powerpoint/2010/main" val="874316289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949</TotalTime>
  <Words>797</Words>
  <Application>Microsoft Office PowerPoint</Application>
  <PresentationFormat>Екран (4:3)</PresentationFormat>
  <Paragraphs>160</Paragraphs>
  <Slides>9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0" baseType="lpstr">
      <vt:lpstr>Грань</vt:lpstr>
      <vt:lpstr>Аналітична  і фізколоїдна хімія (ПЗСО) </vt:lpstr>
      <vt:lpstr>Презентація PowerPoint</vt:lpstr>
      <vt:lpstr> </vt:lpstr>
      <vt:lpstr>Презентація PowerPoint</vt:lpstr>
      <vt:lpstr>Презентація PowerPoint</vt:lpstr>
      <vt:lpstr>18.Колоїдна хімія. Адсорбція 19.Дисперсні системи 20.Колоїдні системи. Добування, будова, властивості 21.Грубодисперсні системи ПАР. 22.Високомолекулярні сполуки. Властивості розчинів ВМС  Всього 44 год.  Практичні заняття</vt:lpstr>
      <vt:lpstr>Семінарські заняття</vt:lpstr>
      <vt:lpstr>Критерії та порядок оцінювання результатів навчання  Високий рівень знань  -   оцінка «відмінно» • ставиться, якщо у відповідях здобувач освіти виявив всебічні, систематизовані, глибокі знання програмного матеріалу, вміє на основі причинно-наслідкових зв’язків пояснити його.  Відповіді свідчать про розуміння        основних положень теорії будови органічних сполук, природи одинарного та кратних зв’язків, явища ізомерії органічних сполук, механізму реакцій приєднання та заміщення;  основних питань загальної хімії, повне знання властивостей органічних  і неорганічних сполук, методів одержання  та застосування їх, здобувач освіти  вміє  застосовувати знання при розв’язуванні вправ та задач.   Достатній рівень знань   -оцінка «добре»  • ставиться, якщо у відповідях на запитання здобувач освіти виявив повне знання програмного матеріалу на рівні аналітичного відтворення.      Середній рівень знань -  оцінка «задовільно»  • виставляється, якщо у відповіді на запитання здобувач освіти  виявив неповне знання основного програмного матеріалу , не може  впоратися  із завданнями  на рівні репродуктивного  відтворення, припускається неточностей  у назвах речовин, написанні структурних формул речовин, при написанні рівнянь, описує окремі  спостереження.      Початковий рівень знань  - оцінка «незадовільно»   • виставляється , якщо у відповіді на запитання  здобувач освіти виявив серйозні прогалини  в знаннях  основного матеріалу , припустився принципових помилок  при виконанні завдань  на рівні нижче репродуктивного відтворення , не орієнтується в класах органічних і неорганічних речовин, не вміє їх називати.</vt:lpstr>
      <vt:lpstr>РЕКОМЕНДОВАНІ ДЖЕРЕЛА ІНФОРМАЦІЇ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115</cp:revision>
  <cp:lastPrinted>2025-06-11T12:28:56Z</cp:lastPrinted>
  <dcterms:created xsi:type="dcterms:W3CDTF">2024-02-06T17:10:51Z</dcterms:created>
  <dcterms:modified xsi:type="dcterms:W3CDTF">2025-08-25T08:17:52Z</dcterms:modified>
</cp:coreProperties>
</file>