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7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Аналітична  і фізколоїдна хімія</a:t>
            </a:r>
            <a:r>
              <a:rPr lang="uk-UA" sz="4800" b="1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(БЗСО)</a:t>
            </a: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254287"/>
              </p:ext>
            </p:extLst>
          </p:nvPr>
        </p:nvGraphicFramePr>
        <p:xfrm>
          <a:off x="-267" y="0"/>
          <a:ext cx="9144000" cy="7729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ХЛІБА, КОНДИТЕРСЬКИХ, МАКАРОННИХ ВИРОБІВ І ХАРЧОКОНЦЕНТРАТІВ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                                                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18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488832" cy="7377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надати  здобувачам освіти  системи спеціальних знань  та навичок щодо основних методів дослідження хімічного складу речовин для визначення якісного і кількісного складу сировини, напівфабрикатів кулінарної та кондитерської продукції ; щодо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фізикохімічних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процесів які використовуються в технології виробництва продуктів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харчуванняь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, які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.формують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творче  хімічне мислення, необхідне для успішного освоєння профільних дисциплін, а також для практичної діяльності. Виробити навички розв’язування різних типів задач з хімії, оволодіти найпростішими прийомами роботи в лабораторії  при дослідженні якості готової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прдукції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та напівфабрикатів.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загальної технологічної підготовки фахівців даного профілю, що допоможе  здобувачам освіти  краще вивчити аналітичні  методи дослідження хімічних речовин, які використовуються  в харчовій промисловості, зрозуміти хімізм процесів зміни речовин, що проходять при технологічній  обробці продуктів, роль органічних і неорганічних  сполук у збагаченні харчової цінності, смаку, аромату продуктів.</a:t>
            </a:r>
          </a:p>
          <a:p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2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показники якості сировини, напівфабрикатів і готової продукції відповідно до нормативних вимог.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 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16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7272808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застосовувати знання у практичних ситуаціях.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7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вчитися і оволодівати сучасними знаннями.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9.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виявляти, ставити та вирішувати наукові проблеми, генерувати нові ідеї, здатність самостійно продукувати і приймати рішення. </a:t>
            </a: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проводити контроль якості і безпечності  напівфабрикатів, харчової продукції та продукції суміжних виробництв. 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4.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знаходити відповідні рішення у розробці нових  та удосконаленні існуючих харчових технологій.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СК10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09600"/>
            <a:ext cx="5841696" cy="1163216"/>
          </a:xfrm>
        </p:spPr>
        <p:txBody>
          <a:bodyPr>
            <a:noAutofit/>
          </a:bodyPr>
          <a:lstStyle/>
          <a:p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988840"/>
            <a:ext cx="6480720" cy="27363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титриметричному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вправ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та задач по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термодинаміки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год.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56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340768"/>
            <a:ext cx="6347714" cy="5184576"/>
          </a:xfrm>
        </p:spPr>
        <p:txBody>
          <a:bodyPr>
            <a:normAutofit/>
          </a:bodyPr>
          <a:lstStyle/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Кількісний аналіз. Класифікація аналітичних методів.  Практичне використання та хімізм методів.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хімічної термодинаміки. Хімічна кінетика і рівновага.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год.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07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524" y="30985"/>
            <a:ext cx="7920880" cy="803176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та порядок оцінювання результатів навчання</a:t>
            </a:r>
            <a: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знань  -   оцінка «відмінно»</a:t>
            </a:r>
            <a:b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</a:t>
            </a: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природи одинарного та кратних </a:t>
            </a: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явища ізомерії органічних </a:t>
            </a: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механізму реакцій приєднання та заміщення;  основних питань загальної хімії, повне знання властивостей органічних  і неорганічних </a:t>
            </a: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методів одержання  та застосування їх, здобувач освіти  вміє  застосовувати знання при розв’язуванні вправ та задач. </a:t>
            </a:r>
            <a:b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 рівень знань   - оцінка «добре» </a:t>
            </a:r>
            <a:b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ставиться, </a:t>
            </a:r>
            <a:r>
              <a:rPr lang="uk-UA" sz="1800" noProof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у відповідях на запитання здобувач освіти виявив повне знання програмного матеріалу на рівні аналітичного відтворення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Середній рівень знань -  оцінка «задовільно» </a:t>
            </a:r>
            <a:b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•виставляється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 рівень знань  - оцінка «незадовільно»  </a:t>
            </a:r>
            <a:b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•виставляється</a:t>
            </a: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67544" y="7533455"/>
            <a:ext cx="7920880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329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6347713" cy="576064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uk-UA" sz="2200" b="1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РЕКОМЕНДОВАНІ ДЖЕРЕЛА ІНФОРМАЦІЇ</a:t>
            </a:r>
            <a:r>
              <a:rPr lang="uk-UA" sz="1400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1400" dirty="0">
                <a:ln w="0"/>
                <a:solidFill>
                  <a:srgbClr val="2E83C3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340768"/>
            <a:ext cx="6347714" cy="5145376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buClr>
                <a:srgbClr val="5FCBEF"/>
              </a:buClr>
              <a:buNone/>
            </a:pP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1.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Михалічко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Б.М. Курс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загальної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хімії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Теоретичні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основи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 К.: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Знання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2009. – 548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  <a:tabLst>
                <a:tab pos="457200" algn="l"/>
              </a:tabLst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2.Лабораторний практикум з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аналітичної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хімії.Кількісний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аналіз:навчальний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посібник.М.М.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Більченко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Суми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Університетська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книга, Стереотип. 2024.-142с.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  <a:tabLst>
                <a:tab pos="457200" algn="l"/>
              </a:tabLst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3.Ліпатніков В.Є., Казаков К.М.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К.: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Вища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школа, 2009. – 195 с.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4.Скоробагатий Я.П.,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Федорко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В.Ф.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методи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сировини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матеріалів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та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фізико-хімічні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методи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«Компакт – ЛВ», 2010. – 248 с.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5.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Слободнюк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Р.Є.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колоїдна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Навчальний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–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«Компакт – ЛВ» , 2007. – 336 с.. 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6.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Підручник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/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Л.С.Воловик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Є.І.Ковалевська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В.В.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Манк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   та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ін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.; За ред. проф. В.В. Манка. – К.: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Фірма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«ІНКОС», Центр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навчальної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літератури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, 2007. – 196 с. </a:t>
            </a: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7. Цветкова Л.Б.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Фізична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хімія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теорія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задачі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посібник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.- 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Львів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: «</a:t>
            </a:r>
            <a:r>
              <a:rPr lang="ru-RU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Магнолія</a:t>
            </a:r>
            <a:r>
              <a:rPr lang="ru-RU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2006» , 2008. – 415 с. </a:t>
            </a:r>
            <a:endParaRPr lang="uk-UA" sz="1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lvl="0" indent="0">
              <a:lnSpc>
                <a:spcPct val="120000"/>
              </a:lnSpc>
              <a:buClr>
                <a:srgbClr val="5FCBEF"/>
              </a:buClr>
              <a:buNone/>
            </a:pPr>
            <a:r>
              <a:rPr lang="uk-UA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8..Рева Л.Д.,Чхало Г.М. Аналітична хімія. Якісний аналіз:</a:t>
            </a:r>
            <a:r>
              <a:rPr lang="uk-UA" sz="16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навч.-метод.посібник.-</a:t>
            </a:r>
            <a:r>
              <a:rPr lang="uk-UA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/>
                <a:ea typeface="Times New Roman"/>
              </a:rPr>
              <a:t> К.: ВСВ  «Медицина»,2017.-280с.</a:t>
            </a:r>
            <a:endParaRPr lang="ru-RU" sz="1600" dirty="0">
              <a:solidFill>
                <a:prstClr val="black">
                  <a:lumMod val="75000"/>
                  <a:lumOff val="25000"/>
                </a:prstClr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ru-RU" sz="64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6400" dirty="0">
              <a:latin typeface="Times New Roman"/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64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</a:pPr>
            <a:endParaRPr lang="ru-RU" sz="6400" dirty="0"/>
          </a:p>
        </p:txBody>
      </p:sp>
    </p:spTree>
    <p:extLst>
      <p:ext uri="{BB962C8B-B14F-4D97-AF65-F5344CB8AC3E}">
        <p14:creationId xmlns:p14="http://schemas.microsoft.com/office/powerpoint/2010/main" val="87431628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962</TotalTime>
  <Words>535</Words>
  <Application>Microsoft Office PowerPoint</Application>
  <PresentationFormat>Екран (4:3)</PresentationFormat>
  <Paragraphs>95</Paragraphs>
  <Slides>8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9" baseType="lpstr">
      <vt:lpstr>Грань</vt:lpstr>
      <vt:lpstr>Аналітична  і фізколоїдна хімія (БЗСО)</vt:lpstr>
      <vt:lpstr>Презентація PowerPoint</vt:lpstr>
      <vt:lpstr> </vt:lpstr>
      <vt:lpstr>Презентація PowerPoint</vt:lpstr>
      <vt:lpstr> Практичні заняття</vt:lpstr>
      <vt:lpstr>Семінарські заняття</vt:lpstr>
      <vt:lpstr>Критерії та порядок оцінювання результатів навчання  Високий рівень знань  -   оцінка «відмінно» •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сполук, природи одинарного та кратних зв’язків, явища ізомерії органічних сполук, механізму реакцій приєднання та заміщення;  основних питань загальної хімії, повне знання властивостей органічних  і неорганічних сполук, методів одержання  та застосування їх, здобувач освіти  вміє  застосовувати знання при розв’язуванні вправ та задач.   Достатній рівень знань   - оцінка «добре»  •ставиться, якщо у відповідях на запитання здобувач освіти виявив повне знання програмного матеріалу на рівні аналітичного відтворення.      Середній рівень знань -  оцінка «задовільно»  •виставляється,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      Початковий рівень знань  - оцінка «незадовільно»   •виставляється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vt:lpstr>
      <vt:lpstr>РЕКОМЕНДОВАНІ ДЖЕРЕЛА ІНФОРМАЦІЇ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117</cp:revision>
  <cp:lastPrinted>2025-06-11T12:28:56Z</cp:lastPrinted>
  <dcterms:created xsi:type="dcterms:W3CDTF">2024-02-06T17:10:51Z</dcterms:created>
  <dcterms:modified xsi:type="dcterms:W3CDTF">2025-08-25T08:17:37Z</dcterms:modified>
</cp:coreProperties>
</file>