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89" r:id="rId15"/>
  </p:sldMasterIdLst>
  <p:notesMasterIdLst>
    <p:notesMasterId r:id="rId22"/>
  </p:notesMasterIdLst>
  <p:sldIdLst>
    <p:sldId id="256" r:id="rId16"/>
    <p:sldId id="257" r:id="rId17"/>
    <p:sldId id="258" r:id="rId18"/>
    <p:sldId id="259" r:id="rId19"/>
    <p:sldId id="260" r:id="rId20"/>
    <p:sldId id="269" r:id="rId21"/>
    <p:sldId id="264" r:id="rId23"/>
    <p:sldId id="270" r:id="rId24"/>
    <p:sldId id="266" r:id="rId25"/>
    <p:sldId id="267" r:id="rId26"/>
    <p:sldId id="268" r:id="rId27"/>
    <p:sldId id="271" r:id="rId28"/>
  </p:sldIdLst>
  <p:sldSz cx="9144000" cy="6858000" type="screen4x3"/>
  <p:notesSz cx="7559675" cy="1069149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03" autoAdjust="0"/>
  </p:normalViewPr>
  <p:slideViewPr>
    <p:cSldViewPr snapToGrid="0">
      <p:cViewPr varScale="1">
        <p:scale>
          <a:sx n="79" d="100"/>
          <a:sy n="79" d="100"/>
        </p:scale>
        <p:origin x="15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6E625-E64D-4495-A5B8-460CFE921EB0}" type="datetimeFigureOut">
              <a:rPr lang="uk-UA" smtClean="0"/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C8CEE-0B86-48DE-B294-7194C4249A5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8CEE-0B86-48DE-B294-7194C4249A55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248B292-A730-47BB-9732-6AA1ED81389B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DA0C2DB1-8965-465F-A9C4-BBCC8336EEC8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02F0777C-8B39-4185-9C5C-08BBD19DE09A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BA942BB2-E7ED-4E2C-823A-812256AE4E05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43B08D3-5FEF-4DBD-9FD2-3735FDECAEE4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AF08F8-1609-49EC-BFC6-79B75AAE2A6E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524E228-BEF4-4E45-A7D5-A3DEA182F7B0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904094E-F38B-4810-9D7D-CE7B8E84CCF0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242DE7F-8387-45B8-8228-8F955491DBA5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8B0E3E57-8307-4605-87CF-705BF5FE96CE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uk-UA" sz="32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75FB06BD-BE39-4C69-BD73-C07B857350C3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1FA3E476-B737-4553-9839-8E78A527C02A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13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0" Type="http://schemas.openxmlformats.org/officeDocument/2006/relationships/theme" Target="../theme/theme14.xml"/><Relationship Id="rId2" Type="http://schemas.openxmlformats.org/officeDocument/2006/relationships/slideLayout" Target="../slideLayouts/slideLayout30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3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3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3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3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3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3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3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3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3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3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40" name="PlaceHolder 1"/>
          <p:cNvSpPr>
            <a:spLocks noGrp="1"/>
          </p:cNvSpPr>
          <p:nvPr>
            <p:ph type="ftr" idx="4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5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6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8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18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8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8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8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8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9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9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9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9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194" name="PlaceHolder 1"/>
          <p:cNvSpPr>
            <a:spLocks noGrp="1"/>
          </p:cNvSpPr>
          <p:nvPr>
            <p:ph type="ftr" idx="34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Num" idx="35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E7E9E69-77C4-408A-8E55-D05A03F27511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dt" idx="36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231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232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233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234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35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36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37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38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39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40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241" name="PlaceHolder 1"/>
          <p:cNvSpPr>
            <a:spLocks noGrp="1"/>
          </p:cNvSpPr>
          <p:nvPr>
            <p:ph type="ftr" idx="43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ldNum" idx="44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AC8CB75-1FF7-426A-8AAA-17AE0E1FAAD0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dt" idx="45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245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246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247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248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49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50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51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52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53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254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255" name="PlaceHolder 1"/>
          <p:cNvSpPr>
            <a:spLocks noGrp="1"/>
          </p:cNvSpPr>
          <p:nvPr>
            <p:ph type="ftr" idx="46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ldNum" idx="47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15A465D-9F89-4DF0-A601-01C73B9E3587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dt" idx="48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4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4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4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4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4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4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5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5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5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5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54" name="TextBox 23"/>
          <p:cNvSpPr/>
          <p:nvPr/>
        </p:nvSpPr>
        <p:spPr>
          <a:xfrm>
            <a:off x="482760" y="79020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 panose="020B0604020202020204"/>
              </a:rPr>
              <a:t>“</a:t>
            </a:r>
            <a:endParaRPr lang="uk-UA" sz="80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55" name="TextBox 24"/>
          <p:cNvSpPr/>
          <p:nvPr/>
        </p:nvSpPr>
        <p:spPr>
          <a:xfrm>
            <a:off x="6747840" y="288648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 panose="020B0604020202020204"/>
              </a:rPr>
              <a:t>”</a:t>
            </a:r>
            <a:endParaRPr lang="uk-UA" sz="80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ftr" idx="7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ldNum" idx="8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2857AE9-463C-48B3-9714-1420B435C3D3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9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6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6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6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6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6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6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6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6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6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6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70" name="PlaceHolder 1"/>
          <p:cNvSpPr>
            <a:spLocks noGrp="1"/>
          </p:cNvSpPr>
          <p:nvPr>
            <p:ph type="ftr" idx="10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ldNum" idx="11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8CB08B9-0DD9-4883-8700-D3F336CC7036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2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7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7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7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7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7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7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8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8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8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8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84" name="TextBox 23"/>
          <p:cNvSpPr/>
          <p:nvPr/>
        </p:nvSpPr>
        <p:spPr>
          <a:xfrm>
            <a:off x="482760" y="79020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 panose="020B0604020202020204"/>
              </a:rPr>
              <a:t>“</a:t>
            </a:r>
            <a:endParaRPr lang="uk-UA" sz="80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85" name="TextBox 24"/>
          <p:cNvSpPr/>
          <p:nvPr/>
        </p:nvSpPr>
        <p:spPr>
          <a:xfrm>
            <a:off x="6747840" y="288648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 panose="020B0604020202020204"/>
              </a:rPr>
              <a:t>”</a:t>
            </a:r>
            <a:endParaRPr lang="uk-UA" sz="80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ftr" idx="13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ldNum" idx="14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4203DAA-179E-4E48-8C6B-0349DFD0E1C8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15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9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9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9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9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9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9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9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9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9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9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100" name="PlaceHolder 1"/>
          <p:cNvSpPr>
            <a:spLocks noGrp="1"/>
          </p:cNvSpPr>
          <p:nvPr>
            <p:ph type="ftr" idx="16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17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76B86A2-56ED-4038-B2EF-D0474ED95931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8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0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10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0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0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0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0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1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1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1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1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114" name="PlaceHolder 1"/>
          <p:cNvSpPr>
            <a:spLocks noGrp="1"/>
          </p:cNvSpPr>
          <p:nvPr>
            <p:ph type="ftr" idx="19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ldNum" idx="20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14A1D18-9201-407F-AB8A-80DC5F2BE750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 idx="21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18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119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20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21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22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23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24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25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26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27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128" name="PlaceHolder 1"/>
          <p:cNvSpPr>
            <a:spLocks noGrp="1"/>
          </p:cNvSpPr>
          <p:nvPr>
            <p:ph type="ftr" idx="22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ldNum" idx="23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EC5B174-5016-4FD4-8022-7A37D9A959DB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24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32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133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34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35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36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37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38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39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40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41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 panose="020B0604020202020204"/>
              </a:rPr>
              <a:t>Для правки тексту заголовка клацніть мишею</a:t>
            </a:r>
            <a:endParaRPr lang="uk-UA" sz="18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 panose="020B0604020202020204"/>
              </a:rPr>
              <a:t>Для редагування структури клацніть мишею</a:t>
            </a:r>
            <a:endParaRPr lang="uk-UA" sz="18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 panose="020B0604020202020204"/>
              </a:rPr>
              <a:t>Другий рівень структури</a:t>
            </a:r>
            <a:endParaRPr lang="uk-UA" sz="18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 panose="020B0604020202020204"/>
              </a:rPr>
              <a:t>Третій рівень структури</a:t>
            </a:r>
            <a:endParaRPr lang="uk-UA" sz="18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 panose="020B0604020202020204"/>
              </a:rPr>
              <a:t>Четвертий рівень структури</a:t>
            </a:r>
            <a:endParaRPr lang="uk-UA" sz="18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 panose="020B0604020202020204"/>
              </a:rPr>
              <a:t>П'ятий рівень структури</a:t>
            </a:r>
            <a:endParaRPr lang="uk-UA" sz="18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 panose="020B0604020202020204"/>
              </a:rPr>
              <a:t>Шостий рівень структури</a:t>
            </a:r>
            <a:endParaRPr lang="uk-UA" sz="18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 panose="020B0604020202020204"/>
              </a:rPr>
              <a:t>Сьомий рівень структури</a:t>
            </a:r>
            <a:endParaRPr lang="uk-UA" sz="18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ftr" idx="25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sldNum" idx="26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63DD840-860E-4AF1-A71D-A0CF1E4C46A4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dt" idx="27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5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cxnSp>
          <p:nvCxnSpPr>
            <p:cNvPr id="15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5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5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5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5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5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5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5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  <p:sp>
          <p:nvSpPr>
            <p:cNvPr id="15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 panose="020B0604020202020204"/>
              </a:endParaRPr>
            </a:p>
          </p:txBody>
        </p:sp>
      </p:grpSp>
      <p:sp>
        <p:nvSpPr>
          <p:cNvPr id="160" name="PlaceHolder 1"/>
          <p:cNvSpPr>
            <a:spLocks noGrp="1"/>
          </p:cNvSpPr>
          <p:nvPr>
            <p:ph type="ftr" idx="28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Num" idx="29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E998E92-DF6A-45E8-B67D-B2044CED092E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 panose="020B0603020202020204"/>
              </a:rPr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30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 panose="02020603050405020304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ctrTitle"/>
          </p:nvPr>
        </p:nvSpPr>
        <p:spPr>
          <a:xfrm>
            <a:off x="360000" y="2604052"/>
            <a:ext cx="8336739" cy="216191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ІСТОРІЯ УКРАЇНИ</a:t>
            </a:r>
            <a:br>
              <a:rPr sz="3200" dirty="0"/>
            </a:br>
            <a:endParaRPr lang="uk-UA" sz="32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 idx="1"/>
          </p:nvPr>
        </p:nvSpPr>
        <p:spPr>
          <a:xfrm>
            <a:off x="360000" y="540000"/>
            <a:ext cx="8060760" cy="3092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spcBef>
                <a:spcPts val="1000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ТЕРНОПІЛЬСЬКИЙ ФАХОВИЙ КОЛЕДЖ 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indent="0" algn="ctr" defTabSz="457200">
              <a:lnSpc>
                <a:spcPct val="100000"/>
              </a:lnSpc>
              <a:spcBef>
                <a:spcPts val="1000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ХАРЧОВИХ ТЕХНОЛОГІЙ І ТОРГІВЛІ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indent="0" algn="ctr" defTabSz="457200">
              <a:lnSpc>
                <a:spcPct val="100000"/>
              </a:lnSpc>
              <a:spcBef>
                <a:spcPts val="1000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ЦИКЛОВА КОМІСІЯ СОЦІАЛЬНО-ГУМАНІТАРНИХ ДИСЦИПЛІН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indent="0" algn="ctr" defTabSz="457200">
              <a:lnSpc>
                <a:spcPct val="100000"/>
              </a:lnSpc>
              <a:spcBef>
                <a:spcPts val="1000"/>
              </a:spcBef>
              <a:buNone/>
              <a:tabLst>
                <a:tab pos="0" algn="l"/>
              </a:tabLst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indent="0" algn="ctr" defTabSz="457200">
              <a:lnSpc>
                <a:spcPct val="100000"/>
              </a:lnSpc>
              <a:spcBef>
                <a:spcPts val="1000"/>
              </a:spcBef>
              <a:buNone/>
              <a:tabLst>
                <a:tab pos="0" algn="l"/>
              </a:tabLst>
            </a:pPr>
            <a:r>
              <a:rPr lang="uk-UA" sz="24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СИЛАБУС</a:t>
            </a:r>
            <a:endParaRPr lang="uk-UA" sz="24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indent="0" algn="ctr" defTabSz="457200">
              <a:lnSpc>
                <a:spcPct val="100000"/>
              </a:lnSpc>
              <a:spcBef>
                <a:spcPts val="1000"/>
              </a:spcBef>
              <a:buNone/>
              <a:tabLst>
                <a:tab pos="0" algn="l"/>
              </a:tabLst>
            </a:pPr>
            <a:r>
              <a:rPr lang="uk-UA" sz="24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ОСВІТНЬОГО  КОМПОНЕНТА</a:t>
            </a:r>
            <a:endParaRPr lang="uk-UA" sz="24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8"/>
          <p:cNvSpPr/>
          <p:nvPr/>
        </p:nvSpPr>
        <p:spPr>
          <a:xfrm>
            <a:off x="2653748" y="924393"/>
            <a:ext cx="377081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uk-UA" sz="18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КРИТЕРІЇ ОЦІНЮВАННЯ</a:t>
            </a:r>
            <a:endParaRPr lang="uk-UA" sz="18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280" name="TextBox 4"/>
          <p:cNvSpPr/>
          <p:nvPr/>
        </p:nvSpPr>
        <p:spPr>
          <a:xfrm>
            <a:off x="884583" y="1451113"/>
            <a:ext cx="7504043" cy="3507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4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♦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«задовільно»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Здобувач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освіти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який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в основному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панував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проблеми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навчального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курсу, дав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цілому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правильні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відповіді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хоча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б на два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питання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але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формулюваннях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зробив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нечіткі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висновки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виклав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матеріал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недостатньо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послідовно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аналізуючи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історичні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процеси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події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значні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хронології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історичних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подій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</a:pP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♦ 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«незадовільно»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Здобувач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освіти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який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виявив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незнання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  основного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програмного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матеріалу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виклав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його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непослідовно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нечітко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не дав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відповіді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на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жодне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з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контрольних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запитань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запропонованих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завданні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грубі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визначенні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понять та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аналізу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фактів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, не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зміг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застосувати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отримані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знання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конкретній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ситуації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для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вирішення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практичних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завдань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2"/>
          <p:cNvSpPr/>
          <p:nvPr/>
        </p:nvSpPr>
        <p:spPr>
          <a:xfrm>
            <a:off x="705678" y="1272208"/>
            <a:ext cx="7941365" cy="52307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Бойко О. Історія України: підручник / Олександр Бойко. – 9-те вид,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допов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. – Київ: ВЦ «Академія», 2023. –560 с.</a:t>
            </a:r>
            <a:endParaRPr lang="uk-UA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Гончарук П.С. Курс лекцій з історії України від найдавніших часів до початку ХХ ст. – Центр навчальної літератури, Київ – 2009 р. 528 с.</a:t>
            </a:r>
            <a:endParaRPr lang="uk-UA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Гісем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 О.В. Історія України. Збірник типових тестових завдань: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навч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посіб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. /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О.В.Гісем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О.О.Мартинюк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. - К.: Український центр підготовки абітурієнтів, 2013. - 208с.</a:t>
            </a:r>
            <a:endParaRPr lang="uk-UA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Островський В.В. Готуємося до зовнішнього незалежного оцінювання: збірник тестових завдань з історії України /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В.В.Островський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. - 2-ге видання, доповнене. - Тернопіль: Мандрівець, 2014. - 424 с.: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іл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uk-UA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Кульчицький С. В. Історія України: Довідник для абітурієнтів та школярів загальноосвітніх навчальних закладів. / С. В. Кульчицький, Ю. А. Мицик, В. С. Власов. - К.: Літера ЛТД, 2009. - 528 с.</a:t>
            </a:r>
            <a:endParaRPr lang="uk-UA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Коріненко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 П. С. Історія українського селянства: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навч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.-метод.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посіб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. / П. С.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Коріненко</a:t>
            </a: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 – Тернопіль : 2011. 234 с.</a:t>
            </a:r>
            <a:endParaRPr lang="uk-UA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Палій О. Історія України / Олександр Палій. – 3-тє вид. – Київ: К.І.С., 2017. –596 с.</a:t>
            </a:r>
            <a:endParaRPr lang="uk-UA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Font typeface="+mj-lt"/>
              <a:buAutoNum type="arabicPeriod"/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282" name="TextBox 3"/>
          <p:cNvSpPr/>
          <p:nvPr/>
        </p:nvSpPr>
        <p:spPr>
          <a:xfrm>
            <a:off x="1908312" y="556590"/>
            <a:ext cx="4444247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РЕКОМЕНДОВАНІ ДЖЕРЕЛА ІНФОРМАЦІЇ</a:t>
            </a:r>
            <a:endParaRPr lang="uk-UA" sz="20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2"/>
          <p:cNvSpPr/>
          <p:nvPr/>
        </p:nvSpPr>
        <p:spPr>
          <a:xfrm>
            <a:off x="665921" y="1441174"/>
            <a:ext cx="7305262" cy="38457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uk-UA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Електронні видання - Український інститут національної пам'яті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URL:https://uinp.gov.ua/elektronni-vydannya </a:t>
            </a:r>
            <a:endParaRPr lang="en-US" dirty="0" smtClean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Грицак Я. Нариси з історії України формування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URLhttp://history.franko.lviv.ua/PDF%20Final/Grycak.pdf</a:t>
            </a:r>
            <a:endParaRPr lang="en-US" dirty="0" smtClean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Кудряченко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 А.І.,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Калінічева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 Г.І.,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Костиря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 А.А. Політична історія України. К., 2006.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URL: http://ivinas.gov.ua/images/Polit-History.pdf </a:t>
            </a:r>
            <a:endParaRPr lang="en-US" dirty="0" smtClean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Історія Криму першої половини ХХ ст. Нариси.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URLhttps://www.aup.com.ua/istoriyakrimu-pershoi-polovini-khkh-st-na/</a:t>
            </a:r>
            <a:endParaRPr lang="en-US" dirty="0" smtClean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Історія України ХХ ст. в архівних документах: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URL:tps://archives.gov.ua/wpcontent/uploads/2020/03/20-4.pdf</a:t>
            </a:r>
            <a:endParaRPr lang="en-US" dirty="0" smtClean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	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Сіверянський літопис. Архів номерів.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http://www.siver-litopis.cn.ua/arch.htm</a:t>
            </a:r>
            <a:endParaRPr lang="en-US" dirty="0" smtClean="0">
              <a:solidFill>
                <a:srgbClr val="00206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45720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282" name="TextBox 3"/>
          <p:cNvSpPr/>
          <p:nvPr/>
        </p:nvSpPr>
        <p:spPr>
          <a:xfrm>
            <a:off x="1818860" y="626164"/>
            <a:ext cx="45336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РЕКОМЕНДОВАНІ ДЖЕРЕЛА ІНФОРМАЦІЇ</a:t>
            </a:r>
            <a:endParaRPr lang="uk-UA" sz="20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07640" y="260640"/>
            <a:ext cx="8227440" cy="279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endParaRPr lang="uk-UA" sz="18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graphicFrame>
        <p:nvGraphicFramePr>
          <p:cNvPr id="261" name="Таблица 3"/>
          <p:cNvGraphicFramePr/>
          <p:nvPr/>
        </p:nvGraphicFramePr>
        <p:xfrm>
          <a:off x="-360" y="0"/>
          <a:ext cx="9143640" cy="6855840"/>
        </p:xfrm>
        <a:graphic>
          <a:graphicData uri="http://schemas.openxmlformats.org/drawingml/2006/table">
            <a:tbl>
              <a:tblPr/>
              <a:tblGrid>
                <a:gridCol w="2342520"/>
                <a:gridCol w="3885480"/>
                <a:gridCol w="2915640"/>
              </a:tblGrid>
              <a:tr h="661680">
                <a:tc rowSpan="3">
                  <a:txBody>
                    <a:bodyPr/>
                    <a:lstStyle/>
                    <a:p>
                      <a:endParaRPr lang="uk-UA" sz="1800" b="1" u="none" strike="noStrike">
                        <a:solidFill>
                          <a:schemeClr val="lt1"/>
                        </a:solidFill>
                        <a:uFillTx/>
                        <a:latin typeface="Trebuchet MS" panose="020B0603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Times New Roman" panose="02020603050405020304"/>
                        </a:rPr>
                        <a:t>ГАЛУЗЬ ЗНАНЬ </a:t>
                      </a:r>
                      <a:endParaRPr lang="uk-UA" sz="1800" b="0" u="none" strike="noStrike">
                        <a:solidFill>
                          <a:srgbClr val="FFFFFF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lt1"/>
                          </a:solidFill>
                          <a:uFillTx/>
                          <a:latin typeface="Times New Roman" panose="02020603050405020304"/>
                        </a:rPr>
                        <a:t>18 ВИРОБНИЦТВО ТА ТЕХНОЛОГІЇ</a:t>
                      </a:r>
                      <a:endParaRPr lang="uk-UA" sz="1800" b="0" u="none" strike="noStrike">
                        <a:solidFill>
                          <a:srgbClr val="FFFFFF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61680">
                <a:tc v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Спеціальність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075 МАРКЕТИНГ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816120">
                <a:tc v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Освітньо - професійна програма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МАРКЕТИНГ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61680">
                <a:tc rowSpan="7"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ВІДДІЛЕННЯ</a:t>
                      </a:r>
                      <a:endParaRPr lang="uk-UA" sz="1600" b="1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uFillTx/>
                        <a:latin typeface="Times New Roman" panose="02020603050405020304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ГОТЕЛЬНО-РЕСТОРАННОГО БІЗНЕСУ І ПІДПРРИЄМНИЦТВА</a:t>
                      </a:r>
                      <a:endParaRPr lang="uk-UA" sz="1600" b="1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uFillTx/>
                        <a:latin typeface="Times New Roman" panose="02020603050405020304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1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uFillTx/>
                        <a:latin typeface="Times New Roman" panose="020206030504050203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Освітньо - професійний ступінь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фаховий молодший бакалавр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661680">
                <a:tc v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Статус освітнього компонента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обов’язковий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3400">
                <a:tc v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Мова викладання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УКРАЇНСЬКА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57200">
                <a:tc v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Кількість кредитів ЄКТС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 </a:t>
                      </a: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3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61680">
                <a:tc v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Розподіл за видами занять та годинами навчання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90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512720">
                <a:tc v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аудиторні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лекційні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практичні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семінарські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самостійна робота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52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30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-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38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8000">
                <a:tc v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Форма підсумкового контролю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екзамен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404640"/>
            <a:ext cx="1726200" cy="158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3"/>
          <p:cNvSpPr/>
          <p:nvPr/>
        </p:nvSpPr>
        <p:spPr>
          <a:xfrm>
            <a:off x="665922" y="655982"/>
            <a:ext cx="7891669" cy="6323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</a:pPr>
            <a:r>
              <a:rPr lang="uk-UA" sz="18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Мета: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Метою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викладання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освітнього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компонента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Історія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України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» є: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формування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знань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про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закономірності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національного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розвитку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етапи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державотворення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45720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</a:pPr>
            <a:r>
              <a:rPr lang="uk-UA" sz="1800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Завдання:</a:t>
            </a:r>
            <a:endParaRPr lang="uk-UA" sz="1800" b="1" u="none" strike="noStrike" dirty="0" smtClean="0">
              <a:solidFill>
                <a:schemeClr val="accent2">
                  <a:lumMod val="50000"/>
                </a:schemeClr>
              </a:solidFill>
              <a:uFillTx/>
              <a:latin typeface="Times New Roman" panose="02020603050405020304"/>
              <a:ea typeface="Times New Roman" panose="02020603050405020304"/>
            </a:endParaRPr>
          </a:p>
          <a:p>
            <a:pPr algn="just" defTabSz="457200">
              <a:spcBef>
                <a:spcPts val="1190"/>
              </a:spcBef>
              <a:spcAft>
                <a:spcPts val="990"/>
              </a:spcAft>
            </a:pPr>
            <a:r>
              <a:rPr lang="uk-UA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	Формування історичного мислення, наукового світогляду;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	набуття навичок науково-історичного аналізу;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	виявлення логіки та об'єктивних закономірностей історичного процесу;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	виховання високого рівня культури, громадянської відповідальності, національної гідності, патріотизму.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457200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-	огляд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надбань національної культури в контексті світової культури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 smtClean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lvl="0" algn="just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</a:rPr>
              <a:t>Програмні результати навчання: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Arial" panose="020B0604020202020204"/>
            </a:endParaRPr>
          </a:p>
          <a:p>
            <a:pPr lvl="0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</a:rPr>
              <a:t>РН 7.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</a:rPr>
              <a:t>Застосовувати вимоги законодавства, нормативно-технічну та технологічну документацію в галузі харчових технологій в професійній діяльності.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/>
            </a:endParaRPr>
          </a:p>
          <a:p>
            <a:pPr lvl="0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</a:rPr>
              <a:t>РН 13.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</a:rPr>
              <a:t>Застосовувати спеціальне програмне забезпечення та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</a:rPr>
              <a:t>інформаційнокомунікаційні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</a:rPr>
              <a:t> технології у професійній діяльності.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/>
            </a:endParaRPr>
          </a:p>
          <a:p>
            <a:pPr algn="just" defTabSz="457200">
              <a:lnSpc>
                <a:spcPct val="100000"/>
              </a:lnSpc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 smtClean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 2"/>
          <p:cNvSpPr/>
          <p:nvPr/>
        </p:nvSpPr>
        <p:spPr>
          <a:xfrm>
            <a:off x="622571" y="184827"/>
            <a:ext cx="7898859" cy="65234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uk-UA" sz="1600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У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результаті навчання здобувач освіти повинен отримати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285750" indent="-285750" defTabSz="457200">
              <a:lnSpc>
                <a:spcPct val="100000"/>
              </a:lnSpc>
              <a:buClr>
                <a:srgbClr val="3C1C6F"/>
              </a:buClr>
              <a:buFont typeface="Wingdings" panose="05000000000000000000" pitchFamily="2" charset="2"/>
              <a:buChar char=""/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загальні компетентності: 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ЗК1.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Здатність реалізувати свої права і обов’язки як члена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суспільства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, усвідомлювати цінності громадянського (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вільного демократичного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) суспільства та необхідність його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сталого розвитку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, верховенства права, прав і свобод людини,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громадянина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в Україні. 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ЗК2.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Здатність зберігати та примножувати моральні,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культурні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, наукові цінності і досягнення суспільства на основі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розуміння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історії та закономірностей розвитку предметної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області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, її місця у загальній системі знань про природу і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суспільство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та у розвитку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суспільства.</a:t>
            </a:r>
            <a:endParaRPr lang="uk-UA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ЗК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4.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Здатність спілкуватися державною мовою як усно, так і письмово.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ЗК 6.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Здатність використовувати інформаційні та комунікаційні технології.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ЗК 9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Вміння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виявляти, ставити та вирішувати наукові проблеми, генерувати нові ідеї, здатність самостійно продукувати і приймати рішення.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ЗК 10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Здатність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володіння навичками міжособистісної взаємодії, вміння працювати в команді, налагоджувати контакт з різними за віком, характером і статусом людьми.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ЗК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11.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Здатність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виявляти ініціативу, повагу до інших людей, брати на себе відповідальність за певну ділянку роботи, здатність розділити успіхи свого колективу, мотивувати колектив та рухатися до спільної мети.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ЗК 12.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Здатність працювати в команді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. </a:t>
            </a:r>
            <a:endParaRPr lang="uk-UA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ЗК 13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Здатність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працювати самостійно та </a:t>
            </a:r>
            <a:r>
              <a:rPr lang="uk-UA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автономно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/>
                <a:ea typeface="Calibri" panose="020F0502020204030204"/>
              </a:rPr>
              <a:t>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/>
              <a:ea typeface="Calibri" panose="020F0502020204030204"/>
            </a:endParaRPr>
          </a:p>
          <a:p>
            <a:pPr marL="285750" indent="-285750" algn="just" defTabSz="457200">
              <a:lnSpc>
                <a:spcPct val="100000"/>
              </a:lnSpc>
              <a:buClr>
                <a:srgbClr val="3C1C6F"/>
              </a:buClr>
              <a:buFont typeface="Wingdings" panose="05000000000000000000" pitchFamily="2" charset="2"/>
              <a:buChar char=""/>
            </a:pPr>
            <a:r>
              <a:rPr lang="uk-UA" sz="1600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Calibri" panose="020F0502020204030204"/>
              </a:rPr>
              <a:t>спеціальні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Calibri" panose="020F0502020204030204"/>
              </a:rPr>
              <a:t>компетентності: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  <a:buClr>
                <a:srgbClr val="3C1C6F"/>
              </a:buClr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Calibri" panose="020F0502020204030204"/>
              </a:rPr>
              <a:t>СК11.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Calibri" panose="020F0502020204030204"/>
              </a:rPr>
              <a:t> Здатність здійснення науково-пошукової та дослідницької діяльності. 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  <a:buClr>
                <a:srgbClr val="3C1C6F"/>
              </a:buClr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Calibri" panose="020F0502020204030204"/>
              </a:rPr>
              <a:t>СК12.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Calibri" panose="020F0502020204030204"/>
              </a:rPr>
              <a:t>Здатність застосовувати отримані нові знання й практичні пропозиції для розв’язання комплексних проблем у сфері професійної діяльності, адаптувати їх до умов змінного середовища, здатність до професійного самовдосконалення.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Таблица 2"/>
          <p:cNvGraphicFramePr/>
          <p:nvPr/>
        </p:nvGraphicFramePr>
        <p:xfrm>
          <a:off x="546654" y="775251"/>
          <a:ext cx="8090451" cy="5635388"/>
        </p:xfrm>
        <a:graphic>
          <a:graphicData uri="http://schemas.openxmlformats.org/drawingml/2006/table">
            <a:tbl>
              <a:tblPr/>
              <a:tblGrid>
                <a:gridCol w="617072"/>
                <a:gridCol w="6629186"/>
                <a:gridCol w="844193"/>
              </a:tblGrid>
              <a:tr h="464967">
                <a:tc gridSpan="3">
                  <a:txBody>
                    <a:bodyPr/>
                    <a:lstStyle/>
                    <a:p>
                      <a:endParaRPr lang="uk-UA" sz="2400" b="1" u="none" strike="noStrike" dirty="0">
                        <a:solidFill>
                          <a:srgbClr val="7030A0"/>
                        </a:solidFill>
                        <a:uFillTx/>
                        <a:latin typeface="Trebuchet MS" panose="020B0603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88959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годин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74678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Тема 1. Стародавня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Київська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Русь та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Галицько-Волинська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держава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925671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Тема 2. Українські землі під владою Польщі та Литви – кін. Х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IV – </a:t>
                      </a: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VII </a:t>
                      </a: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ст. Національно-визвольна війна українського народу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  <a:tr h="743947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u="none" strike="noStrike" dirty="0" smtClean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400" b="1" u="none" strike="noStrike" dirty="0" smtClean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Тема 3.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Соціально-економічний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політичний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другій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половині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XVII - XVIIІ ст.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88959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4. Українські землі під владою Російської та Австрійської імперій у першій пол. ХІХ ст.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  <a:tr h="56583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spc="2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5. Українські землі в другій половині ХІХ століття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7813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2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6. Україна на початку ХХ ст.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  <a:tr h="62245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7.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Першої світової війни. Початок української революції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" name="Прямоугольник 1"/>
          <p:cNvSpPr/>
          <p:nvPr/>
        </p:nvSpPr>
        <p:spPr>
          <a:xfrm>
            <a:off x="1550504" y="477078"/>
            <a:ext cx="4513336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rebuchet MS" panose="020B0603020202020204"/>
              </a:rPr>
              <a:t>СТРУКТУРА КУРСУ</a:t>
            </a:r>
            <a:endParaRPr lang="uk-UA" sz="20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46652" y="488007"/>
          <a:ext cx="8100390" cy="5917737"/>
        </p:xfrm>
        <a:graphic>
          <a:graphicData uri="http://schemas.openxmlformats.org/drawingml/2006/table">
            <a:tbl>
              <a:tblPr/>
              <a:tblGrid>
                <a:gridCol w="617830"/>
                <a:gridCol w="6637329"/>
                <a:gridCol w="845231"/>
              </a:tblGrid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8.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державність в 1917-1921 роках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  <a:tr h="526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9.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тоталітарного радянського режиму 1921 – 1929 рр.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11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10.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Закріплення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тоталітарного радянського режиму в Україні (1929-1938рр.)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11.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Західноукраїнські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землі в міжвоєнний період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12.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роки Другої світової війни (1939-1945 рр.)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13.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перші повоєнні роки (1945 – початок 50-х років)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14.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умовах десталінізації (1953 – 1964 рр.)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  <a:tr h="50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15.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період системної кризи СРСР (середина 60- початок 80-х років ХХ ст.)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0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16.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Відновлення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державної незалежності України, її роль у розпаді СРСР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  <a:tr h="46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17.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Становлення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розвиток України як незалежної держави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6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18.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Європейський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вибір України. Російсько-українська війна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  <a:tr h="534416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+mn-ea"/>
                          <a:cs typeface="+mn-cs"/>
                        </a:rPr>
                        <a:t>Разом</a:t>
                      </a:r>
                      <a:endParaRPr kumimoji="0" lang="uk-U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endParaRPr lang="uk-UA" sz="1800" b="0" u="none" strike="noStrike" dirty="0">
                        <a:solidFill>
                          <a:schemeClr val="tx1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/>
                          <a:ea typeface="Times New Roman" panose="02020603050405020304"/>
                        </a:rPr>
                        <a:t>30 </a:t>
                      </a:r>
                      <a:r>
                        <a:rPr lang="uk-UA" sz="16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/>
                          <a:ea typeface="Times New Roman" panose="02020603050405020304"/>
                        </a:rPr>
                        <a:t>год.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Таблиця 1"/>
          <p:cNvGraphicFramePr/>
          <p:nvPr/>
        </p:nvGraphicFramePr>
        <p:xfrm>
          <a:off x="496957" y="467998"/>
          <a:ext cx="8120268" cy="5865006"/>
        </p:xfrm>
        <a:graphic>
          <a:graphicData uri="http://schemas.openxmlformats.org/drawingml/2006/table">
            <a:tbl>
              <a:tblPr/>
              <a:tblGrid>
                <a:gridCol w="619106"/>
                <a:gridCol w="6468795"/>
                <a:gridCol w="1032367"/>
              </a:tblGrid>
              <a:tr h="654354">
                <a:tc gridSpan="3">
                  <a:txBody>
                    <a:bodyPr/>
                    <a:lstStyle/>
                    <a:p>
                      <a:endParaRPr lang="uk-UA" sz="2400" b="1" u="none" strike="noStrike" dirty="0">
                        <a:solidFill>
                          <a:srgbClr val="7030A0"/>
                        </a:solidFill>
                        <a:uFillTx/>
                        <a:latin typeface="Trebuchet MS" panose="020B0603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6740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№ з/п</a:t>
                      </a: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+mn-ea"/>
                          <a:cs typeface="+mn-cs"/>
                        </a:rPr>
                        <a:t>ТЕМА</a:t>
                      </a:r>
                      <a:endParaRPr lang="uk-UA" sz="1400" b="0" u="none" strike="noStrike" dirty="0">
                        <a:solidFill>
                          <a:schemeClr val="tx1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 panose="02020603050405020304"/>
                        </a:rPr>
                        <a:t>К-ть годин</a:t>
                      </a: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563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Стародавня історія України. Київська Русь та Галицько-Волинська держава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706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під владою Польщі та Литви (кін.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ст.). Національно-визвольна війна українського народу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Соціально-економічний та політичний розвиток України в другій половині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під владою Російської та Австрійської імперій у першій пол. ХІХ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в другій половині ХІХ століття.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на початку ХХ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Першої світової війни. Початок української революції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64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державність в 1917-1921 роках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75" name="TextBox 2"/>
          <p:cNvSpPr/>
          <p:nvPr/>
        </p:nvSpPr>
        <p:spPr>
          <a:xfrm>
            <a:off x="576720" y="0"/>
            <a:ext cx="5902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1800" b="0" u="none" strike="noStrike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САМОСТІЙНА РОБОТА</a:t>
            </a:r>
            <a:endParaRPr lang="uk-UA" sz="1800" b="0" u="none" strike="noStrike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77077" y="457199"/>
          <a:ext cx="8219661" cy="5965077"/>
        </p:xfrm>
        <a:graphic>
          <a:graphicData uri="http://schemas.openxmlformats.org/drawingml/2006/table">
            <a:tbl>
              <a:tblPr/>
              <a:tblGrid>
                <a:gridCol w="626684"/>
                <a:gridCol w="6547974"/>
                <a:gridCol w="1045003"/>
              </a:tblGrid>
              <a:tr h="67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тоталітарного радянського режиму 1921 – 1929 рр.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34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Закріплення тоталітарного радянського режиму в Україні (1929-1938рр.)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Західноукраїнські землі в міжвоєнний період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Другої світової війни (1939-1945 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42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перші повоєнні роки (1945 – початок 50-х років)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умовах десталінізації (1953 – 1964 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період системної кризи СРСР (середина 60- початок 80-х років ХХ ст.)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48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Відновлення державної незалежності України, її роль у розпаді СРСР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Становлення, розвиток України як незалежної держави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20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Європейський вибір України. Російсько-українська війна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55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+mn-ea"/>
                          <a:cs typeface="+mn-cs"/>
                        </a:rPr>
                        <a:t>Разом</a:t>
                      </a:r>
                      <a:endParaRPr kumimoji="0" lang="uk-U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/>
                          <a:ea typeface="Times New Roman" panose="02020603050405020304"/>
                        </a:rPr>
                        <a:t>38 </a:t>
                      </a:r>
                      <a:r>
                        <a:rPr lang="uk-UA" sz="16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/>
                          <a:ea typeface="Times New Roman" panose="02020603050405020304"/>
                        </a:rPr>
                        <a:t>год.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Arial" panose="020B0604020202020204"/>
                      </a:endParaRPr>
                    </a:p>
                  </a:txBody>
                  <a:tcPr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8"/>
          <p:cNvSpPr/>
          <p:nvPr/>
        </p:nvSpPr>
        <p:spPr>
          <a:xfrm>
            <a:off x="2395330" y="735755"/>
            <a:ext cx="446267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uk-UA" sz="18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</a:rPr>
              <a:t>КРИТЕРІЇ ОЦІНЮВАННЯ</a:t>
            </a:r>
            <a:endParaRPr lang="uk-UA" sz="18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  <p:sp>
        <p:nvSpPr>
          <p:cNvPr id="278" name="TextBox 4"/>
          <p:cNvSpPr/>
          <p:nvPr/>
        </p:nvSpPr>
        <p:spPr>
          <a:xfrm>
            <a:off x="904460" y="1600200"/>
            <a:ext cx="7305261" cy="4215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uk-UA" sz="14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♦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«відмінно»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21590" algn="just" defTabSz="457200">
              <a:lnSpc>
                <a:spcPct val="100000"/>
              </a:lnSpc>
            </a:pP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Здобувач освіти, дав аргументовану повну відповідь на всі питання, поставлені в завданнях; вільно володіє програмним матеріалом з історії України, правильно розкриває сутність понять навчального курсу, аналізує та коментує причинно - наслідкові зв'язки та особливості історичного розвитку, вміє </a:t>
            </a:r>
            <a:r>
              <a:rPr lang="uk-UA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логічно</a:t>
            </a: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 формувати думки, дотримуватись послідовності й точності викладу історичного матеріалу, пов'язувати історичні проблеми з проблемами інших дисциплін гуманітарного циклу, робити аргументовані висновки згідно з отриманими знаннями та опрацьованою навчальною літературою, історичними джерелами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21590" algn="just" defTabSz="457200">
              <a:lnSpc>
                <a:spcPct val="100000"/>
              </a:lnSpc>
            </a:pP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21590" algn="just" defTabSz="457200">
              <a:lnSpc>
                <a:spcPct val="100000"/>
              </a:lnSpc>
            </a:pP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♦ 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«добре»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21590" algn="just" defTabSz="457200">
              <a:lnSpc>
                <a:spcPct val="100000"/>
              </a:lnSpc>
            </a:pP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Здобувач освіти, який правильно відповів на теоретичне питання, у відповідях на завдання виявив володіння навчальним матеріалом, але припустився окремих недоліків в послідовності викладок, повноті аналізу чи коментуванні політичних явищ та процесів, або у висновках і припустив незначні помилки.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/>
                <a:ea typeface="Times New Roman" panose="02020603050405020304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21590"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  <a:p>
            <a:pPr marL="21590"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9394</Words>
  <Application>WPS Presentation</Application>
  <PresentationFormat>Экран (4:3)</PresentationFormat>
  <Paragraphs>427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12</vt:i4>
      </vt:variant>
    </vt:vector>
  </HeadingPairs>
  <TitlesOfParts>
    <vt:vector size="41" baseType="lpstr">
      <vt:lpstr>Arial</vt:lpstr>
      <vt:lpstr>SimSun</vt:lpstr>
      <vt:lpstr>Wingdings</vt:lpstr>
      <vt:lpstr>Arial</vt:lpstr>
      <vt:lpstr>Times New Roman</vt:lpstr>
      <vt:lpstr>Trebuchet MS</vt:lpstr>
      <vt:lpstr>Symbol</vt:lpstr>
      <vt:lpstr>Wingdings 3</vt:lpstr>
      <vt:lpstr>Times New Roman</vt:lpstr>
      <vt:lpstr>Calibri</vt:lpstr>
      <vt:lpstr>Calibri</vt:lpstr>
      <vt:lpstr>Century Gothic</vt:lpstr>
      <vt:lpstr>Microsoft YaHei</vt:lpstr>
      <vt:lpstr>Arial Unicode MS</vt:lpstr>
      <vt:lpstr>Garamond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Легкий дым</vt:lpstr>
      <vt:lpstr>Натуральные материалы</vt:lpstr>
      <vt:lpstr>ІСТОРІЯ УКРАЇНИ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ФІНАНСИ ПІДПРИЄМСТВ</dc:title>
  <dc:creator>Пользователь</dc:creator>
  <cp:lastModifiedBy>Чеченюк Ірина</cp:lastModifiedBy>
  <cp:revision>84</cp:revision>
  <cp:lastPrinted>2025-06-11T12:28:00Z</cp:lastPrinted>
  <dcterms:created xsi:type="dcterms:W3CDTF">2024-02-06T17:10:00Z</dcterms:created>
  <dcterms:modified xsi:type="dcterms:W3CDTF">2025-09-29T13:05:32Z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Екран (4:3)</vt:lpwstr>
  </property>
  <property fmtid="{D5CDD505-2E9C-101B-9397-08002B2CF9AE}" pid="3" name="Slides">
    <vt:i4>14</vt:i4>
  </property>
  <property fmtid="{D5CDD505-2E9C-101B-9397-08002B2CF9AE}" pid="4" name="ICV">
    <vt:lpwstr>D07C4C62F1B04A92B24F53ECF1017E9C_12</vt:lpwstr>
  </property>
  <property fmtid="{D5CDD505-2E9C-101B-9397-08002B2CF9AE}" pid="5" name="KSOProductBuildVer">
    <vt:lpwstr>1033-12.2.0.22549</vt:lpwstr>
  </property>
</Properties>
</file>