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0" r:id="rId6"/>
    <p:sldMasterId id="2147483662" r:id="rId7"/>
    <p:sldMasterId id="2147483664" r:id="rId8"/>
    <p:sldMasterId id="2147483666" r:id="rId9"/>
    <p:sldMasterId id="2147483670" r:id="rId10"/>
    <p:sldMasterId id="2147483676" r:id="rId11"/>
    <p:sldMasterId id="2147483678" r:id="rId12"/>
    <p:sldMasterId id="2147483921" r:id="rId13"/>
    <p:sldMasterId id="2147484207" r:id="rId14"/>
  </p:sldMasterIdLst>
  <p:notesMasterIdLst>
    <p:notesMasterId r:id="rId27"/>
  </p:notesMasterIdLst>
  <p:sldIdLst>
    <p:sldId id="256" r:id="rId15"/>
    <p:sldId id="257" r:id="rId16"/>
    <p:sldId id="258" r:id="rId17"/>
    <p:sldId id="259" r:id="rId18"/>
    <p:sldId id="260" r:id="rId19"/>
    <p:sldId id="269" r:id="rId20"/>
    <p:sldId id="264" r:id="rId21"/>
    <p:sldId id="270" r:id="rId22"/>
    <p:sldId id="266" r:id="rId23"/>
    <p:sldId id="267" r:id="rId24"/>
    <p:sldId id="268" r:id="rId25"/>
    <p:sldId id="271" r:id="rId26"/>
  </p:sldIdLst>
  <p:sldSz cx="9144000" cy="6858000" type="screen4x3"/>
  <p:notesSz cx="7559675" cy="106918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03" autoAdjust="0"/>
  </p:normalViewPr>
  <p:slideViewPr>
    <p:cSldViewPr snapToGrid="0"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6E625-E64D-4495-A5B8-460CFE921EB0}" type="datetimeFigureOut">
              <a:rPr lang="uk-UA" smtClean="0"/>
              <a:t>25.08.2025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C8CEE-0B86-48DE-B294-7194C4249A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5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8CEE-0B86-48DE-B294-7194C4249A5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266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248B292-A730-47BB-9732-6AA1ED81389B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DA0C2DB1-8965-465F-A9C4-BBCC8336EEC8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02F0777C-8B39-4185-9C5C-08BBD19DE09A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BA942BB2-E7ED-4E2C-823A-812256AE4E05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905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5719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4356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4089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7768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2482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556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43B08D3-5FEF-4DBD-9FD2-3735FDECAEE4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9246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759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9342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706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814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7764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453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948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6039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39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7AF08F8-1609-49EC-BFC6-79B75AAE2A6E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3884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273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9149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857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645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6752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182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20255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8369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35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C524E228-BEF4-4E45-A7D5-A3DEA182F7B0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446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22091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123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557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8205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27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2904094E-F38B-4810-9D7D-CE7B8E84CCF0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2242DE7F-8387-45B8-8228-8F955491DBA5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8B0E3E57-8307-4605-87CF-705BF5FE96CE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75FB06BD-BE39-4C69-BD73-C07B857350C3}" type="slidenum">
              <a:t>‹№›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1FA3E476-B737-4553-9839-8E78A527C02A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30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31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32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33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5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8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40" name="PlaceHolder 1"/>
          <p:cNvSpPr>
            <a:spLocks noGrp="1"/>
          </p:cNvSpPr>
          <p:nvPr>
            <p:ph type="ftr" idx="4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sldNum" idx="5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6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184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185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186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187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88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89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90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91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92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93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94" name="PlaceHolder 1"/>
          <p:cNvSpPr>
            <a:spLocks noGrp="1"/>
          </p:cNvSpPr>
          <p:nvPr>
            <p:ph type="ftr" idx="34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195" name="PlaceHolder 2"/>
          <p:cNvSpPr>
            <a:spLocks noGrp="1"/>
          </p:cNvSpPr>
          <p:nvPr>
            <p:ph type="sldNum" idx="35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0E7E9E69-77C4-408A-8E55-D05A03F27511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dt" idx="36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231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232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233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234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5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6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7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8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9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0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241" name="PlaceHolder 1"/>
          <p:cNvSpPr>
            <a:spLocks noGrp="1"/>
          </p:cNvSpPr>
          <p:nvPr>
            <p:ph type="ftr" idx="43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242" name="PlaceHolder 2"/>
          <p:cNvSpPr>
            <a:spLocks noGrp="1"/>
          </p:cNvSpPr>
          <p:nvPr>
            <p:ph type="sldNum" idx="44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AC8CB75-1FF7-426A-8AAA-17AE0E1FAAD0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dt" idx="45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245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246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247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248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9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0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1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2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3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4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255" name="PlaceHolder 1"/>
          <p:cNvSpPr>
            <a:spLocks noGrp="1"/>
          </p:cNvSpPr>
          <p:nvPr>
            <p:ph type="ftr" idx="46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256" name="PlaceHolder 2"/>
          <p:cNvSpPr>
            <a:spLocks noGrp="1"/>
          </p:cNvSpPr>
          <p:nvPr>
            <p:ph type="sldNum" idx="47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D15A465D-9F89-4DF0-A601-01C73B9E3587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dt" idx="48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321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471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  <p:sldLayoutId id="2147484220" r:id="rId13"/>
    <p:sldLayoutId id="2147484221" r:id="rId14"/>
    <p:sldLayoutId id="2147484222" r:id="rId15"/>
    <p:sldLayoutId id="2147484223" r:id="rId16"/>
    <p:sldLayoutId id="21474842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44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45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46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47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8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9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0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1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2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3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54" name="TextBox 23"/>
          <p:cNvSpPr/>
          <p:nvPr/>
        </p:nvSpPr>
        <p:spPr>
          <a:xfrm>
            <a:off x="482760" y="790200"/>
            <a:ext cx="455040" cy="5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/>
              </a:rPr>
              <a:t>“</a:t>
            </a:r>
            <a:endParaRPr lang="uk-UA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TextBox 24"/>
          <p:cNvSpPr/>
          <p:nvPr/>
        </p:nvSpPr>
        <p:spPr>
          <a:xfrm>
            <a:off x="6747840" y="2886480"/>
            <a:ext cx="455040" cy="5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/>
              </a:rPr>
              <a:t>”</a:t>
            </a:r>
            <a:endParaRPr lang="uk-UA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PlaceHolder 1"/>
          <p:cNvSpPr>
            <a:spLocks noGrp="1"/>
          </p:cNvSpPr>
          <p:nvPr>
            <p:ph type="ftr" idx="7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57" name="PlaceHolder 2"/>
          <p:cNvSpPr>
            <a:spLocks noGrp="1"/>
          </p:cNvSpPr>
          <p:nvPr>
            <p:ph type="sldNum" idx="8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2857AE9-463C-48B3-9714-1420B435C3D3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dt" idx="9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60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61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62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63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4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5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6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7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8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9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70" name="PlaceHolder 1"/>
          <p:cNvSpPr>
            <a:spLocks noGrp="1"/>
          </p:cNvSpPr>
          <p:nvPr>
            <p:ph type="ftr" idx="10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71" name="PlaceHolder 2"/>
          <p:cNvSpPr>
            <a:spLocks noGrp="1"/>
          </p:cNvSpPr>
          <p:nvPr>
            <p:ph type="sldNum" idx="11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B8CB08B9-0DD9-4883-8700-D3F336CC7036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dt" idx="12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74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75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76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77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8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9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0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1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2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3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84" name="TextBox 23"/>
          <p:cNvSpPr/>
          <p:nvPr/>
        </p:nvSpPr>
        <p:spPr>
          <a:xfrm>
            <a:off x="482760" y="790200"/>
            <a:ext cx="455040" cy="5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/>
              </a:rPr>
              <a:t>“</a:t>
            </a:r>
            <a:endParaRPr lang="uk-UA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TextBox 24"/>
          <p:cNvSpPr/>
          <p:nvPr/>
        </p:nvSpPr>
        <p:spPr>
          <a:xfrm>
            <a:off x="6747840" y="2886480"/>
            <a:ext cx="455040" cy="5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/>
              </a:rPr>
              <a:t>”</a:t>
            </a:r>
            <a:endParaRPr lang="uk-UA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ftr" idx="13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sldNum" idx="14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44203DAA-179E-4E48-8C6B-0349DFD0E1C8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dt" idx="15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90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91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92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93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4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5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6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7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8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9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00" name="PlaceHolder 1"/>
          <p:cNvSpPr>
            <a:spLocks noGrp="1"/>
          </p:cNvSpPr>
          <p:nvPr>
            <p:ph type="ftr" idx="16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101" name="PlaceHolder 2"/>
          <p:cNvSpPr>
            <a:spLocks noGrp="1"/>
          </p:cNvSpPr>
          <p:nvPr>
            <p:ph type="sldNum" idx="17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276B86A2-56ED-4038-B2EF-D0474ED95931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18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104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105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106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107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8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9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0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1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2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3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14" name="PlaceHolder 1"/>
          <p:cNvSpPr>
            <a:spLocks noGrp="1"/>
          </p:cNvSpPr>
          <p:nvPr>
            <p:ph type="ftr" idx="19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sldNum" idx="20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C14A1D18-9201-407F-AB8A-80DC5F2BE750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dt" idx="21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118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119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120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121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2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3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4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5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6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7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28" name="PlaceHolder 1"/>
          <p:cNvSpPr>
            <a:spLocks noGrp="1"/>
          </p:cNvSpPr>
          <p:nvPr>
            <p:ph type="ftr" idx="22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129" name="PlaceHolder 2"/>
          <p:cNvSpPr>
            <a:spLocks noGrp="1"/>
          </p:cNvSpPr>
          <p:nvPr>
            <p:ph type="sldNum" idx="23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0EC5B174-5016-4FD4-8022-7A37D9A959DB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dt" idx="24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132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133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134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135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6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7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8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9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40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41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/>
              </a:rPr>
              <a:t>Сьомий рівень структури</a:t>
            </a:r>
          </a:p>
        </p:txBody>
      </p:sp>
      <p:sp>
        <p:nvSpPr>
          <p:cNvPr id="144" name="PlaceHolder 3"/>
          <p:cNvSpPr>
            <a:spLocks noGrp="1"/>
          </p:cNvSpPr>
          <p:nvPr>
            <p:ph type="ftr" idx="25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145" name="PlaceHolder 4"/>
          <p:cNvSpPr>
            <a:spLocks noGrp="1"/>
          </p:cNvSpPr>
          <p:nvPr>
            <p:ph type="sldNum" idx="26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63DD840-860E-4AF1-A71D-A0CF1E4C46A4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dt" idx="27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150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151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152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153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4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5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6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7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8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9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60" name="PlaceHolder 1"/>
          <p:cNvSpPr>
            <a:spLocks noGrp="1"/>
          </p:cNvSpPr>
          <p:nvPr>
            <p:ph type="ftr" idx="28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161" name="PlaceHolder 2"/>
          <p:cNvSpPr>
            <a:spLocks noGrp="1"/>
          </p:cNvSpPr>
          <p:nvPr>
            <p:ph type="sldNum" idx="29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E998E92-DF6A-45E8-B67D-B2044CED092E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dt" idx="30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ctrTitle"/>
          </p:nvPr>
        </p:nvSpPr>
        <p:spPr>
          <a:xfrm>
            <a:off x="360000" y="2604052"/>
            <a:ext cx="8336739" cy="2161912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ІСТОРІЯ УКРАЇНИ</a:t>
            </a:r>
            <a:r>
              <a:rPr sz="3200" dirty="0"/>
              <a:t/>
            </a:r>
            <a:br>
              <a:rPr sz="3200" dirty="0"/>
            </a:br>
            <a:endParaRPr lang="uk-UA" sz="3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subTitle" idx="1"/>
          </p:nvPr>
        </p:nvSpPr>
        <p:spPr>
          <a:xfrm>
            <a:off x="360000" y="540000"/>
            <a:ext cx="8060760" cy="3092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ТЕРНОПІЛЬСЬКИЙ ФАХОВИЙ КОЛЕДЖ 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ХАРЧОВИХ ТЕХНОЛОГІЙ І ТОРГІВЛІ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ЦИКЛОВА КОМІСІЯ СОЦІАЛЬНО-ГУМАНІТАРНИХ ДИСЦИПЛІН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uk-UA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24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СИЛАБУС</a:t>
            </a:r>
            <a:endParaRPr lang="uk-UA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24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ОСВІТНЬОГО  КОМПОНЕНТА</a:t>
            </a:r>
            <a:endParaRPr lang="uk-UA" sz="2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Box 8"/>
          <p:cNvSpPr/>
          <p:nvPr/>
        </p:nvSpPr>
        <p:spPr>
          <a:xfrm>
            <a:off x="2653748" y="924393"/>
            <a:ext cx="377081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r>
              <a:rPr lang="uk-UA" sz="18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КРИТЕРІЇ ОЦІНЮВАННЯ</a:t>
            </a:r>
            <a:endParaRPr lang="uk-UA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0" name="TextBox 4"/>
          <p:cNvSpPr/>
          <p:nvPr/>
        </p:nvSpPr>
        <p:spPr>
          <a:xfrm>
            <a:off x="884583" y="1451113"/>
            <a:ext cx="7504043" cy="35071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endParaRPr lang="uk-UA" sz="1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uk-UA" sz="14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♦ 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Оцінка </a:t>
            </a: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«задовільно»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Здобувач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освіти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який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в основному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панував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проблеми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навчального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курсу, дав 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цілому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правильні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відповіді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хоча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б на два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питання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але допустив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помилки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формулюваннях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зробив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нечіткі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висновки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виклав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матеріал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недостатньо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повно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і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послідовно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аналізуючи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історичні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процеси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і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події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допустив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значні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помилки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 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хронології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історичних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подій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.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	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♦ Оцінка </a:t>
            </a: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«незадовільно»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Здобувач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освіти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який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виявив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незнання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  основного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програмного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матеріалу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виклав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його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непослідовно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і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нечітко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не дав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відповіді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на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жодне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з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контрольних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запитань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запропонованих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у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завданні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допустив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грубі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помилки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у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визначенні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понять та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аналізу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фактів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не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зміг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застосувати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отримані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знання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конкретній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ситуації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для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вирішення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практичних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завдань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.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	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Прямоугольник 2"/>
          <p:cNvSpPr/>
          <p:nvPr/>
        </p:nvSpPr>
        <p:spPr>
          <a:xfrm>
            <a:off x="705678" y="1272208"/>
            <a:ext cx="7941365" cy="52307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	Бойко О. Історія України: підручник / Олександр Бойко. – 9-те вид,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допов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. – Київ: ВЦ «Академія», 2023. –560 с.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	Гончарук П.С. Курс лекцій з історії України від найдавніших часів до початку ХХ ст. – Центр навчальної літератури, Київ – 2009 р. 528 с.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Гісем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 О.В. Історія України. Збірник типових тестових завдань: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навч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.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посіб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. /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О.В.Гісем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О.О.Мартинюк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. - К.: Український центр підготовки абітурієнтів, 2013. - 208с.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	Островський В.В. Готуємося до зовнішнього незалежного оцінювання: збірник тестових завдань з історії України /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В.В.Островський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. - 2-ге видання, доповнене. - Тернопіль: Мандрівець, 2014. - 424 с.: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іл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	Кульчицький С. В. Історія України: Довідник для абітурієнтів та школярів загальноосвітніх навчальних закладів. / С. В. Кульчицький, Ю. А. Мицик, В. С. Власов. - К.: Літера ЛТД, 2009. - 528 с.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Коріненко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 П. С. Історія українського селянства: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навч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.-метод.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посіб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. / П. С.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Коріненко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 – Тернопіль : 2011. 234 с.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	Палій О. Історія України / Олександр Палій. – 3-тє вид. – Київ: К.І.С., 2017. –596 с.</a:t>
            </a:r>
          </a:p>
          <a:p>
            <a:pPr marL="342900" indent="-342900" defTabSz="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Font typeface="+mj-lt"/>
              <a:buAutoNum type="arabicPeriod"/>
            </a:pPr>
            <a:endParaRPr lang="uk-UA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2" name="TextBox 3"/>
          <p:cNvSpPr/>
          <p:nvPr/>
        </p:nvSpPr>
        <p:spPr>
          <a:xfrm>
            <a:off x="1908312" y="556590"/>
            <a:ext cx="4444247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uk-UA" sz="20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РЕКОМЕНДОВАНІ ДЖЕРЕЛА ІНФОРМАЦІЇ</a:t>
            </a:r>
            <a:endParaRPr lang="uk-UA" sz="20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Прямоугольник 2"/>
          <p:cNvSpPr/>
          <p:nvPr/>
        </p:nvSpPr>
        <p:spPr>
          <a:xfrm>
            <a:off x="665921" y="1441174"/>
            <a:ext cx="7305262" cy="38457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indent="-342900" defTabSz="457200">
              <a:lnSpc>
                <a:spcPct val="100000"/>
              </a:lnSpc>
              <a:buFont typeface="+mj-lt"/>
              <a:buAutoNum type="arabicPeriod" startAt="8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Електронні видання - Український інститут національної пам'яті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URL:https://uinp.gov.ua/elektronni-vydannya 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Грицак Я. Нариси з історії України формування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URLhttp://history.franko.lviv.ua/PDF%20Final/Grycak.pdf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uk-UA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Кудряченко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А.І., </a:t>
            </a:r>
            <a:r>
              <a:rPr lang="uk-UA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Калінічева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Г.І., </a:t>
            </a:r>
            <a:r>
              <a:rPr lang="uk-UA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Костиря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А.А. Політична історія України. К., 2006.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URL: http://ivinas.gov.ua/images/Polit-History.pdf 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Історія Криму першої половини ХХ ст. Нариси.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URLhttps://www.aup.com.ua/istoriyakrimu-pershoi-polovini-khkh-st-na/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Історія України ХХ ст. в архівних документах: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URL:tps://archives.gov.ua/wpcontent/uploads/2020/03/20-4.pdf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Сіверянський літопис. Архів номерів.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http://www.siver-litopis.cn.ua/arch.htm</a:t>
            </a:r>
          </a:p>
          <a:p>
            <a:pPr defTabSz="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uk-UA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2" name="TextBox 3"/>
          <p:cNvSpPr/>
          <p:nvPr/>
        </p:nvSpPr>
        <p:spPr>
          <a:xfrm>
            <a:off x="1818860" y="626164"/>
            <a:ext cx="4533699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uk-UA" sz="2000" b="0" u="none" strike="noStrike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РЕКОМЕНДОВАНІ ДЖЕРЕЛА ІНФОРМАЦІЇ</a:t>
            </a:r>
            <a:endParaRPr lang="uk-UA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6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107640" y="260640"/>
            <a:ext cx="8227440" cy="2799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endParaRPr lang="uk-UA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61" name="Таблица 3"/>
          <p:cNvGraphicFramePr/>
          <p:nvPr>
            <p:extLst>
              <p:ext uri="{D42A27DB-BD31-4B8C-83A1-F6EECF244321}">
                <p14:modId xmlns:p14="http://schemas.microsoft.com/office/powerpoint/2010/main" val="3656093391"/>
              </p:ext>
            </p:extLst>
          </p:nvPr>
        </p:nvGraphicFramePr>
        <p:xfrm>
          <a:off x="-360" y="0"/>
          <a:ext cx="9143640" cy="7368120"/>
        </p:xfrm>
        <a:graphic>
          <a:graphicData uri="http://schemas.openxmlformats.org/drawingml/2006/table">
            <a:tbl>
              <a:tblPr/>
              <a:tblGrid>
                <a:gridCol w="2342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5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5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1680">
                <a:tc rowSpan="3">
                  <a:txBody>
                    <a:bodyPr/>
                    <a:lstStyle/>
                    <a:p>
                      <a:endParaRPr lang="uk-UA" sz="1800" b="1" u="none" strike="noStrike">
                        <a:solidFill>
                          <a:schemeClr val="lt1"/>
                        </a:solidFill>
                        <a:uFillTx/>
                        <a:latin typeface="Trebuchet MS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ru-RU" sz="1800" b="1" u="none" strike="noStrike">
                          <a:solidFill>
                            <a:schemeClr val="lt1"/>
                          </a:solidFill>
                          <a:uFillTx/>
                          <a:latin typeface="Times New Roman"/>
                        </a:rPr>
                        <a:t>ГАЛУЗЬ ЗНАНЬ </a:t>
                      </a:r>
                      <a:endParaRPr lang="uk-UA" sz="1800" b="0" u="none" strike="noStrik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uk-UA" sz="1800" b="1" u="none" strike="noStrike">
                          <a:solidFill>
                            <a:schemeClr val="lt1"/>
                          </a:solidFill>
                          <a:uFillTx/>
                          <a:latin typeface="Times New Roman"/>
                        </a:rPr>
                        <a:t>18 ВИРОБНИЦТВО ТА ТЕХНОЛОГІЇ</a:t>
                      </a:r>
                      <a:endParaRPr lang="uk-UA" sz="1800" b="0" u="none" strike="noStrik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1680">
                <a:tc v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Спеціальність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181 ХАРЧОВІ ТЕХНОЛОГІЇ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6120">
                <a:tc v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Освітньо - професійна програма 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ВИРОБНИЦТВО ХЛІБА,  КОНДИТЕРСЬКИХ , МАКАРОННИХ ВИРОБІВ І ХАРЧОКОНЦЕНТРАТІВ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1680">
                <a:tc rowSpan="7"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ТЕХНОЛОГІЧНЕ ВІДДІЛЕННЯ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Освітньо - професійний ступінь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фаховий молодший бакалавр 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158">
                <a:tc v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Статус освітнього компонента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обов’язковий 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3400">
                <a:tc v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Мова викладання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УКРАЇНСЬКА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7717">
                <a:tc v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Кількість кредитів ЄКТС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 </a:t>
                      </a:r>
                      <a:r>
                        <a:rPr lang="uk-UA" sz="1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3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3710">
                <a:tc v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ru-RU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Розподіл за видами занять та годинами навчання 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90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12720">
                <a:tc v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аудиторні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лекційні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практичні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семінарські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самостійна робота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52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30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-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0" u="none" strike="noStrike" dirty="0" smtClean="0">
                          <a:solidFill>
                            <a:srgbClr val="000000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38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8000">
                <a:tc v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Форма підсумкового контролю 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екзамен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262" name="Picture 2"/>
          <p:cNvPicPr/>
          <p:nvPr/>
        </p:nvPicPr>
        <p:blipFill>
          <a:blip r:embed="rId2"/>
          <a:stretch/>
        </p:blipFill>
        <p:spPr>
          <a:xfrm>
            <a:off x="251640" y="404640"/>
            <a:ext cx="1726200" cy="1580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Прямоугольник 3"/>
          <p:cNvSpPr/>
          <p:nvPr/>
        </p:nvSpPr>
        <p:spPr>
          <a:xfrm>
            <a:off x="665922" y="655982"/>
            <a:ext cx="7891669" cy="63233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uk-UA" sz="18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Мета: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Метою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викладання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освітнього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компонента «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Історія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України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» є: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формування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системи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знань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про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закономірності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національного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розвитку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й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етапи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державотворення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</a:p>
          <a:p>
            <a:pPr algn="just" defTabSz="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uk-UA" sz="1800" b="1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Завдання:</a:t>
            </a:r>
          </a:p>
          <a:p>
            <a:pPr algn="just" defTabSz="457200">
              <a:spcBef>
                <a:spcPts val="1191"/>
              </a:spcBef>
              <a:spcAft>
                <a:spcPts val="992"/>
              </a:spcAft>
            </a:pPr>
            <a:r>
              <a:rPr lang="uk-UA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-	Формування історичного мислення, наукового світогляду;</a:t>
            </a:r>
          </a:p>
          <a:p>
            <a:pPr algn="just" defTabSz="457200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-	набуття навичок науково-історичного аналізу;</a:t>
            </a:r>
          </a:p>
          <a:p>
            <a:pPr algn="just" defTabSz="457200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-	виявлення логіки та об'єктивних закономірностей історичного процесу;</a:t>
            </a:r>
          </a:p>
          <a:p>
            <a:pPr algn="just" defTabSz="457200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-	виховання високого рівня культури, громадянської відповідальності, національної гідності, патріотизму.</a:t>
            </a:r>
          </a:p>
          <a:p>
            <a:pPr algn="just" defTabSz="457200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-	огляд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надбань національної культури в контексті світової культури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</a:p>
          <a:p>
            <a:pPr algn="just" defTabSz="457200">
              <a:lnSpc>
                <a:spcPct val="100000"/>
              </a:lnSpc>
            </a:pPr>
            <a:endParaRPr lang="uk-UA" sz="1800" b="0" u="none" strike="noStrike" dirty="0" smtClean="0">
              <a:solidFill>
                <a:srgbClr val="000000"/>
              </a:solidFill>
              <a:uFillTx/>
              <a:latin typeface="Arial"/>
            </a:endParaRPr>
          </a:p>
          <a:p>
            <a:pPr lvl="0" algn="just" defTabSz="457200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Програмні результати навчання: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lvl="0" defTabSz="457200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РН 7.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Застосовувати вимоги законодавства, нормативно-технічну та технологічну документацію в галузі харчових технологій в професійній діяльності.</a:t>
            </a:r>
          </a:p>
          <a:p>
            <a:pPr lvl="0" defTabSz="457200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РН 13.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Застосовувати спеціальне програмне забезпечення та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інформаційно-комунікаційні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технології у професійній діяльності.</a:t>
            </a:r>
          </a:p>
          <a:p>
            <a:pPr algn="just" defTabSz="457200">
              <a:lnSpc>
                <a:spcPct val="100000"/>
              </a:lnSpc>
            </a:pPr>
            <a:endParaRPr lang="uk-UA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uk-UA" sz="1800" b="0" u="none" strike="noStrike" dirty="0" smtClean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uk-UA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Прямоугольник 2"/>
          <p:cNvSpPr/>
          <p:nvPr/>
        </p:nvSpPr>
        <p:spPr>
          <a:xfrm>
            <a:off x="622571" y="184827"/>
            <a:ext cx="7898859" cy="65234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uk-UA" sz="1600" b="1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У </a:t>
            </a: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результаті навчання здобувач освіти повинен отримати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3C1C6F"/>
              </a:buClr>
              <a:buFont typeface="Wingdings" charset="2"/>
              <a:buChar char=""/>
            </a:pP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загальні компетентності: 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ЗК 1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Здатність реалізувати свої права і обов’язки як члена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суспільства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, усвідомлювати цінності громадянського (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вільного демократичного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) суспільства та необхідність його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сталого розвитку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, верховенства права, прав і свобод людини,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громадянина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в Україні. </a:t>
            </a:r>
          </a:p>
          <a:p>
            <a:pPr defTabSz="457200">
              <a:lnSpc>
                <a:spcPct val="100000"/>
              </a:lnSpc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ЗК 2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Здатність зберігати та примножувати моральні,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культурні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, наукові цінності і досягнення суспільства на основі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розуміння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історії та закономірностей розвитку предметної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області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, її місця у загальній системі знань про природу і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суспільство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та у розвитку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суспільства.</a:t>
            </a:r>
            <a:endParaRPr lang="uk-UA" sz="1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Calibri"/>
            </a:endParaRPr>
          </a:p>
          <a:p>
            <a:pPr algn="just" defTabSz="457200">
              <a:lnSpc>
                <a:spcPct val="100000"/>
              </a:lnSpc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ЗК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4.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Здатність спілкуватися державною мовою як усно, так і письмово.</a:t>
            </a:r>
          </a:p>
          <a:p>
            <a:pPr algn="just" defTabSz="457200">
              <a:lnSpc>
                <a:spcPct val="100000"/>
              </a:lnSpc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ЗК 6.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Здатність використовувати інформаційні та комунікаційні технології.</a:t>
            </a:r>
          </a:p>
          <a:p>
            <a:pPr algn="just" defTabSz="457200">
              <a:lnSpc>
                <a:spcPct val="100000"/>
              </a:lnSpc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ЗК 9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.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Вміння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виявляти, ставити та вирішувати наукові проблеми, генерувати нові ідеї, здатність самостійно продукувати і приймати рішення.</a:t>
            </a:r>
          </a:p>
          <a:p>
            <a:pPr algn="just" defTabSz="457200">
              <a:lnSpc>
                <a:spcPct val="100000"/>
              </a:lnSpc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ЗК 10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.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Здатність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володіння навичками міжособистісної взаємодії, вміння працювати в команді, налагоджувати контакт з різними за віком, характером і статусом людьми.</a:t>
            </a:r>
          </a:p>
          <a:p>
            <a:pPr defTabSz="457200">
              <a:lnSpc>
                <a:spcPct val="100000"/>
              </a:lnSpc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ЗК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11.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Здатність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виявляти ініціативу, повагу до інших людей, брати на себе відповідальність за певну ділянку роботи, здатність розділити успіхи свого колективу, мотивувати колектив та рухатися до спільної мети.</a:t>
            </a:r>
          </a:p>
          <a:p>
            <a:pPr algn="just" defTabSz="457200">
              <a:lnSpc>
                <a:spcPct val="100000"/>
              </a:lnSpc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ЗК 12.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Здатність працювати в команді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. </a:t>
            </a:r>
          </a:p>
          <a:p>
            <a:pPr algn="just" defTabSz="457200">
              <a:lnSpc>
                <a:spcPct val="100000"/>
              </a:lnSpc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ЗК 13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.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Здатність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працювати самостійно та </a:t>
            </a:r>
            <a:r>
              <a:rPr lang="uk-UA" sz="1600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автономно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.</a:t>
            </a:r>
          </a:p>
          <a:p>
            <a:pPr marL="285840" indent="-285840" algn="just" defTabSz="457200">
              <a:lnSpc>
                <a:spcPct val="100000"/>
              </a:lnSpc>
              <a:buClr>
                <a:srgbClr val="3C1C6F"/>
              </a:buClr>
              <a:buFont typeface="Wingdings" charset="2"/>
              <a:buChar char=""/>
            </a:pPr>
            <a:r>
              <a:rPr lang="uk-UA" sz="1600" b="1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Calibri"/>
              </a:rPr>
              <a:t>спеціальні </a:t>
            </a: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Calibri"/>
              </a:rPr>
              <a:t>компетентності: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buClr>
                <a:srgbClr val="3C1C6F"/>
              </a:buClr>
            </a:pP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Calibri"/>
              </a:rPr>
              <a:t>СК11.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Calibri"/>
              </a:rPr>
              <a:t> Здатність здійснення науково-пошукової та дослідницької діяльності. 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buClr>
                <a:srgbClr val="3C1C6F"/>
              </a:buClr>
            </a:pP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Calibri"/>
              </a:rPr>
              <a:t>СК12. 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Calibri"/>
              </a:rPr>
              <a:t>Здатність застосовувати отримані нові знання й практичні пропозиції для розв’язання комплексних проблем у сфері професійної діяльності, адаптувати їх до умов змінного середовища, здатність до професійного самовдосконалення.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uk-UA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" name="Таблица 2"/>
          <p:cNvGraphicFramePr/>
          <p:nvPr>
            <p:extLst>
              <p:ext uri="{D42A27DB-BD31-4B8C-83A1-F6EECF244321}">
                <p14:modId xmlns:p14="http://schemas.microsoft.com/office/powerpoint/2010/main" val="3138445319"/>
              </p:ext>
            </p:extLst>
          </p:nvPr>
        </p:nvGraphicFramePr>
        <p:xfrm>
          <a:off x="546654" y="775251"/>
          <a:ext cx="8090451" cy="5635388"/>
        </p:xfrm>
        <a:graphic>
          <a:graphicData uri="http://schemas.openxmlformats.org/drawingml/2006/table">
            <a:tbl>
              <a:tblPr/>
              <a:tblGrid>
                <a:gridCol w="617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9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4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4967">
                <a:tc gridSpan="3">
                  <a:txBody>
                    <a:bodyPr/>
                    <a:lstStyle/>
                    <a:p>
                      <a:endParaRPr lang="uk-UA" sz="2400" b="1" u="none" strike="noStrike" dirty="0">
                        <a:solidFill>
                          <a:srgbClr val="7030A0"/>
                        </a:solidFill>
                        <a:uFillTx/>
                        <a:latin typeface="Trebuchet MS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959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600" b="0" u="none" strike="noStrike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600" b="0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uk-UA" sz="1600" b="0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600" b="0" u="none" strike="noStrike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 годин</a:t>
                      </a: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6788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Тема 1. Стародавня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історія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Київська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Русь та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Галицько-Волинська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держава</a:t>
                      </a:r>
                      <a:endParaRPr lang="uk-UA" sz="16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671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uk-UA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Тема 2. Українські землі під владою Польщі та Литви – кін. Х</a:t>
                      </a: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IV – </a:t>
                      </a:r>
                      <a:r>
                        <a:rPr lang="uk-UA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VII </a:t>
                      </a:r>
                      <a:r>
                        <a:rPr lang="uk-UA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ст. Національно-визвольна війна українського народу</a:t>
                      </a:r>
                      <a:endParaRPr lang="uk-UA" sz="16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3947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400" b="1" u="none" strike="noStrike" dirty="0" smtClean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4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Тема 3.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Соціально-економічний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політичний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розвиток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другій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половині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XVII - XVIIІ ст.</a:t>
                      </a:r>
                      <a:endParaRPr lang="uk-UA" sz="16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8959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-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4. Українські землі під владою Російської та Австрійської імперій у першій пол. ХІХ ст.</a:t>
                      </a:r>
                      <a:endParaRPr lang="uk-UA" sz="16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1068966"/>
                  </a:ext>
                </a:extLst>
              </a:tr>
              <a:tr h="565834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uk-UA" sz="1600" b="1" spc="2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5. Українські землі в другій половині ХІХ століття</a:t>
                      </a:r>
                      <a:endParaRPr lang="uk-UA" sz="1600" b="0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6031229"/>
                  </a:ext>
                </a:extLst>
              </a:tr>
              <a:tr h="387813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-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2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6. Україна на початку ХХ ст.</a:t>
                      </a:r>
                      <a:endParaRPr lang="uk-UA" sz="1600" b="0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8786493"/>
                  </a:ext>
                </a:extLst>
              </a:tr>
              <a:tr h="62245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7.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в роки Першої світової війни. Початок української революції</a:t>
                      </a:r>
                      <a:endParaRPr lang="uk-UA" sz="16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3503986"/>
                  </a:ext>
                </a:extLst>
              </a:tr>
            </a:tbl>
          </a:graphicData>
        </a:graphic>
      </p:graphicFrame>
      <p:sp>
        <p:nvSpPr>
          <p:cNvPr id="266" name="Прямоугольник 1"/>
          <p:cNvSpPr/>
          <p:nvPr/>
        </p:nvSpPr>
        <p:spPr>
          <a:xfrm>
            <a:off x="1550504" y="477078"/>
            <a:ext cx="4513336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uk-UA" sz="20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rebuchet MS"/>
              </a:rPr>
              <a:t>СТРУКТУРА КУРСУ</a:t>
            </a:r>
            <a:endParaRPr lang="uk-UA" sz="20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508991"/>
              </p:ext>
            </p:extLst>
          </p:nvPr>
        </p:nvGraphicFramePr>
        <p:xfrm>
          <a:off x="546652" y="488007"/>
          <a:ext cx="8100390" cy="5958370"/>
        </p:xfrm>
        <a:graphic>
          <a:graphicData uri="http://schemas.openxmlformats.org/drawingml/2006/table">
            <a:tbl>
              <a:tblPr/>
              <a:tblGrid>
                <a:gridCol w="617830">
                  <a:extLst>
                    <a:ext uri="{9D8B030D-6E8A-4147-A177-3AD203B41FA5}">
                      <a16:colId xmlns:a16="http://schemas.microsoft.com/office/drawing/2014/main" xmlns="" val="202650375"/>
                    </a:ext>
                  </a:extLst>
                </a:gridCol>
                <a:gridCol w="6637329">
                  <a:extLst>
                    <a:ext uri="{9D8B030D-6E8A-4147-A177-3AD203B41FA5}">
                      <a16:colId xmlns:a16="http://schemas.microsoft.com/office/drawing/2014/main" xmlns="" val="4099438850"/>
                    </a:ext>
                  </a:extLst>
                </a:gridCol>
                <a:gridCol w="845231">
                  <a:extLst>
                    <a:ext uri="{9D8B030D-6E8A-4147-A177-3AD203B41FA5}">
                      <a16:colId xmlns:a16="http://schemas.microsoft.com/office/drawing/2014/main" xmlns="" val="1054014787"/>
                    </a:ext>
                  </a:extLst>
                </a:gridCol>
              </a:tblGrid>
              <a:tr h="472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8.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Українська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державність в 1917-1921 роках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8348215"/>
                  </a:ext>
                </a:extLst>
              </a:tr>
              <a:tr h="526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9.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Встановлення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тоталітарного радянського режиму 1921 – 1929 рр.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4598071"/>
                  </a:ext>
                </a:extLst>
              </a:tr>
              <a:tr h="511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10.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Закріплення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тоталітарного радянського режиму в Україні (1929-1938рр.)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77587"/>
                  </a:ext>
                </a:extLst>
              </a:tr>
              <a:tr h="472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11.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Західноукраїнські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землі в міжвоєнний період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8373624"/>
                  </a:ext>
                </a:extLst>
              </a:tr>
              <a:tr h="472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12.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роки Другої світової війни (1939-1945 рр.)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5694257"/>
                  </a:ext>
                </a:extLst>
              </a:tr>
              <a:tr h="472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13.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перші повоєнні роки (1945 – початок 50-х років)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4022383"/>
                  </a:ext>
                </a:extLst>
              </a:tr>
              <a:tr h="472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14.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умовах десталінізації (1953 – 1964 рр.)</a:t>
                      </a: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6352416"/>
                  </a:ext>
                </a:extLst>
              </a:tr>
              <a:tr h="506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15.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період системної кризи СРСР (середина 60- початок 80-х років ХХ ст.)</a:t>
                      </a: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4944521"/>
                  </a:ext>
                </a:extLst>
              </a:tr>
              <a:tr h="506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16.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Відновлення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державної незалежності України, її роль у розпаді СРСР</a:t>
                      </a: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2331045"/>
                  </a:ext>
                </a:extLst>
              </a:tr>
              <a:tr h="462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17.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Становлення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розвиток України як незалежної держави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1947549"/>
                  </a:ext>
                </a:extLst>
              </a:tr>
              <a:tr h="462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18.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Європейський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вибір України. Російсько-українська війна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409642"/>
                  </a:ext>
                </a:extLst>
              </a:tr>
              <a:tr h="534416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Разом</a:t>
                      </a:r>
                      <a:endParaRPr kumimoji="0" lang="uk-U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endParaRPr lang="uk-UA" sz="1800" b="0" u="none" strike="noStrike" dirty="0">
                        <a:solidFill>
                          <a:schemeClr val="tx1"/>
                        </a:solidFill>
                        <a:uFillTx/>
                        <a:latin typeface="Arial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50000"/>
                        </a:lnSpc>
                      </a:pPr>
                      <a:r>
                        <a:rPr lang="uk-UA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</a:rPr>
                        <a:t>30 </a:t>
                      </a:r>
                      <a:r>
                        <a:rPr lang="uk-UA" sz="1600" b="1" u="none" strike="noStrike" dirty="0"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</a:rPr>
                        <a:t>год.</a:t>
                      </a:r>
                      <a:endParaRPr lang="uk-UA" sz="1600" b="0" u="none" strike="noStrike" dirty="0">
                        <a:solidFill>
                          <a:schemeClr val="tx1"/>
                        </a:solidFill>
                        <a:uFillTx/>
                        <a:latin typeface="Arial"/>
                      </a:endParaRPr>
                    </a:p>
                  </a:txBody>
                  <a:tcPr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3095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4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" name="Таблиця 1"/>
          <p:cNvGraphicFramePr/>
          <p:nvPr>
            <p:extLst>
              <p:ext uri="{D42A27DB-BD31-4B8C-83A1-F6EECF244321}">
                <p14:modId xmlns:p14="http://schemas.microsoft.com/office/powerpoint/2010/main" val="535007680"/>
              </p:ext>
            </p:extLst>
          </p:nvPr>
        </p:nvGraphicFramePr>
        <p:xfrm>
          <a:off x="496957" y="467998"/>
          <a:ext cx="8120268" cy="5865006"/>
        </p:xfrm>
        <a:graphic>
          <a:graphicData uri="http://schemas.openxmlformats.org/drawingml/2006/table">
            <a:tbl>
              <a:tblPr/>
              <a:tblGrid>
                <a:gridCol w="6191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68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2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4354">
                <a:tc gridSpan="3">
                  <a:txBody>
                    <a:bodyPr/>
                    <a:lstStyle/>
                    <a:p>
                      <a:endParaRPr lang="uk-UA" sz="2400" b="1" u="none" strike="noStrike" dirty="0">
                        <a:solidFill>
                          <a:srgbClr val="7030A0"/>
                        </a:solidFill>
                        <a:uFillTx/>
                        <a:latin typeface="Trebuchet MS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7404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60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№ з/п</a:t>
                      </a:r>
                      <a:endParaRPr lang="uk-UA" sz="16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ТЕМА</a:t>
                      </a:r>
                      <a:endParaRPr lang="uk-UA" sz="1400" b="0" u="none" strike="noStrike" dirty="0">
                        <a:solidFill>
                          <a:schemeClr val="tx1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60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К-ть годин</a:t>
                      </a:r>
                      <a:endParaRPr lang="uk-UA" sz="16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Стародавня історія України. Київська Русь та Галицько-Волинська держава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6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Українські землі під владою Польщі та Литви (кін.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XVII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ст.). Національно-визвольна війна українського народу 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9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Соціально-економічний та політичний розвиток України в другій половині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XVII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XVII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 ст.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9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Українські землі під владою Російської та Австрійської імперій у першій пол. ХІХ ст.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9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Українські землі в другій половині ХІХ століття. 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9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на початку ХХ ст.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9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в роки Першої світової війни. Початок української революції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64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Українська державність в 1917-1921 роках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75" name="TextBox 2"/>
          <p:cNvSpPr/>
          <p:nvPr/>
        </p:nvSpPr>
        <p:spPr>
          <a:xfrm>
            <a:off x="576720" y="0"/>
            <a:ext cx="5902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uk-UA" sz="1800" b="0" u="none" strike="noStrike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САМОСТІЙНА РОБОТА</a:t>
            </a:r>
            <a:endParaRPr lang="uk-UA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89453"/>
              </p:ext>
            </p:extLst>
          </p:nvPr>
        </p:nvGraphicFramePr>
        <p:xfrm>
          <a:off x="477077" y="457199"/>
          <a:ext cx="8219661" cy="5966645"/>
        </p:xfrm>
        <a:graphic>
          <a:graphicData uri="http://schemas.openxmlformats.org/drawingml/2006/table">
            <a:tbl>
              <a:tblPr/>
              <a:tblGrid>
                <a:gridCol w="626684">
                  <a:extLst>
                    <a:ext uri="{9D8B030D-6E8A-4147-A177-3AD203B41FA5}">
                      <a16:colId xmlns:a16="http://schemas.microsoft.com/office/drawing/2014/main" xmlns="" val="7685400"/>
                    </a:ext>
                  </a:extLst>
                </a:gridCol>
                <a:gridCol w="6547974">
                  <a:extLst>
                    <a:ext uri="{9D8B030D-6E8A-4147-A177-3AD203B41FA5}">
                      <a16:colId xmlns:a16="http://schemas.microsoft.com/office/drawing/2014/main" xmlns="" val="3076823948"/>
                    </a:ext>
                  </a:extLst>
                </a:gridCol>
                <a:gridCol w="1045003">
                  <a:extLst>
                    <a:ext uri="{9D8B030D-6E8A-4147-A177-3AD203B41FA5}">
                      <a16:colId xmlns:a16="http://schemas.microsoft.com/office/drawing/2014/main" xmlns="" val="3531750537"/>
                    </a:ext>
                  </a:extLst>
                </a:gridCol>
              </a:tblGrid>
              <a:tr h="674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Встановлення тоталітарного радянського режиму 1921 – 1929 рр.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0574498"/>
                  </a:ext>
                </a:extLst>
              </a:tr>
              <a:tr h="5345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Закріплення тоталітарного радянського режиму в Україні (1929-1938рр.)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6427120"/>
                  </a:ext>
                </a:extLst>
              </a:tr>
              <a:tr h="669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Західноукраїнські землі в міжвоєнний період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4952347"/>
                  </a:ext>
                </a:extLst>
              </a:tr>
              <a:tr h="669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в роки Другої світової війни (1939-1945 рр.)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5966999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в перші повоєнні роки (1945 – початок 50-х років)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477016"/>
                  </a:ext>
                </a:extLst>
              </a:tr>
              <a:tr h="669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в умовах десталінізації (1953 – 1964 рр.)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5698634"/>
                  </a:ext>
                </a:extLst>
              </a:tr>
              <a:tr h="669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в період системної кризи СРСР (середина 60- початок 80-х років ХХ ст.)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124083"/>
                  </a:ext>
                </a:extLst>
              </a:tr>
              <a:tr h="486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Відновлення державної незалежності України, її роль у розпаді СРСР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2141947"/>
                  </a:ext>
                </a:extLst>
              </a:tr>
              <a:tr h="37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Становлення, розвиток України як незалежної держави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8324884"/>
                  </a:ext>
                </a:extLst>
              </a:tr>
              <a:tr h="420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Європейський вибір України. Російсько-українська війна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025273"/>
                  </a:ext>
                </a:extLst>
              </a:tr>
              <a:tr h="4556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Разом</a:t>
                      </a:r>
                      <a:endParaRPr kumimoji="0" lang="uk-UA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50000"/>
                        </a:lnSpc>
                      </a:pPr>
                      <a:r>
                        <a:rPr lang="uk-UA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</a:rPr>
                        <a:t>38 </a:t>
                      </a:r>
                      <a:r>
                        <a:rPr lang="uk-UA" sz="1600" b="1" u="none" strike="noStrike" dirty="0"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</a:rPr>
                        <a:t>год.</a:t>
                      </a:r>
                      <a:endParaRPr lang="uk-UA" sz="1600" b="0" u="none" strike="noStrike" dirty="0">
                        <a:solidFill>
                          <a:schemeClr val="tx1"/>
                        </a:solidFill>
                        <a:uFillTx/>
                        <a:latin typeface="Arial"/>
                      </a:endParaRPr>
                    </a:p>
                  </a:txBody>
                  <a:tcPr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58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3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Box 8"/>
          <p:cNvSpPr/>
          <p:nvPr/>
        </p:nvSpPr>
        <p:spPr>
          <a:xfrm>
            <a:off x="2395330" y="735755"/>
            <a:ext cx="446267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r>
              <a:rPr lang="uk-UA" sz="18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КРИТЕРІЇ ОЦІНЮВАННЯ</a:t>
            </a:r>
            <a:endParaRPr lang="uk-UA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8" name="TextBox 4"/>
          <p:cNvSpPr/>
          <p:nvPr/>
        </p:nvSpPr>
        <p:spPr>
          <a:xfrm>
            <a:off x="904460" y="1600200"/>
            <a:ext cx="7305261" cy="42150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uk-UA" sz="14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♦ 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Оцінка </a:t>
            </a: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«відмінно»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" algn="just" defTabSz="457200">
              <a:lnSpc>
                <a:spcPct val="100000"/>
              </a:lnSpc>
            </a:pPr>
            <a:r>
              <a:rPr lang="uk-UA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Здобувач освіти, дав аргументовану повну відповідь на всі питання, поставлені в завданнях; вільно володіє програмним матеріалом з історії України, правильно розкриває сутність понять навчального курсу, аналізує та коментує причинно - наслідкові зв'язки та особливості історичного розвитку, вміє </a:t>
            </a:r>
            <a:r>
              <a:rPr lang="uk-UA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логічно</a:t>
            </a:r>
            <a:r>
              <a:rPr lang="uk-UA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формувати думки, дотримуватись послідовності й точності викладу історичного матеріалу, пов'язувати історичні проблеми з проблемами інших дисциплін гуманітарного циклу, робити аргументовані висновки згідно з отриманими знаннями та опрацьованою навчальною літературою, історичними джерелами 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	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" algn="just" defTabSz="457200">
              <a:lnSpc>
                <a:spcPct val="100000"/>
              </a:lnSpc>
            </a:pP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" algn="just" defTabSz="457200">
              <a:lnSpc>
                <a:spcPct val="100000"/>
              </a:lnSpc>
            </a:pP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♦ Оцінка </a:t>
            </a: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«добре»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" algn="just" defTabSz="457200">
              <a:lnSpc>
                <a:spcPct val="100000"/>
              </a:lnSpc>
            </a:pPr>
            <a:r>
              <a:rPr lang="uk-UA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Здобувач освіти, який правильно відповів на теоретичне питання, у відповідях на завдання виявив володіння навчальним матеріалом, але припустився окремих недоліків в послідовності викладок, повноті аналізу чи коментуванні політичних явищ та процесів, або у висновках і припустив незначні помилки.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	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" algn="just" defTabSz="457200">
              <a:lnSpc>
                <a:spcPct val="100000"/>
              </a:lnSpc>
            </a:pPr>
            <a:endParaRPr lang="uk-UA" sz="1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" algn="just" defTabSz="457200">
              <a:lnSpc>
                <a:spcPct val="100000"/>
              </a:lnSpc>
            </a:pPr>
            <a:endParaRPr lang="uk-UA" sz="1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14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</TotalTime>
  <Words>1024</Words>
  <Application>Microsoft Office PowerPoint</Application>
  <PresentationFormat>Екран (4:3)</PresentationFormat>
  <Paragraphs>216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слайдів</vt:lpstr>
      </vt:variant>
      <vt:variant>
        <vt:i4>12</vt:i4>
      </vt:variant>
    </vt:vector>
  </HeadingPairs>
  <TitlesOfParts>
    <vt:vector size="26" baseType="lpstr"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Легкий дым</vt:lpstr>
      <vt:lpstr>Натуральные материалы</vt:lpstr>
      <vt:lpstr>ІСТОРІЯ УКРАЇНИ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ФІНАНСИ ПІДПРИЄМСТВ</dc:title>
  <dc:creator>Пользователь</dc:creator>
  <cp:lastModifiedBy>admin</cp:lastModifiedBy>
  <cp:revision>84</cp:revision>
  <cp:lastPrinted>2025-06-11T12:28:56Z</cp:lastPrinted>
  <dcterms:created xsi:type="dcterms:W3CDTF">2024-02-06T17:10:51Z</dcterms:created>
  <dcterms:modified xsi:type="dcterms:W3CDTF">2025-08-25T07:06:54Z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Екран (4:3)</vt:lpwstr>
  </property>
  <property fmtid="{D5CDD505-2E9C-101B-9397-08002B2CF9AE}" pid="3" name="Slides">
    <vt:i4>14</vt:i4>
  </property>
</Properties>
</file>