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sldIdLst>
    <p:sldId id="256" r:id="rId2"/>
    <p:sldId id="257" r:id="rId3"/>
    <p:sldId id="258" r:id="rId4"/>
    <p:sldId id="259" r:id="rId5"/>
    <p:sldId id="262" r:id="rId6"/>
    <p:sldId id="266" r:id="rId7"/>
    <p:sldId id="267" r:id="rId8"/>
    <p:sldId id="268" r:id="rId9"/>
    <p:sldId id="269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Помірний стиль 2 –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67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37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750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7398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738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9638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9470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66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819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26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55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964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772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138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58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378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982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0" r:id="rId13"/>
    <p:sldLayoutId id="2147483971" r:id="rId14"/>
    <p:sldLayoutId id="2147483972" r:id="rId15"/>
    <p:sldLayoutId id="21474839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ІНФОРМАЦІЙНІ СИСТЕМИ</a:t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 ТЕХНОЛОГІЇ</a:t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582340"/>
            <a:ext cx="8352928" cy="49305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Баженов В.А.,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Венгерський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П.С. та ін. Інформатика. Комп’ютерна техніка. Комп’ютерні технології: Підручник. 3-тє вид. – К.: Каравела, 2021. – 592 с.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Бакушевич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Я.М. Презентації та комунікації  в бізнесі з використанням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Power Point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. Навчальний посібник. – Тернопіль: ТІСІТ, 2020. – 176 с.     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Бакушевич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Я.М.,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Капаціла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Ю.Б. Інформатика та комп’ютерна техніка: Навчально-методичний посібник. – Тернопіль: ТІСІТ, 2020. – 292 с.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Глушков С.В., Сурядний О.С. Персональний комп’ютер. – Харків: Фоліо, 2021. – 509 с.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Гуржій А.М.,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Поворознюк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Н.І.,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Самсонов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В.В. Інформатика та інформаційні технології: Підручник. Харків: ООО «Компанія СМІТ», 2023. – 352 с.   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Коваленко М.М. Комп’ютерні віруси і захист інформації. Навчальний посібник. – Київ: Наукова думка, 2019. – 272 с.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3385CF4-B3B7-427C-A3F9-ABEFDF02694E}"/>
              </a:ext>
            </a:extLst>
          </p:cNvPr>
          <p:cNvSpPr txBox="1"/>
          <p:nvPr/>
        </p:nvSpPr>
        <p:spPr>
          <a:xfrm>
            <a:off x="1691680" y="692696"/>
            <a:ext cx="45910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143898"/>
              </p:ext>
            </p:extLst>
          </p:nvPr>
        </p:nvGraphicFramePr>
        <p:xfrm>
          <a:off x="-267" y="0"/>
          <a:ext cx="9144000" cy="685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ВИРОБНИЦТВО ХАРЧОВОЇ ПРОДУКЦІЇ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іспит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8496944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Метою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викладання є формування у здобувачів освіти знань, умінь і навичок використання засобів сучасних інформаційних технологій; набуття теоретичних знань і практичних навичок роботи з прикладними програмами для розв'язання професійних завдань; формування основи інформаційної культури, яка забезпечує можливість використання здобутих знань, вмінь і навичок під час вивчення дисциплін фахової підготовки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 завданнями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що мають бути вирішені, є володіння основними поняттями інформатики та комп'ютерної техніки, здобуття і закріплення знань в області використання інформаційних технологій і демонстрація вміння застосовувати їх до розв'язування завдань практичного змісту; набуття вмінь обирати необхідне програмне забезпечення і раціональні шляхи розв'язання завдань професійного характеру, освоєння технологій автоматизованого оброблення даних фахового спрямування.</a:t>
            </a:r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навчання:</a:t>
            </a:r>
          </a:p>
          <a:p>
            <a:pPr algn="just"/>
            <a:r>
              <a:rPr lang="uk-UA" sz="1600" b="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РН 8.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Обирати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сучасне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технологічне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устаткування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технічного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оснащення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реконструйованих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дільниць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11.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техніко-економічні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заповнювати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обліково-звітну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документацію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/>
              <a:t> </a:t>
            </a:r>
          </a:p>
          <a:p>
            <a:pPr algn="just"/>
            <a:r>
              <a:rPr lang="ru-RU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12.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Організовувати роботу окремих виробничих дільниць (підрозділів) харчових підприємств і координувати їх діяльність. </a:t>
            </a:r>
          </a:p>
          <a:p>
            <a:pPr algn="just"/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13.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спеціальне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програмне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інформаційнокомунікаційні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професійній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17.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Спілкуватися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укладати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ділову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документацію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державною та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іноземною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мовами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6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692696"/>
            <a:ext cx="7920880" cy="5167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>
              <a:lnSpc>
                <a:spcPct val="150000"/>
              </a:lnSpc>
            </a:pPr>
            <a:r>
              <a:rPr lang="ru-RU" b="1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ЗК 6.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комунікаційні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b="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</a:p>
          <a:p>
            <a:pPr algn="just">
              <a:lnSpc>
                <a:spcPct val="150000"/>
              </a:lnSpc>
            </a:pPr>
            <a:r>
              <a:rPr lang="ru-RU" b="1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 5.</a:t>
            </a:r>
            <a:r>
              <a:rPr lang="ru-RU" b="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знаходити відповідні рішення у розробці нових та удосконаленні існуючих харчових технологій</a:t>
            </a:r>
            <a:r>
              <a:rPr lang="ru-RU" b="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b="1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 7.</a:t>
            </a:r>
            <a:r>
              <a:rPr lang="ru-RU" b="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обирати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апаратурно-технологічні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харчової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суміжної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b="1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 12.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застосовувати отримані нові знання й практичні пропозиції для розв’язання комплексних проблем у сфері професійної діяльності, адаптувати їх до умов змінного середовища, здатність до професійного самовдосконалення відповідно до потреб ринку праці. </a:t>
            </a:r>
            <a:endParaRPr lang="uk-UA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">
            <a:extLst>
              <a:ext uri="{FF2B5EF4-FFF2-40B4-BE49-F238E27FC236}">
                <a16:creationId xmlns:a16="http://schemas.microsoft.com/office/drawing/2014/main" xmlns="" id="{2295EB47-2BCD-42BD-83F4-051309C6E47D}"/>
              </a:ext>
            </a:extLst>
          </p:cNvPr>
          <p:cNvSpPr/>
          <p:nvPr/>
        </p:nvSpPr>
        <p:spPr>
          <a:xfrm>
            <a:off x="1493912" y="548680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</a:p>
        </p:txBody>
      </p:sp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xmlns="" id="{120C0354-D248-4E22-A7DA-33FAA925C9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4666042"/>
              </p:ext>
            </p:extLst>
          </p:nvPr>
        </p:nvGraphicFramePr>
        <p:xfrm>
          <a:off x="323528" y="1484784"/>
          <a:ext cx="7278663" cy="378639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21734">
                  <a:extLst>
                    <a:ext uri="{9D8B030D-6E8A-4147-A177-3AD203B41FA5}">
                      <a16:colId xmlns:a16="http://schemas.microsoft.com/office/drawing/2014/main" xmlns="" val="3096674865"/>
                    </a:ext>
                  </a:extLst>
                </a:gridCol>
                <a:gridCol w="4748728">
                  <a:extLst>
                    <a:ext uri="{9D8B030D-6E8A-4147-A177-3AD203B41FA5}">
                      <a16:colId xmlns:a16="http://schemas.microsoft.com/office/drawing/2014/main" xmlns="" val="1059132360"/>
                    </a:ext>
                  </a:extLst>
                </a:gridCol>
                <a:gridCol w="342542">
                  <a:extLst>
                    <a:ext uri="{9D8B030D-6E8A-4147-A177-3AD203B41FA5}">
                      <a16:colId xmlns:a16="http://schemas.microsoft.com/office/drawing/2014/main" xmlns="" val="2382587770"/>
                    </a:ext>
                  </a:extLst>
                </a:gridCol>
                <a:gridCol w="421734">
                  <a:extLst>
                    <a:ext uri="{9D8B030D-6E8A-4147-A177-3AD203B41FA5}">
                      <a16:colId xmlns:a16="http://schemas.microsoft.com/office/drawing/2014/main" xmlns="" val="37704357"/>
                    </a:ext>
                  </a:extLst>
                </a:gridCol>
                <a:gridCol w="418922">
                  <a:extLst>
                    <a:ext uri="{9D8B030D-6E8A-4147-A177-3AD203B41FA5}">
                      <a16:colId xmlns:a16="http://schemas.microsoft.com/office/drawing/2014/main" xmlns="" val="859178876"/>
                    </a:ext>
                  </a:extLst>
                </a:gridCol>
                <a:gridCol w="418922">
                  <a:extLst>
                    <a:ext uri="{9D8B030D-6E8A-4147-A177-3AD203B41FA5}">
                      <a16:colId xmlns:a16="http://schemas.microsoft.com/office/drawing/2014/main" xmlns="" val="2468354906"/>
                    </a:ext>
                  </a:extLst>
                </a:gridCol>
                <a:gridCol w="506081">
                  <a:extLst>
                    <a:ext uri="{9D8B030D-6E8A-4147-A177-3AD203B41FA5}">
                      <a16:colId xmlns:a16="http://schemas.microsoft.com/office/drawing/2014/main" xmlns="" val="4009656337"/>
                    </a:ext>
                  </a:extLst>
                </a:gridCol>
              </a:tblGrid>
              <a:tr h="31189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№ п/п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Назва тем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Всього  годин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 vert="vert27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Години вивчення 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Години  самостійної </a:t>
                      </a:r>
                      <a:endParaRPr lang="uk-UA" sz="7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роботи 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 vert="vert270" anchor="ctr"/>
                </a:tc>
                <a:extLst>
                  <a:ext uri="{0D108BD9-81ED-4DB2-BD59-A6C34878D82A}">
                    <a16:rowId xmlns:a16="http://schemas.microsoft.com/office/drawing/2014/main" xmlns="" val="1867959901"/>
                  </a:ext>
                </a:extLst>
              </a:tr>
              <a:tr h="120948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Всього годин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Лекції 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Практичні заняття 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 vert="vert27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336712"/>
                  </a:ext>
                </a:extLst>
              </a:tr>
              <a:tr h="188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  1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Історія розвитку обчислювальної техніки. Основи комп’ютерної техніки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>
                          <a:effectLst/>
                        </a:rPr>
                        <a:t>12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8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4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4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4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extLst>
                  <a:ext uri="{0D108BD9-81ED-4DB2-BD59-A6C34878D82A}">
                    <a16:rowId xmlns:a16="http://schemas.microsoft.com/office/drawing/2014/main" xmlns="" val="2167291907"/>
                  </a:ext>
                </a:extLst>
              </a:tr>
              <a:tr h="1887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2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Принципи роботи операційних систем та програм-оболонок 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10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4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2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2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6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extLst>
                  <a:ext uri="{0D108BD9-81ED-4DB2-BD59-A6C34878D82A}">
                    <a16:rowId xmlns:a16="http://schemas.microsoft.com/office/drawing/2014/main" xmlns="" val="2136585463"/>
                  </a:ext>
                </a:extLst>
              </a:tr>
              <a:tr h="1887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3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Робота з сервісними програмами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10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4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2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2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6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extLst>
                  <a:ext uri="{0D108BD9-81ED-4DB2-BD59-A6C34878D82A}">
                    <a16:rowId xmlns:a16="http://schemas.microsoft.com/office/drawing/2014/main" xmlns="" val="2968893867"/>
                  </a:ext>
                </a:extLst>
              </a:tr>
              <a:tr h="1887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4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 dirty="0">
                          <a:effectLst/>
                        </a:rPr>
                        <a:t>Комп’ютерні мережі</a:t>
                      </a:r>
                      <a:endParaRPr lang="uk-UA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10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4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2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2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6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extLst>
                  <a:ext uri="{0D108BD9-81ED-4DB2-BD59-A6C34878D82A}">
                    <a16:rowId xmlns:a16="http://schemas.microsoft.com/office/drawing/2014/main" xmlns="" val="1935914852"/>
                  </a:ext>
                </a:extLst>
              </a:tr>
              <a:tr h="1887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5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 dirty="0">
                          <a:effectLst/>
                        </a:rPr>
                        <a:t>Робота з текстовими редакторами</a:t>
                      </a:r>
                      <a:endParaRPr lang="uk-UA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16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10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2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8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6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extLst>
                  <a:ext uri="{0D108BD9-81ED-4DB2-BD59-A6C34878D82A}">
                    <a16:rowId xmlns:a16="http://schemas.microsoft.com/office/drawing/2014/main" xmlns="" val="2531615965"/>
                  </a:ext>
                </a:extLst>
              </a:tr>
              <a:tr h="1887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6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Використання електронних таблиць 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16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10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2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>
                          <a:effectLst/>
                        </a:rPr>
                        <a:t>8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6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extLst>
                  <a:ext uri="{0D108BD9-81ED-4DB2-BD59-A6C34878D82A}">
                    <a16:rowId xmlns:a16="http://schemas.microsoft.com/office/drawing/2014/main" xmlns="" val="2477416425"/>
                  </a:ext>
                </a:extLst>
              </a:tr>
              <a:tr h="1887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7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Проектування баз даних 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12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8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2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6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4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extLst>
                  <a:ext uri="{0D108BD9-81ED-4DB2-BD59-A6C34878D82A}">
                    <a16:rowId xmlns:a16="http://schemas.microsoft.com/office/drawing/2014/main" xmlns="" val="2561411525"/>
                  </a:ext>
                </a:extLst>
              </a:tr>
              <a:tr h="1887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8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Створення електронних публікацій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6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6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2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4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-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extLst>
                  <a:ext uri="{0D108BD9-81ED-4DB2-BD59-A6C34878D82A}">
                    <a16:rowId xmlns:a16="http://schemas.microsoft.com/office/drawing/2014/main" xmlns="" val="2161731714"/>
                  </a:ext>
                </a:extLst>
              </a:tr>
              <a:tr h="1887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9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Створення електронних презентацій 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12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6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2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4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6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extLst>
                  <a:ext uri="{0D108BD9-81ED-4DB2-BD59-A6C34878D82A}">
                    <a16:rowId xmlns:a16="http://schemas.microsoft.com/office/drawing/2014/main" xmlns="" val="3015030703"/>
                  </a:ext>
                </a:extLst>
              </a:tr>
              <a:tr h="1887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10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Опрацювання текстової інформації: розпізнавання, редагування, переклад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10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4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2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2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6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extLst>
                  <a:ext uri="{0D108BD9-81ED-4DB2-BD59-A6C34878D82A}">
                    <a16:rowId xmlns:a16="http://schemas.microsoft.com/office/drawing/2014/main" xmlns="" val="2960916800"/>
                  </a:ext>
                </a:extLst>
              </a:tr>
              <a:tr h="1887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11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Комп’ютерна графіка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6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6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2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4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-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extLst>
                  <a:ext uri="{0D108BD9-81ED-4DB2-BD59-A6C34878D82A}">
                    <a16:rowId xmlns:a16="http://schemas.microsoft.com/office/drawing/2014/main" xmlns="" val="2318059725"/>
                  </a:ext>
                </a:extLst>
              </a:tr>
              <a:tr h="1887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Разом: 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120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70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24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>
                          <a:effectLst/>
                        </a:rPr>
                        <a:t>46</a:t>
                      </a:r>
                      <a:endParaRPr lang="uk-UA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900" dirty="0">
                          <a:effectLst/>
                        </a:rPr>
                        <a:t>50</a:t>
                      </a:r>
                      <a:endParaRPr lang="uk-UA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2" marR="45892" marT="0" marB="0"/>
                </a:tc>
                <a:extLst>
                  <a:ext uri="{0D108BD9-81ED-4DB2-BD59-A6C34878D82A}">
                    <a16:rowId xmlns:a16="http://schemas.microsoft.com/office/drawing/2014/main" xmlns="" val="2081585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8796801"/>
              </p:ext>
            </p:extLst>
          </p:nvPr>
        </p:nvGraphicFramePr>
        <p:xfrm>
          <a:off x="611560" y="344230"/>
          <a:ext cx="6336704" cy="55777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5488741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342746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Історія розвитку обчислювальної техніки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Основи комп’ютерної техніки. Будова комп’ютера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328216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Операційна система Windows. Файловий менеджер 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Total Commander</a:t>
                      </a:r>
                      <a:endParaRPr lang="uk-UA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7173188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Робота з архівами. Боротьба з комп’ютерними вірусами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69709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Основи комп’ютерних мереж. Глобальна мережа 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Internet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2453329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Текстовий процесор 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Microsoft Word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997476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Табличний процесор 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Microsoft Excel</a:t>
                      </a:r>
                      <a:endParaRPr lang="uk-UA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134902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Робота з базами даних 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Microsoft Access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8782623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Створення публікацій за допомогою програми Publisher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31859324"/>
                  </a:ext>
                </a:extLst>
              </a:tr>
              <a:tr h="298968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Створення презентацій. 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Microsoft Power Point</a:t>
                      </a:r>
                      <a:endParaRPr lang="uk-UA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554949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Опрацювання текстової інформації: розпізнавання, редагування, переклад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598536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Комп’ютерна графіка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83560950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6247141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1658385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907704" y="-2510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</p:spTree>
    <p:extLst>
      <p:ext uri="{BB962C8B-B14F-4D97-AF65-F5344CB8AC3E}">
        <p14:creationId xmlns:p14="http://schemas.microsoft.com/office/powerpoint/2010/main" val="3020068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835696" y="-25234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</a:p>
        </p:txBody>
      </p:sp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xmlns="" id="{7849F33D-620B-4FBD-BA5E-3625FD55E3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8358855"/>
              </p:ext>
            </p:extLst>
          </p:nvPr>
        </p:nvGraphicFramePr>
        <p:xfrm>
          <a:off x="323528" y="291180"/>
          <a:ext cx="7776864" cy="69190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xmlns="" val="512008227"/>
                    </a:ext>
                  </a:extLst>
                </a:gridCol>
                <a:gridCol w="7056784">
                  <a:extLst>
                    <a:ext uri="{9D8B030D-6E8A-4147-A177-3AD203B41FA5}">
                      <a16:colId xmlns:a16="http://schemas.microsoft.com/office/drawing/2014/main" xmlns="" val="3521466559"/>
                    </a:ext>
                  </a:extLst>
                </a:gridCol>
              </a:tblGrid>
              <a:tr h="2852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№ п/п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 anchor="ctr"/>
                </a:tc>
                <a:tc>
                  <a:txBody>
                    <a:bodyPr/>
                    <a:lstStyle/>
                    <a:p>
                      <a:pPr marL="596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Тема 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 anchor="ctr"/>
                </a:tc>
                <a:extLst>
                  <a:ext uri="{0D108BD9-81ED-4DB2-BD59-A6C34878D82A}">
                    <a16:rowId xmlns:a16="http://schemas.microsoft.com/office/drawing/2014/main" xmlns="" val="2992978445"/>
                  </a:ext>
                </a:extLst>
              </a:tr>
              <a:tr h="2366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1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Історія розвитку обчислювальної техніки. Правила техніки безпеки. 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/>
                </a:tc>
                <a:extLst>
                  <a:ext uri="{0D108BD9-81ED-4DB2-BD59-A6C34878D82A}">
                    <a16:rowId xmlns:a16="http://schemas.microsoft.com/office/drawing/2014/main" xmlns="" val="2670825837"/>
                  </a:ext>
                </a:extLst>
              </a:tr>
              <a:tr h="15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</a:rPr>
                        <a:t>2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Основи комп’ютерної техніки. Будова комп’ютера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/>
                </a:tc>
                <a:extLst>
                  <a:ext uri="{0D108BD9-81ED-4DB2-BD59-A6C34878D82A}">
                    <a16:rowId xmlns:a16="http://schemas.microsoft.com/office/drawing/2014/main" xmlns="" val="2553159902"/>
                  </a:ext>
                </a:extLst>
              </a:tr>
              <a:tr h="3977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</a:rPr>
                        <a:t>3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Операційна система Windows. Прийоми роботи з об’єктами ОС Windows. Робота з файловою структурою в програмі Провідник. Пошук довідкової інформації в середовищі ОС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/>
                </a:tc>
                <a:extLst>
                  <a:ext uri="{0D108BD9-81ED-4DB2-BD59-A6C34878D82A}">
                    <a16:rowId xmlns:a16="http://schemas.microsoft.com/office/drawing/2014/main" xmlns="" val="2913734549"/>
                  </a:ext>
                </a:extLst>
              </a:tr>
              <a:tr h="15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4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Робота з </a:t>
                      </a:r>
                      <a:r>
                        <a:rPr lang="uk-UA" sz="1300" dirty="0" err="1">
                          <a:effectLst/>
                        </a:rPr>
                        <a:t>об’єктими</a:t>
                      </a:r>
                      <a:r>
                        <a:rPr lang="uk-UA" sz="1300" dirty="0">
                          <a:effectLst/>
                        </a:rPr>
                        <a:t> в середовищі </a:t>
                      </a:r>
                      <a:r>
                        <a:rPr lang="en-US" sz="1300" dirty="0">
                          <a:effectLst/>
                        </a:rPr>
                        <a:t>Total</a:t>
                      </a:r>
                      <a:r>
                        <a:rPr lang="uk-UA" sz="1300" dirty="0">
                          <a:effectLst/>
                        </a:rPr>
                        <a:t> </a:t>
                      </a:r>
                      <a:r>
                        <a:rPr lang="uk-UA" sz="1300" dirty="0" err="1">
                          <a:effectLst/>
                        </a:rPr>
                        <a:t>Commander</a:t>
                      </a:r>
                      <a:r>
                        <a:rPr lang="uk-UA" sz="1300" dirty="0">
                          <a:effectLst/>
                        </a:rPr>
                        <a:t>. Архівація файлів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/>
                </a:tc>
                <a:extLst>
                  <a:ext uri="{0D108BD9-81ED-4DB2-BD59-A6C34878D82A}">
                    <a16:rowId xmlns:a16="http://schemas.microsoft.com/office/drawing/2014/main" xmlns="" val="1252786308"/>
                  </a:ext>
                </a:extLst>
              </a:tr>
              <a:tr h="15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>
                          <a:effectLst/>
                        </a:rPr>
                        <a:t>5</a:t>
                      </a:r>
                      <a:endParaRPr lang="uk-UA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Робота глобальній мереж </a:t>
                      </a:r>
                      <a:r>
                        <a:rPr lang="en-US" sz="1300" dirty="0">
                          <a:effectLst/>
                        </a:rPr>
                        <a:t>Internet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/>
                </a:tc>
                <a:extLst>
                  <a:ext uri="{0D108BD9-81ED-4DB2-BD59-A6C34878D82A}">
                    <a16:rowId xmlns:a16="http://schemas.microsoft.com/office/drawing/2014/main" xmlns="" val="3840464836"/>
                  </a:ext>
                </a:extLst>
              </a:tr>
              <a:tr h="2366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6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Форматування тексту, абзаців і сторінок в середовищі текстового процесора MS Word 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/>
                </a:tc>
                <a:extLst>
                  <a:ext uri="{0D108BD9-81ED-4DB2-BD59-A6C34878D82A}">
                    <a16:rowId xmlns:a16="http://schemas.microsoft.com/office/drawing/2014/main" xmlns="" val="653113968"/>
                  </a:ext>
                </a:extLst>
              </a:tr>
              <a:tr h="15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7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Робота з шаблонами документів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/>
                </a:tc>
                <a:extLst>
                  <a:ext uri="{0D108BD9-81ED-4DB2-BD59-A6C34878D82A}">
                    <a16:rowId xmlns:a16="http://schemas.microsoft.com/office/drawing/2014/main" xmlns="" val="2932912273"/>
                  </a:ext>
                </a:extLst>
              </a:tr>
              <a:tr h="15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8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Робота з таблицями в текстовому документі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/>
                </a:tc>
                <a:extLst>
                  <a:ext uri="{0D108BD9-81ED-4DB2-BD59-A6C34878D82A}">
                    <a16:rowId xmlns:a16="http://schemas.microsoft.com/office/drawing/2014/main" xmlns="" val="1931995508"/>
                  </a:ext>
                </a:extLst>
              </a:tr>
              <a:tr h="15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9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Ілюстративна та діалогова графіка  у MS Word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/>
                </a:tc>
                <a:extLst>
                  <a:ext uri="{0D108BD9-81ED-4DB2-BD59-A6C34878D82A}">
                    <a16:rowId xmlns:a16="http://schemas.microsoft.com/office/drawing/2014/main" xmlns="" val="190415349"/>
                  </a:ext>
                </a:extLst>
              </a:tr>
              <a:tr h="2366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10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 err="1">
                          <a:effectLst/>
                        </a:rPr>
                        <a:t>Побудова</a:t>
                      </a:r>
                      <a:r>
                        <a:rPr lang="ru-RU" sz="1300" dirty="0">
                          <a:effectLst/>
                        </a:rPr>
                        <a:t> </a:t>
                      </a:r>
                      <a:r>
                        <a:rPr lang="ru-RU" sz="1300" dirty="0" err="1">
                          <a:effectLst/>
                        </a:rPr>
                        <a:t>електронних</a:t>
                      </a:r>
                      <a:r>
                        <a:rPr lang="ru-RU" sz="1300" dirty="0">
                          <a:effectLst/>
                        </a:rPr>
                        <a:t> </a:t>
                      </a:r>
                      <a:r>
                        <a:rPr lang="ru-RU" sz="1300" dirty="0" err="1">
                          <a:effectLst/>
                        </a:rPr>
                        <a:t>таблиць</a:t>
                      </a:r>
                      <a:r>
                        <a:rPr lang="ru-RU" sz="1300" dirty="0">
                          <a:effectLst/>
                        </a:rPr>
                        <a:t> з </a:t>
                      </a:r>
                      <a:r>
                        <a:rPr lang="ru-RU" sz="1300" dirty="0" err="1">
                          <a:effectLst/>
                        </a:rPr>
                        <a:t>використанням</a:t>
                      </a:r>
                      <a:r>
                        <a:rPr lang="ru-RU" sz="1300" dirty="0">
                          <a:effectLst/>
                        </a:rPr>
                        <a:t> </a:t>
                      </a:r>
                      <a:r>
                        <a:rPr lang="ru-RU" sz="1300" dirty="0" err="1">
                          <a:effectLst/>
                        </a:rPr>
                        <a:t>математичних</a:t>
                      </a:r>
                      <a:r>
                        <a:rPr lang="ru-RU" sz="1300" dirty="0">
                          <a:effectLst/>
                        </a:rPr>
                        <a:t> </a:t>
                      </a:r>
                      <a:r>
                        <a:rPr lang="ru-RU" sz="1300" dirty="0" err="1">
                          <a:effectLst/>
                        </a:rPr>
                        <a:t>функцій</a:t>
                      </a:r>
                      <a:r>
                        <a:rPr lang="ru-RU" sz="1300" dirty="0">
                          <a:effectLst/>
                        </a:rPr>
                        <a:t> у </a:t>
                      </a:r>
                      <a:r>
                        <a:rPr lang="ru-RU" sz="1300" dirty="0" err="1">
                          <a:effectLst/>
                        </a:rPr>
                        <a:t>середовищі</a:t>
                      </a:r>
                      <a:r>
                        <a:rPr lang="ru-RU" sz="1300" dirty="0">
                          <a:effectLst/>
                        </a:rPr>
                        <a:t> </a:t>
                      </a:r>
                      <a:r>
                        <a:rPr lang="en-US" sz="1300" dirty="0">
                          <a:effectLst/>
                        </a:rPr>
                        <a:t>Microsoft Excel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/>
                </a:tc>
                <a:extLst>
                  <a:ext uri="{0D108BD9-81ED-4DB2-BD59-A6C34878D82A}">
                    <a16:rowId xmlns:a16="http://schemas.microsoft.com/office/drawing/2014/main" xmlns="" val="2333205235"/>
                  </a:ext>
                </a:extLst>
              </a:tr>
              <a:tr h="2366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11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 err="1">
                          <a:effectLst/>
                        </a:rPr>
                        <a:t>Побудова</a:t>
                      </a:r>
                      <a:r>
                        <a:rPr lang="ru-RU" sz="1300" dirty="0">
                          <a:effectLst/>
                        </a:rPr>
                        <a:t> </a:t>
                      </a:r>
                      <a:r>
                        <a:rPr lang="ru-RU" sz="1300" dirty="0" err="1">
                          <a:effectLst/>
                        </a:rPr>
                        <a:t>електронних</a:t>
                      </a:r>
                      <a:r>
                        <a:rPr lang="ru-RU" sz="1300" dirty="0">
                          <a:effectLst/>
                        </a:rPr>
                        <a:t> </a:t>
                      </a:r>
                      <a:r>
                        <a:rPr lang="ru-RU" sz="1300" dirty="0" err="1">
                          <a:effectLst/>
                        </a:rPr>
                        <a:t>таблиць</a:t>
                      </a:r>
                      <a:r>
                        <a:rPr lang="ru-RU" sz="1300" dirty="0">
                          <a:effectLst/>
                        </a:rPr>
                        <a:t> з </a:t>
                      </a:r>
                      <a:r>
                        <a:rPr lang="ru-RU" sz="1300" dirty="0" err="1">
                          <a:effectLst/>
                        </a:rPr>
                        <a:t>використанням</a:t>
                      </a:r>
                      <a:r>
                        <a:rPr lang="ru-RU" sz="1300" dirty="0">
                          <a:effectLst/>
                        </a:rPr>
                        <a:t> </a:t>
                      </a:r>
                      <a:r>
                        <a:rPr lang="ru-RU" sz="1300" dirty="0" err="1">
                          <a:effectLst/>
                        </a:rPr>
                        <a:t>статистичних</a:t>
                      </a:r>
                      <a:r>
                        <a:rPr lang="ru-RU" sz="1300" dirty="0">
                          <a:effectLst/>
                        </a:rPr>
                        <a:t> </a:t>
                      </a:r>
                      <a:r>
                        <a:rPr lang="ru-RU" sz="1300" dirty="0" err="1">
                          <a:effectLst/>
                        </a:rPr>
                        <a:t>функцій</a:t>
                      </a:r>
                      <a:r>
                        <a:rPr lang="ru-RU" sz="1300" dirty="0">
                          <a:effectLst/>
                        </a:rPr>
                        <a:t> у </a:t>
                      </a:r>
                      <a:r>
                        <a:rPr lang="ru-RU" sz="1300" dirty="0" err="1">
                          <a:effectLst/>
                        </a:rPr>
                        <a:t>середовищі</a:t>
                      </a:r>
                      <a:r>
                        <a:rPr lang="ru-RU" sz="1300" dirty="0">
                          <a:effectLst/>
                        </a:rPr>
                        <a:t> </a:t>
                      </a:r>
                      <a:r>
                        <a:rPr lang="en-US" sz="1300" dirty="0">
                          <a:effectLst/>
                        </a:rPr>
                        <a:t>Microsoft Excel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/>
                </a:tc>
                <a:extLst>
                  <a:ext uri="{0D108BD9-81ED-4DB2-BD59-A6C34878D82A}">
                    <a16:rowId xmlns:a16="http://schemas.microsoft.com/office/drawing/2014/main" xmlns="" val="1932841717"/>
                  </a:ext>
                </a:extLst>
              </a:tr>
              <a:tr h="2366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12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 err="1">
                          <a:effectLst/>
                        </a:rPr>
                        <a:t>Побудова</a:t>
                      </a:r>
                      <a:r>
                        <a:rPr lang="ru-RU" sz="1300" dirty="0">
                          <a:effectLst/>
                        </a:rPr>
                        <a:t> </a:t>
                      </a:r>
                      <a:r>
                        <a:rPr lang="ru-RU" sz="1300" dirty="0" err="1">
                          <a:effectLst/>
                        </a:rPr>
                        <a:t>електронних</a:t>
                      </a:r>
                      <a:r>
                        <a:rPr lang="ru-RU" sz="1300" dirty="0">
                          <a:effectLst/>
                        </a:rPr>
                        <a:t> </a:t>
                      </a:r>
                      <a:r>
                        <a:rPr lang="ru-RU" sz="1300" dirty="0" err="1">
                          <a:effectLst/>
                        </a:rPr>
                        <a:t>таблиць</a:t>
                      </a:r>
                      <a:r>
                        <a:rPr lang="ru-RU" sz="1300" dirty="0">
                          <a:effectLst/>
                        </a:rPr>
                        <a:t> з </a:t>
                      </a:r>
                      <a:r>
                        <a:rPr lang="ru-RU" sz="1300" dirty="0" err="1">
                          <a:effectLst/>
                        </a:rPr>
                        <a:t>використанням</a:t>
                      </a:r>
                      <a:r>
                        <a:rPr lang="ru-RU" sz="1300" dirty="0">
                          <a:effectLst/>
                        </a:rPr>
                        <a:t> </a:t>
                      </a:r>
                      <a:r>
                        <a:rPr lang="ru-RU" sz="1300" dirty="0" err="1">
                          <a:effectLst/>
                        </a:rPr>
                        <a:t>логічних</a:t>
                      </a:r>
                      <a:r>
                        <a:rPr lang="ru-RU" sz="1300" dirty="0">
                          <a:effectLst/>
                        </a:rPr>
                        <a:t> </a:t>
                      </a:r>
                      <a:r>
                        <a:rPr lang="ru-RU" sz="1300" dirty="0" err="1">
                          <a:effectLst/>
                        </a:rPr>
                        <a:t>функцій</a:t>
                      </a:r>
                      <a:r>
                        <a:rPr lang="ru-RU" sz="1300" dirty="0">
                          <a:effectLst/>
                        </a:rPr>
                        <a:t> у </a:t>
                      </a:r>
                      <a:r>
                        <a:rPr lang="ru-RU" sz="1300" dirty="0" err="1">
                          <a:effectLst/>
                        </a:rPr>
                        <a:t>середовищі</a:t>
                      </a:r>
                      <a:r>
                        <a:rPr lang="ru-RU" sz="1300" dirty="0">
                          <a:effectLst/>
                        </a:rPr>
                        <a:t> </a:t>
                      </a:r>
                      <a:r>
                        <a:rPr lang="en-US" sz="1300" dirty="0">
                          <a:effectLst/>
                        </a:rPr>
                        <a:t>Microsoft Excel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/>
                </a:tc>
                <a:extLst>
                  <a:ext uri="{0D108BD9-81ED-4DB2-BD59-A6C34878D82A}">
                    <a16:rowId xmlns:a16="http://schemas.microsoft.com/office/drawing/2014/main" xmlns="" val="1683033200"/>
                  </a:ext>
                </a:extLst>
              </a:tr>
              <a:tr h="15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13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Побудова діаграм та їх редагування </a:t>
                      </a:r>
                      <a:r>
                        <a:rPr lang="ru-RU" sz="1300" dirty="0">
                          <a:effectLst/>
                        </a:rPr>
                        <a:t>у </a:t>
                      </a:r>
                      <a:r>
                        <a:rPr lang="ru-RU" sz="1300" dirty="0" err="1">
                          <a:effectLst/>
                        </a:rPr>
                        <a:t>середовищі</a:t>
                      </a:r>
                      <a:r>
                        <a:rPr lang="ru-RU" sz="1300" dirty="0">
                          <a:effectLst/>
                        </a:rPr>
                        <a:t> </a:t>
                      </a:r>
                      <a:r>
                        <a:rPr lang="en-US" sz="1300" dirty="0">
                          <a:effectLst/>
                        </a:rPr>
                        <a:t>Microsoft Excel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/>
                </a:tc>
                <a:extLst>
                  <a:ext uri="{0D108BD9-81ED-4DB2-BD59-A6C34878D82A}">
                    <a16:rowId xmlns:a16="http://schemas.microsoft.com/office/drawing/2014/main" xmlns="" val="2588211561"/>
                  </a:ext>
                </a:extLst>
              </a:tr>
              <a:tr h="15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14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Створення бази даних в MS Access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/>
                </a:tc>
                <a:extLst>
                  <a:ext uri="{0D108BD9-81ED-4DB2-BD59-A6C34878D82A}">
                    <a16:rowId xmlns:a16="http://schemas.microsoft.com/office/drawing/2014/main" xmlns="" val="1348772729"/>
                  </a:ext>
                </a:extLst>
              </a:tr>
              <a:tr h="15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15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Робота з формами в MS Access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/>
                </a:tc>
                <a:extLst>
                  <a:ext uri="{0D108BD9-81ED-4DB2-BD59-A6C34878D82A}">
                    <a16:rowId xmlns:a16="http://schemas.microsoft.com/office/drawing/2014/main" xmlns="" val="4183223265"/>
                  </a:ext>
                </a:extLst>
              </a:tr>
              <a:tr h="15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16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Створення і використання звітів  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/>
                </a:tc>
                <a:extLst>
                  <a:ext uri="{0D108BD9-81ED-4DB2-BD59-A6C34878D82A}">
                    <a16:rowId xmlns:a16="http://schemas.microsoft.com/office/drawing/2014/main" xmlns="" val="3933430565"/>
                  </a:ext>
                </a:extLst>
              </a:tr>
              <a:tr h="15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17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Створення візитної картки та календаря в програмі MS Publisher 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/>
                </a:tc>
                <a:extLst>
                  <a:ext uri="{0D108BD9-81ED-4DB2-BD59-A6C34878D82A}">
                    <a16:rowId xmlns:a16="http://schemas.microsoft.com/office/drawing/2014/main" xmlns="" val="2132263454"/>
                  </a:ext>
                </a:extLst>
              </a:tr>
              <a:tr h="15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18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Створення буклету в програмі MS Publisher 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/>
                </a:tc>
                <a:extLst>
                  <a:ext uri="{0D108BD9-81ED-4DB2-BD59-A6C34878D82A}">
                    <a16:rowId xmlns:a16="http://schemas.microsoft.com/office/drawing/2014/main" xmlns="" val="2738763509"/>
                  </a:ext>
                </a:extLst>
              </a:tr>
              <a:tr h="15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19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Створення редагування та збереження презентації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/>
                </a:tc>
                <a:extLst>
                  <a:ext uri="{0D108BD9-81ED-4DB2-BD59-A6C34878D82A}">
                    <a16:rowId xmlns:a16="http://schemas.microsoft.com/office/drawing/2014/main" xmlns="" val="1455362225"/>
                  </a:ext>
                </a:extLst>
              </a:tr>
              <a:tr h="2366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20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Використання аудіо- та відео ефектів при оформлення презентації. Використання гіперпосилань та кнопок дій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/>
                </a:tc>
                <a:extLst>
                  <a:ext uri="{0D108BD9-81ED-4DB2-BD59-A6C34878D82A}">
                    <a16:rowId xmlns:a16="http://schemas.microsoft.com/office/drawing/2014/main" xmlns="" val="3301547518"/>
                  </a:ext>
                </a:extLst>
              </a:tr>
              <a:tr h="15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21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Сканування та розпізнавання зображень 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/>
                </a:tc>
                <a:extLst>
                  <a:ext uri="{0D108BD9-81ED-4DB2-BD59-A6C34878D82A}">
                    <a16:rowId xmlns:a16="http://schemas.microsoft.com/office/drawing/2014/main" xmlns="" val="3344723785"/>
                  </a:ext>
                </a:extLst>
              </a:tr>
              <a:tr h="2366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22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Технології роботи з зображеннями  у графічному </a:t>
                      </a:r>
                      <a:r>
                        <a:rPr lang="uk-UA" sz="1300" spc="-10" dirty="0">
                          <a:effectLst/>
                        </a:rPr>
                        <a:t>редакторі </a:t>
                      </a:r>
                      <a:r>
                        <a:rPr lang="uk-UA" sz="1300" spc="-10" dirty="0" err="1">
                          <a:effectLst/>
                        </a:rPr>
                        <a:t>Adobe</a:t>
                      </a:r>
                      <a:r>
                        <a:rPr lang="uk-UA" sz="1300" spc="-10" dirty="0">
                          <a:effectLst/>
                        </a:rPr>
                        <a:t> </a:t>
                      </a:r>
                      <a:r>
                        <a:rPr lang="uk-UA" sz="1300" spc="-10" dirty="0" err="1">
                          <a:effectLst/>
                        </a:rPr>
                        <a:t>Photoshop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/>
                </a:tc>
                <a:extLst>
                  <a:ext uri="{0D108BD9-81ED-4DB2-BD59-A6C34878D82A}">
                    <a16:rowId xmlns:a16="http://schemas.microsoft.com/office/drawing/2014/main" xmlns="" val="2817735743"/>
                  </a:ext>
                </a:extLst>
              </a:tr>
              <a:tr h="15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23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dirty="0">
                          <a:effectLst/>
                        </a:rPr>
                        <a:t>Використання спецефектів у </a:t>
                      </a:r>
                      <a:r>
                        <a:rPr lang="en-US" sz="1300" dirty="0">
                          <a:effectLst/>
                        </a:rPr>
                        <a:t>Photoshop</a:t>
                      </a:r>
                      <a:endParaRPr lang="uk-UA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789" marR="21789" marT="0" marB="0"/>
                </a:tc>
                <a:extLst>
                  <a:ext uri="{0D108BD9-81ED-4DB2-BD59-A6C34878D82A}">
                    <a16:rowId xmlns:a16="http://schemas.microsoft.com/office/drawing/2014/main" xmlns="" val="10686649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763688" y="11663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  <p:graphicFrame>
        <p:nvGraphicFramePr>
          <p:cNvPr id="4" name="Таблиця 3">
            <a:extLst>
              <a:ext uri="{FF2B5EF4-FFF2-40B4-BE49-F238E27FC236}">
                <a16:creationId xmlns:a16="http://schemas.microsoft.com/office/drawing/2014/main" xmlns="" id="{01D76A0C-09DF-4998-AA5A-3F0BA3F7D1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643246"/>
              </p:ext>
            </p:extLst>
          </p:nvPr>
        </p:nvGraphicFramePr>
        <p:xfrm>
          <a:off x="683568" y="692696"/>
          <a:ext cx="6336704" cy="53685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5826">
                  <a:extLst>
                    <a:ext uri="{9D8B030D-6E8A-4147-A177-3AD203B41FA5}">
                      <a16:colId xmlns:a16="http://schemas.microsoft.com/office/drawing/2014/main" xmlns="" val="4017779170"/>
                    </a:ext>
                  </a:extLst>
                </a:gridCol>
                <a:gridCol w="4089426">
                  <a:extLst>
                    <a:ext uri="{9D8B030D-6E8A-4147-A177-3AD203B41FA5}">
                      <a16:colId xmlns:a16="http://schemas.microsoft.com/office/drawing/2014/main" xmlns="" val="2886781699"/>
                    </a:ext>
                  </a:extLst>
                </a:gridCol>
                <a:gridCol w="1401452">
                  <a:extLst>
                    <a:ext uri="{9D8B030D-6E8A-4147-A177-3AD203B41FA5}">
                      <a16:colId xmlns:a16="http://schemas.microsoft.com/office/drawing/2014/main" xmlns="" val="2066987851"/>
                    </a:ext>
                  </a:extLst>
                </a:gridCol>
              </a:tblGrid>
              <a:tr h="2703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34" marR="1293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34" marR="1293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годин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34" marR="12934" marT="0" marB="0" anchor="ctr"/>
                </a:tc>
                <a:extLst>
                  <a:ext uri="{0D108BD9-81ED-4DB2-BD59-A6C34878D82A}">
                    <a16:rowId xmlns:a16="http://schemas.microsoft.com/office/drawing/2014/main" xmlns="" val="1302590447"/>
                  </a:ext>
                </a:extLst>
              </a:tr>
              <a:tr h="9504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34" marR="12934" marT="0" marB="0"/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Історія розвитку обчислювальної техніки. Основи комп’ютерної техніки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34" marR="12934" marT="0" marB="0"/>
                </a:tc>
                <a:tc>
                  <a:txBody>
                    <a:bodyPr/>
                    <a:lstStyle/>
                    <a:p>
                      <a:pPr marL="5461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34" marR="12934" marT="0" marB="0"/>
                </a:tc>
                <a:extLst>
                  <a:ext uri="{0D108BD9-81ED-4DB2-BD59-A6C34878D82A}">
                    <a16:rowId xmlns:a16="http://schemas.microsoft.com/office/drawing/2014/main" xmlns="" val="2760127841"/>
                  </a:ext>
                </a:extLst>
              </a:tr>
              <a:tr h="8285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34" marR="12934" marT="0" marB="0"/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Принципи роботи операційних систем та програм-оболонок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34" marR="12934" marT="0" marB="0"/>
                </a:tc>
                <a:tc>
                  <a:txBody>
                    <a:bodyPr/>
                    <a:lstStyle/>
                    <a:p>
                      <a:pPr marL="5461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34" marR="12934" marT="0" marB="0"/>
                </a:tc>
                <a:extLst>
                  <a:ext uri="{0D108BD9-81ED-4DB2-BD59-A6C34878D82A}">
                    <a16:rowId xmlns:a16="http://schemas.microsoft.com/office/drawing/2014/main" xmlns="" val="1777904433"/>
                  </a:ext>
                </a:extLst>
              </a:tr>
              <a:tr h="4098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34" marR="12934" marT="0" marB="0"/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Робота із сервісними програмами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34" marR="12934" marT="0" marB="0"/>
                </a:tc>
                <a:tc>
                  <a:txBody>
                    <a:bodyPr/>
                    <a:lstStyle/>
                    <a:p>
                      <a:pPr marL="5461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34" marR="12934" marT="0" marB="0"/>
                </a:tc>
                <a:extLst>
                  <a:ext uri="{0D108BD9-81ED-4DB2-BD59-A6C34878D82A}">
                    <a16:rowId xmlns:a16="http://schemas.microsoft.com/office/drawing/2014/main" xmlns="" val="521564210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34" marR="12934" marT="0" marB="0"/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Комп'ютерні мережі. 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34" marR="12934" marT="0" marB="0"/>
                </a:tc>
                <a:tc>
                  <a:txBody>
                    <a:bodyPr/>
                    <a:lstStyle/>
                    <a:p>
                      <a:pPr marL="5461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34" marR="12934" marT="0" marB="0"/>
                </a:tc>
                <a:extLst>
                  <a:ext uri="{0D108BD9-81ED-4DB2-BD59-A6C34878D82A}">
                    <a16:rowId xmlns:a16="http://schemas.microsoft.com/office/drawing/2014/main" xmlns="" val="2571177550"/>
                  </a:ext>
                </a:extLst>
              </a:tr>
              <a:tr h="4098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34" marR="12934" marT="0" marB="0"/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Робота з текстовими редакторами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34" marR="12934" marT="0" marB="0"/>
                </a:tc>
                <a:tc>
                  <a:txBody>
                    <a:bodyPr/>
                    <a:lstStyle/>
                    <a:p>
                      <a:pPr marL="5461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34" marR="12934" marT="0" marB="0"/>
                </a:tc>
                <a:extLst>
                  <a:ext uri="{0D108BD9-81ED-4DB2-BD59-A6C34878D82A}">
                    <a16:rowId xmlns:a16="http://schemas.microsoft.com/office/drawing/2014/main" xmlns="" val="257336378"/>
                  </a:ext>
                </a:extLst>
              </a:tr>
              <a:tr h="4098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34" marR="12934" marT="0" marB="0"/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Використання електронних таблиць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34" marR="12934" marT="0" marB="0"/>
                </a:tc>
                <a:tc>
                  <a:txBody>
                    <a:bodyPr/>
                    <a:lstStyle/>
                    <a:p>
                      <a:pPr marL="5461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34" marR="12934" marT="0" marB="0"/>
                </a:tc>
                <a:extLst>
                  <a:ext uri="{0D108BD9-81ED-4DB2-BD59-A6C34878D82A}">
                    <a16:rowId xmlns:a16="http://schemas.microsoft.com/office/drawing/2014/main" xmlns="" val="4286409344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34" marR="12934" marT="0" marB="0"/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Проектування баз даних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34" marR="12934" marT="0" marB="0"/>
                </a:tc>
                <a:tc>
                  <a:txBody>
                    <a:bodyPr/>
                    <a:lstStyle/>
                    <a:p>
                      <a:pPr marL="5461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34" marR="12934" marT="0" marB="0"/>
                </a:tc>
                <a:extLst>
                  <a:ext uri="{0D108BD9-81ED-4DB2-BD59-A6C34878D82A}">
                    <a16:rowId xmlns:a16="http://schemas.microsoft.com/office/drawing/2014/main" xmlns="" val="1747842179"/>
                  </a:ext>
                </a:extLst>
              </a:tr>
              <a:tr h="4098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34" marR="12934" marT="0" marB="0"/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Створення електронних презентацій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34" marR="12934" marT="0" marB="0"/>
                </a:tc>
                <a:tc>
                  <a:txBody>
                    <a:bodyPr/>
                    <a:lstStyle/>
                    <a:p>
                      <a:pPr marL="5461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34" marR="12934" marT="0" marB="0"/>
                </a:tc>
                <a:extLst>
                  <a:ext uri="{0D108BD9-81ED-4DB2-BD59-A6C34878D82A}">
                    <a16:rowId xmlns:a16="http://schemas.microsoft.com/office/drawing/2014/main" xmlns="" val="2321333036"/>
                  </a:ext>
                </a:extLst>
              </a:tr>
              <a:tr h="8285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34" marR="12934" marT="0" marB="0"/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Опрацювання текстової інформації: розпізнавання, редагування, переклад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34" marR="12934" marT="0" marB="0"/>
                </a:tc>
                <a:tc>
                  <a:txBody>
                    <a:bodyPr/>
                    <a:lstStyle/>
                    <a:p>
                      <a:pPr marL="5461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34" marR="12934" marT="0" marB="0"/>
                </a:tc>
                <a:extLst>
                  <a:ext uri="{0D108BD9-81ED-4DB2-BD59-A6C34878D82A}">
                    <a16:rowId xmlns:a16="http://schemas.microsoft.com/office/drawing/2014/main" xmlns="" val="350748674"/>
                  </a:ext>
                </a:extLst>
              </a:tr>
              <a:tr h="130749">
                <a:tc gridSpan="2">
                  <a:txBody>
                    <a:bodyPr/>
                    <a:lstStyle/>
                    <a:p>
                      <a:pPr marL="5461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34" marR="12934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461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34" marR="12934" marT="0" marB="0"/>
                </a:tc>
                <a:extLst>
                  <a:ext uri="{0D108BD9-81ED-4DB2-BD59-A6C34878D82A}">
                    <a16:rowId xmlns:a16="http://schemas.microsoft.com/office/drawing/2014/main" xmlns="" val="571418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2DA99F2-5B24-4DA7-904A-D81740A901F3}"/>
              </a:ext>
            </a:extLst>
          </p:cNvPr>
          <p:cNvSpPr txBox="1"/>
          <p:nvPr/>
        </p:nvSpPr>
        <p:spPr>
          <a:xfrm>
            <a:off x="323528" y="689788"/>
            <a:ext cx="6984776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3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</a:t>
            </a:r>
            <a:r>
              <a:rPr lang="uk-UA" sz="13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якщо знання, вміння і навички здобувача освіти повністю відповідають вимогам навчальної програми. Здобувач освіти володіє міцними знаннями, самостійно визначає проміжні цілі власної навчальної діяльності, оцінює нові факти, явища; вміє самостійно знаходити додаткові відомості та використовує їх для реалізації поставлених перед ним навчальних цілей, судження його логічні і достатньо обґрунтовані; має певні навички управління інформаційною системою; вміє планувати особисту навчальну діяльність, оцінювати результати власної практичної роботи; вміє самостійно знаходити джерела різноманітних відомостей і використовувати їх відповідно до мети і завдань власної пізнавальної діяльності; має стійкі навички управління інформаційною системою.</a:t>
            </a: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3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</a:t>
            </a:r>
            <a:r>
              <a:rPr lang="uk-UA" sz="13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якщо здобувач освіти вміє аналізувати навчальний матеріал, в цілому самостійно застосовувати його на практиці; контролювати власну діяльність; самостійно виправити вказані вчителем помилки; самостійно визначити спосіб розв’язування навчальної задачі; вміє використовувати довідкову систему; вміє систематизувати і узагальнювати отримані відомості; самостійно виконує передбачені програмою навчальні завдання; самостійно знаходить і виправляє допущені помилки; може аргументовано обрати раціональний спосіб виконання навчального завдання; вільно володіє клавіатурою.</a:t>
            </a: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3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</a:t>
            </a:r>
            <a:r>
              <a:rPr lang="uk-UA" sz="13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якщо здобувач освіти має рівень знань вищий, ніж початковий; може з допомогою викладача відтворити значну частину навчального матеріалу з елементами логічних </a:t>
            </a:r>
            <a:r>
              <a:rPr lang="uk-UA" sz="13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зв’язків</a:t>
            </a:r>
            <a:r>
              <a:rPr lang="uk-UA" sz="13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має стійкі навички виконання елементарних дій з опрацювання даних на комп’ютері; вміє за зразком виконати просте навчальне завдання; має стійкі навички виконання основних дій з опрацювання даних на комп’ютері.</a:t>
            </a: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3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</a:t>
            </a:r>
            <a:r>
              <a:rPr lang="uk-UA" sz="13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, якщо здобувач освіти  розпізнає окремі об’єкти, явища і факти предметної галузі та може фрагментарно відтворити знання про них, не орієнтується в алгоритмі розв’язання</a:t>
            </a:r>
            <a:r>
              <a:rPr lang="uk-UA" sz="13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k-UA" sz="13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задач.</a:t>
            </a:r>
            <a:endParaRPr lang="uk-UA" sz="1300" dirty="0">
              <a:solidFill>
                <a:schemeClr val="accent2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347</TotalTime>
  <Words>1336</Words>
  <Application>Microsoft Office PowerPoint</Application>
  <PresentationFormat>Екран (4:3)</PresentationFormat>
  <Paragraphs>279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1" baseType="lpstr">
      <vt:lpstr>Грань</vt:lpstr>
      <vt:lpstr>ІНФОРМАЦІЙНІ СИСТЕМИ ТА ТЕХНОЛОГІЇ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46</cp:revision>
  <cp:lastPrinted>2025-06-11T12:28:56Z</cp:lastPrinted>
  <dcterms:created xsi:type="dcterms:W3CDTF">2024-02-06T17:10:51Z</dcterms:created>
  <dcterms:modified xsi:type="dcterms:W3CDTF">2025-08-25T08:29:53Z</dcterms:modified>
</cp:coreProperties>
</file>