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1"/>
  </p:notesMasterIdLst>
  <p:sldIdLst>
    <p:sldId id="256" r:id="rId2"/>
    <p:sldId id="257" r:id="rId3"/>
    <p:sldId id="258" r:id="rId4"/>
    <p:sldId id="281" r:id="rId5"/>
    <p:sldId id="262" r:id="rId6"/>
    <p:sldId id="283" r:id="rId7"/>
    <p:sldId id="284" r:id="rId8"/>
    <p:sldId id="264" r:id="rId9"/>
    <p:sldId id="265" r:id="rId1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BF20"/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368" autoAdjust="0"/>
  </p:normalViewPr>
  <p:slideViewPr>
    <p:cSldViewPr>
      <p:cViewPr varScale="1">
        <p:scale>
          <a:sx n="99" d="100"/>
          <a:sy n="99" d="100"/>
        </p:scale>
        <p:origin x="95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D625AD-9DB8-4BFE-8C82-4E86EAAEE4AD}" type="datetimeFigureOut">
              <a:rPr lang="uk-UA" smtClean="0"/>
              <a:t>22.09.2025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4243F0-665B-42AA-ABB2-FA62CA692DB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43553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4243F0-665B-42AA-ABB2-FA62CA692DB1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507972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4243F0-665B-42AA-ABB2-FA62CA692DB1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987559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4243F0-665B-42AA-ABB2-FA62CA692DB1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798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EE4E190F-EE64-4306-A23C-8668F1499508}" type="datetimeFigureOut">
              <a:rPr lang="uk-UA" smtClean="0"/>
              <a:t>22.09.2025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22.09.2025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22.09.2025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22.09.2025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22.09.2025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22.09.2025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22.09.2025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22.09.2025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22.09.2025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EE4E190F-EE64-4306-A23C-8668F1499508}" type="datetimeFigureOut">
              <a:rPr lang="uk-UA" smtClean="0"/>
              <a:t>22.09.2025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EE4E190F-EE64-4306-A23C-8668F1499508}" type="datetimeFigureOut">
              <a:rPr lang="uk-UA" smtClean="0"/>
              <a:t>22.09.2025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22.09.2025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3"/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accent4">
                <a:lumMod val="5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8062912" cy="2160240"/>
          </a:xfrm>
          <a:solidFill>
            <a:schemeClr val="accent5">
              <a:lumMod val="75000"/>
            </a:schemeClr>
          </a:solidFill>
          <a:ln>
            <a:solidFill>
              <a:srgbClr val="0070C0"/>
            </a:solidFill>
          </a:ln>
        </p:spPr>
        <p:txBody>
          <a:bodyPr>
            <a:no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4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ІНФОРМАТИКА І КОМП</a:t>
            </a:r>
            <a:r>
              <a:rPr lang="en-US" sz="4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’</a:t>
            </a:r>
            <a:r>
              <a:rPr lang="uk-UA" sz="4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ЮТЕРНА ТЕХНІКА</a:t>
            </a:r>
            <a:br>
              <a:rPr lang="uk-UA" sz="5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endParaRPr lang="uk-UA" sz="5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1600" cap="all" dirty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ТЕРНОПІЛЬСЬКИЙ ФАХОВИЙ КОЛЕДЖ ХАРЧОВИХ ТЕХНОЛОГІЙ І ТОРГІВЛІ</a:t>
            </a:r>
          </a:p>
          <a:p>
            <a:pPr algn="ctr"/>
            <a:endParaRPr lang="uk-UA" b="1" cap="all" dirty="0">
              <a:ln/>
              <a:solidFill>
                <a:schemeClr val="accent4">
                  <a:lumMod val="50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b="1" cap="all" dirty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СИЛАБУС</a:t>
            </a:r>
          </a:p>
          <a:p>
            <a:pPr algn="ctr"/>
            <a:endParaRPr lang="uk-UA" b="1" cap="all" dirty="0">
              <a:ln/>
              <a:solidFill>
                <a:srgbClr val="D0BF20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b="1" cap="all" dirty="0" err="1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ОсвітнЬОГО</a:t>
            </a:r>
            <a:r>
              <a:rPr lang="uk-UA" b="1" cap="all" dirty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  </a:t>
            </a:r>
            <a:r>
              <a:rPr lang="uk-UA" b="1" cap="all" dirty="0" err="1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компонентА</a:t>
            </a:r>
            <a:endParaRPr lang="uk-UA" b="1" cap="all" dirty="0">
              <a:ln/>
              <a:solidFill>
                <a:schemeClr val="accent1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5629839"/>
              </p:ext>
            </p:extLst>
          </p:nvPr>
        </p:nvGraphicFramePr>
        <p:xfrm>
          <a:off x="107504" y="188430"/>
          <a:ext cx="8712967" cy="6486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764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42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6065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Галузь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знань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07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Управління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та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адміністрування</a:t>
                      </a:r>
                      <a:endParaRPr lang="uk-UA" sz="18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Спеціальність</a:t>
                      </a:r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076 Підприємництво та торгівля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9281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Освітньо- професійна програма </a:t>
                      </a:r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Підприємництво, торгівля та біржова діяльність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3753">
                <a:tc rowSpan="7">
                  <a:txBody>
                    <a:bodyPr/>
                    <a:lstStyle/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l"/>
                      <a:r>
                        <a:rPr lang="uk-UA" sz="1600" b="1" i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Відділення</a:t>
                      </a:r>
                    </a:p>
                    <a:p>
                      <a:pPr algn="l"/>
                      <a:r>
                        <a:rPr lang="uk-UA" sz="1600" b="1" i="1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готельно</a:t>
                      </a:r>
                      <a:r>
                        <a:rPr lang="uk-UA" sz="1600" b="1" i="1" baseline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– ресторанного бізнесу та підприємництва</a:t>
                      </a:r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професійний ступінь</a:t>
                      </a:r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фаховий молодший бакалавр</a:t>
                      </a:r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b="1" kern="1200" baseline="300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обов’язковий</a:t>
                      </a:r>
                      <a:endParaRPr lang="uk-UA" sz="20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endParaRPr lang="uk-UA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Мова викладання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українська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2417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Кількість кредитів ЄКТС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4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8887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Розподіл</a:t>
                      </a:r>
                      <a:r>
                        <a:rPr lang="ru-RU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за видами занять та годинами </a:t>
                      </a:r>
                      <a:r>
                        <a:rPr lang="ru-RU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навчання</a:t>
                      </a:r>
                      <a:r>
                        <a:rPr lang="ru-RU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uk-UA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120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3700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аудиторні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лекційні</a:t>
                      </a:r>
                    </a:p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практичні</a:t>
                      </a:r>
                    </a:p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семінарські</a:t>
                      </a:r>
                    </a:p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самостійна робота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78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035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Форма підсумкового контролю 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залік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3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E7FB47E8-E4D5-4348-A5E8-0B3C46179C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3">
                <a:lumMod val="75000"/>
              </a:schemeClr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  <a:ln>
            <a:gradFill flip="none" rotWithShape="1">
              <a:gsLst>
                <a:gs pos="0">
                  <a:srgbClr val="4D743D"/>
                </a:gs>
                <a:gs pos="0">
                  <a:schemeClr val="accent4">
                    <a:lumMod val="5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3500000" scaled="1"/>
              <a:tileRect/>
            </a:gradFill>
          </a:ln>
        </p:spPr>
        <p:txBody>
          <a:bodyPr>
            <a:noAutofit/>
          </a:bodyPr>
          <a:lstStyle/>
          <a:p>
            <a:pPr algn="just"/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 useBgFill="1">
        <p:nvSpPr>
          <p:cNvPr id="4" name="Прямоугольник 3"/>
          <p:cNvSpPr/>
          <p:nvPr/>
        </p:nvSpPr>
        <p:spPr>
          <a:xfrm>
            <a:off x="179512" y="116632"/>
            <a:ext cx="8936717" cy="6893810"/>
          </a:xfrm>
          <a:prstGeom prst="rect">
            <a:avLst/>
          </a:prstGeom>
          <a:ln>
            <a:solidFill>
              <a:schemeClr val="accent4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uk-UA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Мета: 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сформувати у здобувачів освіти високий рівень інформаційної та комп’ютерної культури, практичні навички роботи із сучасною комп’ютерною технікою з використанням новітніх інформаційних технологій</a:t>
            </a:r>
            <a:r>
              <a:rPr lang="uk-UA" sz="1800" dirty="0">
                <a:effectLst/>
                <a:ea typeface="Times New Roman" panose="02020603050405020304" pitchFamily="18" charset="0"/>
              </a:rPr>
              <a:t>. </a:t>
            </a:r>
          </a:p>
          <a:p>
            <a:pPr algn="just"/>
            <a:endParaRPr lang="uk-UA" sz="1800" dirty="0">
              <a:effectLst/>
              <a:ea typeface="Times New Roman" panose="02020603050405020304" pitchFamily="18" charset="0"/>
            </a:endParaRPr>
          </a:p>
          <a:p>
            <a:pPr algn="just"/>
            <a:r>
              <a:rPr lang="uk-UA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Завдання: 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опанування знань, умінь і навичок, необхідних для раціонального використання засобів сучасних інформаційних технологій при розв’язуванні завдань, пов’язаних з опрацюванням інформації, її пошуком, систематизацією, збереженням, поданням і передаванням.</a:t>
            </a:r>
            <a:r>
              <a:rPr lang="uk-UA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 результаті  вивчення  освітнього компонента здобувач освіти повинен отримати: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загальні компетентності:</a:t>
            </a:r>
            <a:r>
              <a:rPr lang="uk-UA" sz="18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1800" dirty="0">
              <a:solidFill>
                <a:schemeClr val="accent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563245" algn="l"/>
              </a:tabLst>
            </a:pPr>
            <a:r>
              <a:rPr lang="uk-UA" sz="1800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3К 3. </a:t>
            </a:r>
            <a:r>
              <a:rPr lang="ru-RU" sz="1800" b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1800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застосовувати</a:t>
            </a:r>
            <a:r>
              <a:rPr lang="ru-RU" sz="1800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1800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практичних</a:t>
            </a:r>
            <a:r>
              <a:rPr lang="ru-RU" sz="1800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ситуаціях</a:t>
            </a:r>
            <a:r>
              <a:rPr lang="ru-RU" sz="1800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tabLst>
                <a:tab pos="563245" algn="l"/>
              </a:tabLst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ЗК 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інформаційні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комунікаційні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 10. Здатність працювати самостійно та </a:t>
            </a:r>
            <a:r>
              <a:rPr lang="uk-UA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автономно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8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спеціальні  компетентності</a:t>
            </a:r>
            <a:r>
              <a:rPr lang="uk-UA" sz="18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uk-UA" sz="1800" dirty="0">
              <a:solidFill>
                <a:schemeClr val="accent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 9. З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датність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застосовувати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моделі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електронної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комерції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сфері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підприємницької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торговельної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діяльності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 16.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професійного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самовдосконалення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самоосвіти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мінливого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середовища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підвищення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рівня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кваліфікації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відповідно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потреб ринку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праці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uk-UA" sz="1800" dirty="0">
              <a:effectLst/>
              <a:latin typeface="+mj-lt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uk-UA" b="1" i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3"/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E62A6EE-07E2-464E-BB0E-298C9DE9E70B}"/>
              </a:ext>
            </a:extLst>
          </p:cNvPr>
          <p:cNvSpPr txBox="1"/>
          <p:nvPr/>
        </p:nvSpPr>
        <p:spPr>
          <a:xfrm>
            <a:off x="251520" y="0"/>
            <a:ext cx="8640960" cy="68725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612640" algn="r"/>
              </a:tabLst>
            </a:pPr>
            <a:r>
              <a:rPr lang="uk-UA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Програмні результати навчання: 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4</a:t>
            </a: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Використовувати сучасні комп’ютерні та телекомунікаційні технології обміну та поширення </a:t>
            </a:r>
            <a:r>
              <a:rPr lang="uk-UA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професійно</a:t>
            </a: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спрямованої інформації у сфері підприємницької та торговельної діяльності.</a:t>
            </a:r>
          </a:p>
          <a:p>
            <a:pPr algn="just"/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15. </a:t>
            </a:r>
            <a:r>
              <a:rPr lang="ru-RU" sz="1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</a:t>
            </a:r>
            <a:r>
              <a:rPr lang="ru-RU" sz="1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sz="1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електронної</a:t>
            </a:r>
            <a:r>
              <a:rPr lang="ru-RU" sz="1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комерції</a:t>
            </a:r>
            <a:r>
              <a:rPr lang="ru-RU" sz="1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підприємницьких</a:t>
            </a:r>
            <a:r>
              <a:rPr lang="ru-RU" sz="1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</a:t>
            </a:r>
            <a:br>
              <a:rPr lang="ru-RU" sz="1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торговельних</a:t>
            </a:r>
            <a:r>
              <a:rPr lang="ru-RU" sz="1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структур.</a:t>
            </a:r>
            <a:endParaRPr lang="uk-UA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8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 вивченні освітнього компонента здобувачі освіти повинні  </a:t>
            </a:r>
          </a:p>
          <a:p>
            <a:pPr algn="just"/>
            <a:r>
              <a:rPr lang="uk-UA" sz="18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знати :</a:t>
            </a:r>
            <a:endParaRPr lang="uk-UA" sz="1800" dirty="0">
              <a:solidFill>
                <a:schemeClr val="accent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  <a:tabLst>
                <a:tab pos="180340" algn="l"/>
                <a:tab pos="914400" algn="l"/>
              </a:tabLst>
            </a:pP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принципи побудови інформаційних систем; 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  <a:tabLst>
                <a:tab pos="180340" algn="l"/>
                <a:tab pos="914400" algn="l"/>
              </a:tabLst>
            </a:pP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характеристики та класифікацію засобів комп’ютерної техніки; 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  <a:tabLst>
                <a:tab pos="180340" algn="l"/>
                <a:tab pos="914400" algn="l"/>
              </a:tabLst>
            </a:pP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архітектуру та принципи функціонування ПК;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  <a:tabLst>
                <a:tab pos="180340" algn="l"/>
                <a:tab pos="914400" algn="l"/>
              </a:tabLst>
            </a:pP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технологію роботи в середовищі графічних операційних систем; 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  <a:tabLst>
                <a:tab pos="180340" algn="l"/>
                <a:tab pos="914400" algn="l"/>
              </a:tabLst>
            </a:pP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технологію роботи в мережі Інтернет; 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  <a:tabLst>
                <a:tab pos="180340" algn="l"/>
                <a:tab pos="914400" algn="l"/>
              </a:tabLst>
            </a:pP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технологію оформлення текстових документів; 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  <a:tabLst>
                <a:tab pos="180340" algn="l"/>
                <a:tab pos="914400" algn="l"/>
              </a:tabLst>
            </a:pP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технологію створення, редагування та показу електронних презентацій; 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  <a:tabLst>
                <a:tab pos="180340" algn="l"/>
                <a:tab pos="914400" algn="l"/>
              </a:tabLst>
            </a:pP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технологію створення, редагування та форматування електронних таблиць, діаграм; 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  <a:tabLst>
                <a:tab pos="180340" algn="l"/>
                <a:tab pos="914400" algn="l"/>
              </a:tabLst>
            </a:pP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технологію математичної обробки та аналізу даних у комп’ютерному середовищі; 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  <a:tabLst>
                <a:tab pos="180340" algn="l"/>
                <a:tab pos="914400" algn="l"/>
              </a:tabLst>
            </a:pP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принципи збереження інформації в базах даних;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r>
              <a:rPr lang="uk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8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вміти:</a:t>
            </a:r>
            <a:r>
              <a:rPr lang="uk-UA" sz="18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1800" dirty="0">
              <a:solidFill>
                <a:schemeClr val="accent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  <a:tabLst>
                <a:tab pos="180340" algn="l"/>
                <a:tab pos="914400" algn="l"/>
              </a:tabLst>
            </a:pPr>
            <a:r>
              <a:rPr lang="uk-UA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використовувати різноманітні периферійні пристрої, прийоми та способи ефективного використання апаратних засобів інформаційних систем для вирішення практичних задач;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  <a:tabLst>
                <a:tab pos="180340" algn="l"/>
                <a:tab pos="914400" algn="l"/>
              </a:tabLst>
            </a:pPr>
            <a:r>
              <a:rPr lang="uk-UA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працювати у середовищі сучасних операційних систем для персональних комп’ютерів та мобільних комп’ютерних засобів;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  <a:tabLst>
                <a:tab pos="180340" algn="l"/>
                <a:tab pos="914400" algn="l"/>
              </a:tabLst>
            </a:pPr>
            <a:r>
              <a:rPr lang="uk-UA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працювати в середовищі графічної операційної системи Windows; 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  <a:tabLst>
                <a:tab pos="180340" algn="l"/>
                <a:tab pos="914400" algn="l"/>
              </a:tabLst>
            </a:pPr>
            <a:r>
              <a:rPr lang="uk-UA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працювати в мережі Інтернет; 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  <a:tabLst>
                <a:tab pos="180340" algn="l"/>
                <a:tab pos="914400" algn="l"/>
              </a:tabLst>
            </a:pPr>
            <a:r>
              <a:rPr lang="uk-UA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оформляти документи засобами текстового редактора Word; 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  <a:tabLst>
                <a:tab pos="180340" algn="l"/>
                <a:tab pos="914400" algn="l"/>
              </a:tabLst>
            </a:pPr>
            <a:r>
              <a:rPr lang="uk-UA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створювати, редагувати та демонструвати електронні презентації засобами PowerPoint; 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  <a:tabLst>
                <a:tab pos="180340" algn="l"/>
                <a:tab pos="914400" algn="l"/>
              </a:tabLst>
            </a:pPr>
            <a:r>
              <a:rPr lang="uk-UA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створювати, редагувати та форматувати електронні таблиці, діаграми засобами Excel; 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  <a:tabLst>
                <a:tab pos="180340" algn="l"/>
                <a:tab pos="914400" algn="l"/>
              </a:tabLst>
            </a:pPr>
            <a:r>
              <a:rPr lang="uk-UA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обчислювати та аналізувати дані засобами Excel; 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  <a:tabLst>
                <a:tab pos="180340" algn="l"/>
                <a:tab pos="914400" algn="l"/>
              </a:tabLst>
            </a:pPr>
            <a:r>
              <a:rPr lang="uk-UA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редагувати основні об’єкти СУБД засобами Access; 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  <a:tabLst>
                <a:tab pos="180340" algn="l"/>
                <a:tab pos="914400" algn="l"/>
              </a:tabLst>
            </a:pPr>
            <a:r>
              <a:rPr lang="uk-UA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використовувати засоби автоматизації робочих процесів у прикладних програмах пакету MS Office. використовувати сучасні механізми обміну даними в локальних і глобальних (Інтернет) комп’ютерних мережах.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6043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23728" y="44624"/>
            <a:ext cx="4572000" cy="523220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Структура курсу: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2105760"/>
              </p:ext>
            </p:extLst>
          </p:nvPr>
        </p:nvGraphicFramePr>
        <p:xfrm>
          <a:off x="251520" y="567844"/>
          <a:ext cx="8496944" cy="63197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68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solidFill>
                            <a:srgbClr val="7030A0"/>
                          </a:solidFill>
                        </a:rPr>
                        <a:t>Лекції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№ з/п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1" dirty="0">
                          <a:solidFill>
                            <a:srgbClr val="7030A0"/>
                          </a:solidFill>
                        </a:rPr>
                        <a:t>Тема: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К-ть годин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Вступ. Історія розвитку обчислювальної техніки</a:t>
                      </a:r>
                      <a:endParaRPr lang="uk-UA" sz="1600" b="1" dirty="0">
                        <a:solidFill>
                          <a:schemeClr val="bg2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>
                          <a:solidFill>
                            <a:srgbClr val="7030A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Основи комп’ютерної техніки. Будова комп’ютера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Операційна система Windows. Файловий менеджер </a:t>
                      </a: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Commander</a:t>
                      </a:r>
                      <a:endParaRPr kumimoji="0" lang="uk-UA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Робота з архівами. Боротьба з комп’ютерними вірусами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Основи комп’ютерних мереж. Глобальна мережа </a:t>
                      </a: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Internet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433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Текстовий процесор </a:t>
                      </a: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Microsoft Word</a:t>
                      </a: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812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Табличний процесор </a:t>
                      </a: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Microsoft Excel</a:t>
                      </a:r>
                      <a:endParaRPr kumimoji="0" lang="uk-UA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8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800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812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Робота з базами даних </a:t>
                      </a: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Microsoft Access</a:t>
                      </a: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8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60868685"/>
                  </a:ext>
                </a:extLst>
              </a:tr>
              <a:tr h="39812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>
                          <a:tab pos="2969895" algn="ctr"/>
                          <a:tab pos="5940425" algn="r"/>
                        </a:tabLst>
                        <a:defRPr/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Створення публікацій за допомогою програми Publisher</a:t>
                      </a:r>
                      <a:endParaRPr lang="uk-UA" sz="18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8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9036453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Створення презентацій. </a:t>
                      </a: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Microsoft Power Point</a:t>
                      </a:r>
                      <a:endParaRPr kumimoji="0" lang="uk-UA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8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43105886"/>
                  </a:ext>
                </a:extLst>
              </a:tr>
              <a:tr h="39812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Опрацювання текстової інформації: розпізнавання, редагування, переклад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8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85627460"/>
                  </a:ext>
                </a:extLst>
              </a:tr>
              <a:tr h="39812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Комп’ютерна графіка</a:t>
                      </a:r>
                      <a:endParaRPr lang="uk-UA" sz="1400" b="1" dirty="0">
                        <a:solidFill>
                          <a:srgbClr val="7030A0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07546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3984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168454"/>
            <a:ext cx="7011257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uk-UA" sz="2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практичні заняття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906488"/>
              </p:ext>
            </p:extLst>
          </p:nvPr>
        </p:nvGraphicFramePr>
        <p:xfrm>
          <a:off x="539552" y="754611"/>
          <a:ext cx="8208912" cy="57255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32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65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3325">
                <a:tc>
                  <a:txBody>
                    <a:bodyPr/>
                    <a:lstStyle/>
                    <a:p>
                      <a:r>
                        <a:rPr lang="uk-UA" sz="1200" dirty="0">
                          <a:solidFill>
                            <a:srgbClr val="002060"/>
                          </a:solidFill>
                        </a:rPr>
                        <a:t>№</a:t>
                      </a:r>
                    </a:p>
                    <a:p>
                      <a:r>
                        <a:rPr lang="uk-UA" sz="1200" dirty="0">
                          <a:solidFill>
                            <a:srgbClr val="002060"/>
                          </a:solidFill>
                        </a:rPr>
                        <a:t>з/п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>
                          <a:solidFill>
                            <a:srgbClr val="002060"/>
                          </a:solidFill>
                        </a:rPr>
                        <a:t>Тема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dirty="0" err="1">
                          <a:solidFill>
                            <a:srgbClr val="002060"/>
                          </a:solidFill>
                        </a:rPr>
                        <a:t>К-сть</a:t>
                      </a:r>
                      <a:endParaRPr lang="uk-UA" sz="1200" dirty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uk-UA" sz="1200" dirty="0">
                          <a:solidFill>
                            <a:srgbClr val="002060"/>
                          </a:solidFill>
                        </a:rPr>
                        <a:t>годин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0771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Історія розвитку обчислювальної техніки. Правила техніки безпеки. 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4483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Основи комп’ютерної техніки. Будова комп’ютера</a:t>
                      </a:r>
                      <a:endParaRPr lang="uk-UA" sz="1200" b="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8195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Операційна система Windows. Прийоми роботи з об’єктами ОС Windows. 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1907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Робота </a:t>
                      </a:r>
                      <a:r>
                        <a:rPr kumimoji="0" lang="uk-UA" sz="12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 об’єктами </a:t>
                      </a: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середовищі 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uk-UA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Commander</a:t>
                      </a:r>
                      <a:endParaRPr lang="uk-UA" sz="1200" b="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Робота глобальній мереж 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Internet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4634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Форматування тексту, абзаців і сторінок в середовищі текстового процесора MS Word 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0655394"/>
                  </a:ext>
                </a:extLst>
              </a:tr>
              <a:tr h="276592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Робота з шаблонами документів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528216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Робота з таблицями в текстовому документі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053649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>
                          <a:effectLst/>
                          <a:latin typeface="+mj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Ілюстративна та діалогова графіка  у MS Word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4819977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Використання стилів у Word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6033491"/>
                  </a:ext>
                </a:extLst>
              </a:tr>
              <a:tr h="376778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Комплексне використання текстового редактора Microsoft Word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9363656"/>
                  </a:ext>
                </a:extLst>
              </a:tr>
              <a:tr h="262880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Побудова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електронних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таблиць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 </a:t>
                      </a: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використанням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математичних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функцій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у </a:t>
                      </a: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середовищі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Microsoft Excel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5158672"/>
                  </a:ext>
                </a:extLst>
              </a:tr>
              <a:tr h="376778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Побудова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електронних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таблиць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 </a:t>
                      </a: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використанням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статистичних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функцій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у </a:t>
                      </a: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середовищі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Microsoft Excel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3689348"/>
                  </a:ext>
                </a:extLst>
              </a:tr>
              <a:tr h="376778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Побудова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електронних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таблиць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 </a:t>
                      </a: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використанням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логічних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функцій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у </a:t>
                      </a: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середовищі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Microsoft Excel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711772"/>
                  </a:ext>
                </a:extLst>
              </a:tr>
              <a:tr h="376778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Побудова діаграм та їх редагування 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 </a:t>
                      </a: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середовищі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Microsoft Excel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4731677"/>
                  </a:ext>
                </a:extLst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1568545" y="4253345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0813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168454"/>
            <a:ext cx="7011257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uk-UA" sz="2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практичні заняття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4325561"/>
              </p:ext>
            </p:extLst>
          </p:nvPr>
        </p:nvGraphicFramePr>
        <p:xfrm>
          <a:off x="539552" y="754611"/>
          <a:ext cx="8208912" cy="49913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32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65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3325">
                <a:tc>
                  <a:txBody>
                    <a:bodyPr/>
                    <a:lstStyle/>
                    <a:p>
                      <a:r>
                        <a:rPr lang="uk-UA" sz="1200" dirty="0">
                          <a:solidFill>
                            <a:srgbClr val="002060"/>
                          </a:solidFill>
                        </a:rPr>
                        <a:t>№</a:t>
                      </a:r>
                    </a:p>
                    <a:p>
                      <a:r>
                        <a:rPr lang="uk-UA" sz="1200" dirty="0">
                          <a:solidFill>
                            <a:srgbClr val="002060"/>
                          </a:solidFill>
                        </a:rPr>
                        <a:t>з/п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>
                          <a:solidFill>
                            <a:srgbClr val="002060"/>
                          </a:solidFill>
                        </a:rPr>
                        <a:t>Тема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dirty="0" err="1">
                          <a:solidFill>
                            <a:srgbClr val="002060"/>
                          </a:solidFill>
                        </a:rPr>
                        <a:t>К-сть</a:t>
                      </a:r>
                      <a:endParaRPr lang="uk-UA" sz="1200" dirty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uk-UA" sz="1200" dirty="0">
                          <a:solidFill>
                            <a:srgbClr val="002060"/>
                          </a:solidFill>
                        </a:rPr>
                        <a:t>годин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0771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Робота з базою даних у середовищі 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Microsoft Excel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4483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Створення бази даних в MS Access</a:t>
                      </a:r>
                      <a:endParaRPr lang="uk-UA" sz="1200" b="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8195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Робота з формами в MS Access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1907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Створення і використання звітів </a:t>
                      </a:r>
                      <a:endParaRPr lang="uk-UA" sz="1200" b="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Створення візитної картки та календаря в програмі MS Publisher 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4634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Створення буклету в програмі MS Publisher 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0655394"/>
                  </a:ext>
                </a:extLst>
              </a:tr>
              <a:tr h="276592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Створення редагування та збереження презентації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528216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Використання аудіо- та відео ефектів при оформлення презентації. Використання гіперпосилань та кнопок дій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053649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Сканування та розпізнавання зображень 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4819977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Системи перевірки правопису та перекладу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6033491"/>
                  </a:ext>
                </a:extLst>
              </a:tr>
              <a:tr h="376778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Технології роботи з зображеннями  у графічному редакторі </a:t>
                      </a:r>
                      <a:r>
                        <a:rPr kumimoji="0" lang="uk-UA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Adobe</a:t>
                      </a: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uk-UA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Photoshop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9363656"/>
                  </a:ext>
                </a:extLst>
              </a:tr>
              <a:tr h="262880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Використання спецефектів у 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Photoshop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5158672"/>
                  </a:ext>
                </a:extLst>
              </a:tr>
              <a:tr h="376778">
                <a:tc>
                  <a:txBody>
                    <a:bodyPr/>
                    <a:lstStyle/>
                    <a:p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711772"/>
                  </a:ext>
                </a:extLst>
              </a:tr>
              <a:tr h="376778">
                <a:tc>
                  <a:txBody>
                    <a:bodyPr/>
                    <a:lstStyle/>
                    <a:p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всього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4731677"/>
                  </a:ext>
                </a:extLst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1568545" y="4253345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377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0910059"/>
              </p:ext>
            </p:extLst>
          </p:nvPr>
        </p:nvGraphicFramePr>
        <p:xfrm>
          <a:off x="539552" y="108514"/>
          <a:ext cx="8208913" cy="59094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61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0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26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6119">
                <a:tc gridSpan="3"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solidFill>
                            <a:srgbClr val="7030A0"/>
                          </a:solidFill>
                        </a:rPr>
                        <a:t>Самостійна</a:t>
                      </a:r>
                      <a:r>
                        <a:rPr lang="uk-UA" sz="2400" baseline="0" dirty="0">
                          <a:solidFill>
                            <a:srgbClr val="7030A0"/>
                          </a:solidFill>
                        </a:rPr>
                        <a:t> робота:</a:t>
                      </a:r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8567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1" dirty="0">
                          <a:solidFill>
                            <a:srgbClr val="7030A0"/>
                          </a:solidFill>
                        </a:rPr>
                        <a:t>Тема: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90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Історія розвитку обчислювальної техніки. Основи комп’ютерної техніки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489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Принципи роботи операційних систем та програм-оболонок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</a:rPr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73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Робота із сервісними програмами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1565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Комп'ютерні мережі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</a:rPr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489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Робота з </a:t>
                      </a:r>
                      <a:r>
                        <a:rPr kumimoji="0"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текстовими</a:t>
                      </a:r>
                      <a:r>
                        <a:rPr kumimoji="0"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редакторами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489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Використання</a:t>
                      </a:r>
                      <a:r>
                        <a:rPr kumimoji="0"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електронних</a:t>
                      </a:r>
                      <a:r>
                        <a:rPr kumimoji="0"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таблиць</a:t>
                      </a: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</a:rPr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3672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Проектування баз даних</a:t>
                      </a: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6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4896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Створення електронних презентацій</a:t>
                      </a: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4896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Опрацювання текстової інформації: розпізнавання, редагування, переклад</a:t>
                      </a: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274756"/>
                  </a:ext>
                </a:extLst>
              </a:tr>
              <a:tr h="364896">
                <a:tc>
                  <a:txBody>
                    <a:bodyPr/>
                    <a:lstStyle/>
                    <a:p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6825596"/>
                  </a:ext>
                </a:extLst>
              </a:tr>
              <a:tr h="351239">
                <a:tc>
                  <a:txBody>
                    <a:bodyPr/>
                    <a:lstStyle/>
                    <a:p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/>
                          <a:cs typeface="Times New Roman" panose="02020603050405020304" pitchFamily="18" charset="0"/>
                        </a:rPr>
                        <a:t> Всього: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</a:rPr>
                        <a:t>42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025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6533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3"/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A442DD1-6504-4AEF-B02C-223D66F2F203}"/>
              </a:ext>
            </a:extLst>
          </p:cNvPr>
          <p:cNvSpPr txBox="1"/>
          <p:nvPr/>
        </p:nvSpPr>
        <p:spPr>
          <a:xfrm>
            <a:off x="107504" y="539941"/>
            <a:ext cx="8568952" cy="39805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r>
              <a:rPr lang="ru-RU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Основна</a:t>
            </a:r>
            <a:r>
              <a:rPr lang="ru-RU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література</a:t>
            </a:r>
            <a:r>
              <a:rPr lang="ru-RU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uk-UA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Баженов В.А., </a:t>
            </a:r>
            <a:r>
              <a:rPr lang="uk-UA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Венгерський</a:t>
            </a: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П.С. та ін. Інформатика. Комп’ютерна техніка. Комп’ютерні технології: Підручник. 3-тє вид. – К.: Каравела, 2021. – 592 с.</a:t>
            </a:r>
            <a:endParaRPr lang="uk-UA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r>
              <a:rPr lang="uk-UA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Бакушевич</a:t>
            </a: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Я.М. Презентації та комунікації  в бізнесі з використанням 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Power Point</a:t>
            </a: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. Навчальний посібник. – Тернопіль: ТІСІТ, 2020. – 176 с.     </a:t>
            </a:r>
            <a:endParaRPr lang="uk-UA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r>
              <a:rPr lang="uk-UA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Бакушевич</a:t>
            </a: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Я.М., </a:t>
            </a:r>
            <a:r>
              <a:rPr lang="uk-UA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Капаціла</a:t>
            </a: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Ю.Б. Інформатика та комп’ютерна техніка: Навчально-методичний посібник. – Тернопіль: ТІСІТ, 2020. – 292 с.</a:t>
            </a:r>
            <a:endParaRPr lang="uk-UA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Глушков С.В., Сурядний О.С. Персональний комп’ютер. – Харків: Фоліо, 2021. – 509 с.</a:t>
            </a:r>
            <a:endParaRPr lang="uk-UA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Гуржій А.М., </a:t>
            </a:r>
            <a:r>
              <a:rPr lang="uk-UA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Поворознюк</a:t>
            </a: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Н.І., </a:t>
            </a:r>
            <a:r>
              <a:rPr lang="uk-UA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Самсонов</a:t>
            </a: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В.В. Інформатика та інформаційні технології: Підручник. Харків: ООО «Компанія СМІТ», 2023. – 352 с.   </a:t>
            </a:r>
            <a:endParaRPr lang="uk-UA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Коваленко М.М. Комп’ютерні віруси і захист інформації. Навчальний посібник. – Київ: Наукова думка, 2019. – 272 с.</a:t>
            </a:r>
            <a:endParaRPr lang="uk-UA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tabLst>
                <a:tab pos="3060065" algn="ctr"/>
              </a:tabLst>
            </a:pPr>
            <a:endParaRPr lang="uk-UA" sz="1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915</TotalTime>
  <Words>1108</Words>
  <Application>Microsoft Office PowerPoint</Application>
  <PresentationFormat>Екран (4:3)</PresentationFormat>
  <Paragraphs>254</Paragraphs>
  <Slides>9</Slides>
  <Notes>3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7" baseType="lpstr">
      <vt:lpstr>Arial</vt:lpstr>
      <vt:lpstr>Calibri</vt:lpstr>
      <vt:lpstr>Century Gothic</vt:lpstr>
      <vt:lpstr>Symbol</vt:lpstr>
      <vt:lpstr>Times New Roman</vt:lpstr>
      <vt:lpstr>Verdana</vt:lpstr>
      <vt:lpstr>Wingdings 2</vt:lpstr>
      <vt:lpstr>Яркая</vt:lpstr>
      <vt:lpstr>ІНФОРМАТИКА І КОМП’ЮТЕРНА ТЕХНІКА </vt:lpstr>
      <vt:lpstr>Презентація PowerPoint</vt:lpstr>
      <vt:lpstr>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100</cp:revision>
  <dcterms:created xsi:type="dcterms:W3CDTF">2024-02-06T17:10:51Z</dcterms:created>
  <dcterms:modified xsi:type="dcterms:W3CDTF">2025-09-22T19:44:35Z</dcterms:modified>
</cp:coreProperties>
</file>