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</p:sldIdLst>
  <p:sldSz cx="9144000" cy="6858000" type="screen4x3"/>
  <p:notesSz cx="7559675" cy="106918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2DE3E4-681F-4FFB-87B4-9E4B382B5D6D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1FA3E476-B737-4553-9839-8E78A527C02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7BCE9C66-5118-4289-9114-68A9C672F1AE}" type="slidenum">
              <a:t>‹№›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DA0C2DB1-8965-465F-A9C4-BBCC8336EEC8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lstStyle/>
          <a:p>
            <a:fld id="{E3F3697A-74C4-4DD4-A059-7AB1904ABC69}" type="slidenum">
              <a:t>‹№›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lstStyle/>
          <a:p>
            <a:fld id="{65193072-4E8B-4A7B-B4F6-39FFB13FB93D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4"/>
          </p:nvPr>
        </p:nvSpPr>
        <p:spPr/>
        <p:txBody>
          <a:bodyPr/>
          <a:lstStyle/>
          <a:p>
            <a:fld id="{02F0777C-8B39-4185-9C5C-08BBD19DE09A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7"/>
          </p:nvPr>
        </p:nvSpPr>
        <p:spPr/>
        <p:txBody>
          <a:bodyPr/>
          <a:lstStyle/>
          <a:p>
            <a:fld id="{BA942BB2-E7ED-4E2C-823A-812256AE4E0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248B292-A730-47BB-9732-6AA1ED81389B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E43B08D3-5FEF-4DBD-9FD2-3735FDECAEE4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F08F8-1609-49EC-BFC6-79B75AAE2A6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524E228-BEF4-4E45-A7D5-A3DEA182F7B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2904094E-F38B-4810-9D7D-CE7B8E84CCF0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2242DE7F-8387-45B8-8228-8F955491DBA5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8B0E3E57-8307-4605-87CF-705BF5FE96CE}" type="slidenum">
              <a:t>‹№›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75FB06BD-BE39-4C69-BD73-C07B857350C3}" type="slidenum">
              <a:t>‹№›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8640" y="-8640"/>
              <a:ext cx="861480" cy="5695920"/>
            </a:xfrm>
            <a:custGeom>
              <a:avLst/>
              <a:gdLst>
                <a:gd name="textAreaLeft" fmla="*/ 0 w 861480"/>
                <a:gd name="textAreaRight" fmla="*/ 863640 w 861480"/>
                <a:gd name="textAreaTop" fmla="*/ 0 h 5695920"/>
                <a:gd name="textAreaBottom" fmla="*/ 5698080 h 569592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530A742-B8FA-405D-8556-B7E2E904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5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5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5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5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61" name="PlaceHolder 2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E998E92-DF6A-45E8-B67D-B2044CED092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6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6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6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6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77" name="PlaceHolder 4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78" name="PlaceHolder 5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613ACC6-617E-45FA-AC3F-CD9601EFDE8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8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8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8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8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8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9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94" name="PlaceHolder 1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95" name="PlaceHolder 2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7E9E69-77C4-408A-8E55-D05A03F2751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9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9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0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09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10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912A09-1F61-4B77-A32F-B781C1C553F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1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1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1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1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1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1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2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25" name="PlaceHolder 1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26" name="PlaceHolder 2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A4D1A11-9279-48D6-92DE-58D518D7BA2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  <p:sp>
        <p:nvSpPr>
          <p:cNvPr id="22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31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32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3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34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5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6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7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8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39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0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41" name="PlaceHolder 1"/>
          <p:cNvSpPr>
            <a:spLocks noGrp="1"/>
          </p:cNvSpPr>
          <p:nvPr>
            <p:ph type="ftr" idx="4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42" name="PlaceHolder 2"/>
          <p:cNvSpPr>
            <a:spLocks noGrp="1"/>
          </p:cNvSpPr>
          <p:nvPr>
            <p:ph type="sldNum" idx="4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AC8CB75-1FF7-426A-8AAA-17AE0E1FAAD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dt" idx="4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245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246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47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8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49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0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1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2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3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254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255" name="PlaceHolder 1"/>
          <p:cNvSpPr>
            <a:spLocks noGrp="1"/>
          </p:cNvSpPr>
          <p:nvPr>
            <p:ph type="ftr" idx="4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256" name="PlaceHolder 2"/>
          <p:cNvSpPr>
            <a:spLocks noGrp="1"/>
          </p:cNvSpPr>
          <p:nvPr>
            <p:ph type="sldNum" idx="4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15A465D-9F89-4DF0-A601-01C73B9E358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dt" idx="4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40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AEA04C0-E9EF-4095-960F-7E40EB457E6E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4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4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4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5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5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F2857AE9-463C-48B3-9714-1420B435C3D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6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6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6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70" name="PlaceHolder 1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71" name="PlaceHolder 2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B8CB08B9-0DD9-4883-8700-D3F336CC703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7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7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8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84" name="TextBox 23"/>
          <p:cNvSpPr/>
          <p:nvPr/>
        </p:nvSpPr>
        <p:spPr>
          <a:xfrm>
            <a:off x="482760" y="79020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Box 24"/>
          <p:cNvSpPr/>
          <p:nvPr/>
        </p:nvSpPr>
        <p:spPr>
          <a:xfrm>
            <a:off x="6747840" y="2886480"/>
            <a:ext cx="455040" cy="58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4203DAA-179E-4E48-8C6B-0349DFD0E1C8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90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91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2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3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4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5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6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7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8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9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00" name="PlaceHolder 1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01" name="PlaceHolder 2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76B86A2-56ED-4038-B2EF-D0474ED9593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04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05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6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07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8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9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0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1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2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3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14" name="PlaceHolder 1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C14A1D18-9201-407F-AB8A-80DC5F2BE750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18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19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0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1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2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3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4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5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6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27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28" name="PlaceHolder 1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29" name="PlaceHolder 2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EC5B174-5016-4FD4-8022-7A37D9A959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6"/>
          <p:cNvGrpSpPr/>
          <p:nvPr/>
        </p:nvGrpSpPr>
        <p:grpSpPr>
          <a:xfrm>
            <a:off x="-8640" y="-8640"/>
            <a:ext cx="9169200" cy="6873120"/>
            <a:chOff x="-8640" y="-8640"/>
            <a:chExt cx="9169200" cy="6873120"/>
          </a:xfrm>
        </p:grpSpPr>
        <p:sp>
          <p:nvSpPr>
            <p:cNvPr id="132" name="Freeform 6"/>
            <p:cNvSpPr/>
            <p:nvPr/>
          </p:nvSpPr>
          <p:spPr>
            <a:xfrm>
              <a:off x="-8640" y="4013280"/>
              <a:ext cx="455040" cy="2851200"/>
            </a:xfrm>
            <a:custGeom>
              <a:avLst/>
              <a:gdLst>
                <a:gd name="textAreaLeft" fmla="*/ 0 w 455040"/>
                <a:gd name="textAreaRight" fmla="*/ 457200 w 455040"/>
                <a:gd name="textAreaTop" fmla="*/ 0 h 2851200"/>
                <a:gd name="textAreaBottom" fmla="*/ 2853360 h 285120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cxnSp>
          <p:nvCxnSpPr>
            <p:cNvPr id="133" name="Straight Connector 7"/>
            <p:cNvCxnSpPr/>
            <p:nvPr/>
          </p:nvCxnSpPr>
          <p:spPr>
            <a:xfrm flipV="1">
              <a:off x="5130720" y="4175280"/>
              <a:ext cx="4024440" cy="268488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34" name="Straight Connector 8"/>
            <p:cNvCxnSpPr/>
            <p:nvPr/>
          </p:nvCxnSpPr>
          <p:spPr>
            <a:xfrm>
              <a:off x="7042680" y="0"/>
              <a:ext cx="1221120" cy="6860160"/>
            </a:xfrm>
            <a:prstGeom prst="straightConnector1">
              <a:avLst/>
            </a:prstGeom>
            <a:ln w="9525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35" name="Freeform 9"/>
            <p:cNvSpPr/>
            <p:nvPr/>
          </p:nvSpPr>
          <p:spPr>
            <a:xfrm>
              <a:off x="6891840" y="0"/>
              <a:ext cx="2267280" cy="6864480"/>
            </a:xfrm>
            <a:custGeom>
              <a:avLst/>
              <a:gdLst>
                <a:gd name="textAreaLeft" fmla="*/ 0 w 2267280"/>
                <a:gd name="textAreaRight" fmla="*/ 2269440 w 226728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6" name="Freeform 10"/>
            <p:cNvSpPr/>
            <p:nvPr/>
          </p:nvSpPr>
          <p:spPr>
            <a:xfrm>
              <a:off x="7205040" y="-8640"/>
              <a:ext cx="1946160" cy="6864480"/>
            </a:xfrm>
            <a:custGeom>
              <a:avLst/>
              <a:gdLst>
                <a:gd name="textAreaLeft" fmla="*/ 0 w 1946160"/>
                <a:gd name="textAreaRight" fmla="*/ 1948320 w 19461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7" name="Freeform 11"/>
            <p:cNvSpPr/>
            <p:nvPr/>
          </p:nvSpPr>
          <p:spPr>
            <a:xfrm>
              <a:off x="6638040" y="3920040"/>
              <a:ext cx="2511360" cy="2935800"/>
            </a:xfrm>
            <a:custGeom>
              <a:avLst/>
              <a:gdLst>
                <a:gd name="textAreaLeft" fmla="*/ 0 w 2511360"/>
                <a:gd name="textAreaRight" fmla="*/ 2513520 w 2511360"/>
                <a:gd name="textAreaTop" fmla="*/ 0 h 2935800"/>
                <a:gd name="textAreaBottom" fmla="*/ 2937960 h 293580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8" name="Freeform 12"/>
            <p:cNvSpPr/>
            <p:nvPr/>
          </p:nvSpPr>
          <p:spPr>
            <a:xfrm>
              <a:off x="7010280" y="-8640"/>
              <a:ext cx="2140560" cy="6864480"/>
            </a:xfrm>
            <a:custGeom>
              <a:avLst/>
              <a:gdLst>
                <a:gd name="textAreaLeft" fmla="*/ 0 w 2140560"/>
                <a:gd name="textAreaRight" fmla="*/ 2142720 w 21405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39" name="Freeform 13"/>
            <p:cNvSpPr/>
            <p:nvPr/>
          </p:nvSpPr>
          <p:spPr>
            <a:xfrm>
              <a:off x="8295840" y="-8640"/>
              <a:ext cx="855360" cy="6864480"/>
            </a:xfrm>
            <a:custGeom>
              <a:avLst/>
              <a:gdLst>
                <a:gd name="textAreaLeft" fmla="*/ 0 w 855360"/>
                <a:gd name="textAreaRight" fmla="*/ 857520 w 85536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0" name="Freeform 14"/>
            <p:cNvSpPr/>
            <p:nvPr/>
          </p:nvSpPr>
          <p:spPr>
            <a:xfrm>
              <a:off x="8094240" y="-8640"/>
              <a:ext cx="1064520" cy="6864480"/>
            </a:xfrm>
            <a:custGeom>
              <a:avLst/>
              <a:gdLst>
                <a:gd name="textAreaLeft" fmla="*/ 0 w 1064520"/>
                <a:gd name="textAreaRight" fmla="*/ 1066680 w 1064520"/>
                <a:gd name="textAreaTop" fmla="*/ 0 h 6864480"/>
                <a:gd name="textAreaBottom" fmla="*/ 6866640 h 686448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41" name="Freeform 15"/>
            <p:cNvSpPr/>
            <p:nvPr/>
          </p:nvSpPr>
          <p:spPr>
            <a:xfrm>
              <a:off x="8068680" y="4893840"/>
              <a:ext cx="1091880" cy="1962000"/>
            </a:xfrm>
            <a:custGeom>
              <a:avLst/>
              <a:gdLst>
                <a:gd name="textAreaLeft" fmla="*/ 0 w 1091880"/>
                <a:gd name="textAreaRight" fmla="*/ 1094040 w 1091880"/>
                <a:gd name="textAreaTop" fmla="*/ 0 h 1962000"/>
                <a:gd name="textAreaBottom" fmla="*/ 1964160 h 196200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</a:p>
        </p:txBody>
      </p:sp>
      <p:sp>
        <p:nvSpPr>
          <p:cNvPr id="144" name="PlaceHolder 3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2096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</a:p>
        </p:txBody>
      </p:sp>
      <p:sp>
        <p:nvSpPr>
          <p:cNvPr id="145" name="PlaceHolder 4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1048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863DD840-860E-4AF1-A71D-A0CF1E4C46A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/>
              </a:rPr>
              <a:t>‹№›</a:t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1840" cy="36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-288360" y="2520000"/>
            <a:ext cx="8566920" cy="2806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ІНОЗЕМНА  МОВА 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ЗА</a:t>
            </a:r>
            <a:r>
              <a:rPr sz="3200"/>
              <a:t/>
            </a:r>
            <a:br>
              <a:rPr sz="3200"/>
            </a:br>
            <a:r>
              <a:rPr lang="uk-UA" sz="32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ПРОФЕСІЙНИМ СПРЯМУВАННЯМ</a:t>
            </a:r>
            <a:r>
              <a:rPr sz="3200"/>
              <a:t/>
            </a:r>
            <a:br>
              <a:rPr sz="3200"/>
            </a:br>
            <a:endParaRPr lang="uk-UA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subTitle"/>
          </p:nvPr>
        </p:nvSpPr>
        <p:spPr>
          <a:xfrm>
            <a:off x="360000" y="540000"/>
            <a:ext cx="8060760" cy="309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ЦИКЛОВА КОМІСІЯ СОЦІАЛЬНО-ГУМАНІТАРНИХ ДИСЦИПЛІН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indent="0" algn="ctr" defTabSz="457200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я 1"/>
          <p:cNvGraphicFramePr/>
          <p:nvPr/>
        </p:nvGraphicFramePr>
        <p:xfrm>
          <a:off x="256680" y="225360"/>
          <a:ext cx="7056000" cy="6393600"/>
        </p:xfrm>
        <a:graphic>
          <a:graphicData uri="http://schemas.openxmlformats.org/drawingml/2006/table">
            <a:tbl>
              <a:tblPr/>
              <a:tblGrid>
                <a:gridCol w="864000"/>
                <a:gridCol w="5295600"/>
                <a:gridCol w="896760"/>
              </a:tblGrid>
              <a:tr h="44532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ТЕМИ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8352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pos="0" algn="l"/>
                        </a:tabLs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Овочі. Фрукти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8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Спеції. Зелень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768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Асортимент страв європейського та британського сніданку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343080" indent="-34308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68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Обід. Асортимент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343080" indent="-34308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Вечеря. Асортимент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343080" indent="-343080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Українська національна кухня. Асортимент та приготування улюблених страв.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4324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Кухня народів світу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40 год.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8" name="TextBox 4"/>
          <p:cNvSpPr/>
          <p:nvPr/>
        </p:nvSpPr>
        <p:spPr>
          <a:xfrm>
            <a:off x="323640" y="689760"/>
            <a:ext cx="6695640" cy="563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«відмінно»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відмінне знання нового лексичного матеріалу; за самостійний, логічний, граматично правильний усний і письмовий переказ прочитаного тексту із максимальним застосуванням нових слів та виразів; за фонетично правильне читання й грамотний переклад уривку із прочитаного тексту; за повні усні відповіді з використанням інформації з додаткових джерел на аудиторних заняттях; відмінне виконання письмових робіт (диктантів, перекладів, тестових завдань) і ставиться за широкі й системні знання теоретичного і практичного матеріалу з фонетики, лексики та граматики іноземної мови.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«добре»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хороше знання нового лексичного матеріалу; за самостійний, логічний, граматично правильний усний і письмовий переказ прочитаного тексту із середнім застосуванням нових слів та виразів; за фонетично правильне читання й досить грамотний переклад уривку із прочитаного тексту; за повні усні відповіді на аудиторних заняттях; досить добре виконання письмових робіт (диктантів, перекладів, тестових завдань) і ставиться за хороші знання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160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Box 8"/>
          <p:cNvSpPr/>
          <p:nvPr/>
        </p:nvSpPr>
        <p:spPr>
          <a:xfrm>
            <a:off x="1835640" y="18864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0" name="TextBox 4"/>
          <p:cNvSpPr/>
          <p:nvPr/>
        </p:nvSpPr>
        <p:spPr>
          <a:xfrm>
            <a:off x="288000" y="680040"/>
            <a:ext cx="6911280" cy="4933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4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базове знання нового лексичного матеріалу; за самостійний, загалом граматично правильний усний і письмовий переказ прочитаного тексту з мінімальним застосуванням нових слів та виразів; за фонетично правильне в загальному читання й грамотний переклад уривку із прочитаного тексту; за неповні усні відповіді на аудиторних заняттях; задовільне виконання письмових робіт (диктантів, перекладів, тестових завдань) і ставиться за знання базових питань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♦ Оцінка </a:t>
            </a: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«незадовільно»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Здобувач освіти отримує за незнання базового нового лексичного матеріалу; за граматично неправильний усний і письмовий переказ прочитаного тексту без мінімального застосування нових слів та виразів; за фонетично неправильне в загальному читання й неграмотний переклад уривку із прочитаного тексту; за неповні усні відповіді на аудиторних заняттях; незадовільне написання письмових робіт (диктантів, перекладів, тестових завдань) і ставиться за незнання базових питань теоретичного і практичного матеріалу з фонетики, лексики та граматики іноземної мови.	</a:t>
            </a:r>
            <a:endParaRPr lang="uk-UA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Прямоугольник 2"/>
          <p:cNvSpPr/>
          <p:nvPr/>
        </p:nvSpPr>
        <p:spPr>
          <a:xfrm>
            <a:off x="180000" y="847800"/>
            <a:ext cx="7379640" cy="737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Evans, V., Dooley, J., &amp; Hayley, R. (2023). Career Paths: Cooking. Express Publishing.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Oxford English for Careers: Food Technology. (2020). Oxford University Press.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Качур І. В. (2019). Англійська мова для професійного спілкування. Київ.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Матюшенко А. І. (2020). Англійська мова за професійним спрямуванням: харчова промисловість. Харків: НФаУ.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Англійська мова для студентів спеціальності «Харчові технології» / за ред. О. І. Гончарової. (2020). Київ.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Deutsch im Hotel und Restaurant. Lehr- und Arbeitsbuch für Anfänger A1–A2 / A. Edelhoff, H. Becker. – Cornelsen Verlag, 2019.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Berufsfeld Küche – Deutsch für den Beruf / D. Grießhaber, R. Jahn. – Klett Verlag, 2021.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0" u="none" strike="noStrik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Mit Beruf auf Deutsch: Lebensmittelindustrie – Schubert Verlag, 2022.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TextBox 3"/>
          <p:cNvSpPr/>
          <p:nvPr/>
        </p:nvSpPr>
        <p:spPr>
          <a:xfrm>
            <a:off x="1763640" y="180000"/>
            <a:ext cx="458892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РЕКОМЕНДОВАНІ ДЖЕРЕЛА ІНФОРМАЦІЇ</a:t>
            </a:r>
            <a:endParaRPr lang="uk-UA" sz="2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7440" cy="279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261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/>
                    <a:lstStyle/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/>
                        </a:rPr>
                        <a:t>18 ВИРОБНИЦТВО ТА ТЕХНОЛОГІЇ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181 ХАРЧОВІ ТЕХНОЛОГІЇ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ХАРЧОВОЇ ПРОДУКЦІЇ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ТЕХНОЛОГІЧНЕ ВІДДІЛЕННЯ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Англійська, німецька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 4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-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-</a:t>
                      </a: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62" name="Picture 2"/>
          <p:cNvPicPr/>
          <p:nvPr/>
        </p:nvPicPr>
        <p:blipFill>
          <a:blip r:embed="rId2"/>
          <a:stretch/>
        </p:blipFill>
        <p:spPr>
          <a:xfrm>
            <a:off x="251640" y="404640"/>
            <a:ext cx="1726200" cy="1580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Прямоугольник 3"/>
          <p:cNvSpPr/>
          <p:nvPr/>
        </p:nvSpPr>
        <p:spPr>
          <a:xfrm>
            <a:off x="288000" y="122760"/>
            <a:ext cx="6910560" cy="7076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Мета: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Метою вивчення навчальної дисципліни «Іноземна мова за професійним спрямуванням» є всебічний розвиток іншомовної комунікативної компетенції здобувачів освіти з урахуванням особливостей майбутньої професійної діяльності. Це передбачає формування і вдосконалення навичок усного та писемного мовлення, аудіювання і читання іноземною мовою в межах професійно орієнтованих тем, необхідних для ефективного спілкування в академічному, виробничому та міжкультурному середовищі. Особлива увага приділяється оволодінню фаховою термінологією, розвиткові мовленнєвих стратегій, які забезпечують успішну професійну комунікацію в типових ситуаціях, пов’язаних із майбутньою спеціальністю, а також формуванню навичок міжособистісного та міжкультурного взаєморозуміння.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формувати професійну іншомовну компетенцію шляхом оволодіння фаховим вокабуляром, спеціальною термінологією, а також мовних кліше необхідних в процесі професійної комунікації; розвивати пізнавальні та інтелектуальні здібності та застосувати здобуті навички у вирішенні різноманітних проблемних ситуацій в професійній та соціальній сферах; формувати іншомовну комунікативну компетенцію; ознайомити здобувачів освіти з культурою, історією та цінностями країни, мова якої вивчається; формувати навички читання, письма, аудіювання та говоріння іноземною мовою.</a:t>
            </a:r>
            <a:r>
              <a:rPr lang="uk-UA" sz="10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Times New Roman"/>
              </a:rPr>
              <a:t> </a:t>
            </a:r>
            <a:endParaRPr lang="uk-UA" sz="10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Прямоугольник 2"/>
          <p:cNvSpPr/>
          <p:nvPr/>
        </p:nvSpPr>
        <p:spPr>
          <a:xfrm>
            <a:off x="86400" y="57240"/>
            <a:ext cx="7257960" cy="694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Програмні результати навчання: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РН11. П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роводити технологічні, техніко-економічні розрахунки сировини, матеріальних ресурсів і заповнювати обліково-звітну документацію.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РН13.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Застосовувати спеціальне програмне забезпечення та інформаційно-комунікаційні технології у професійній діяльності.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rgbClr val="3C1C6F"/>
                </a:solidFill>
                <a:uFillTx/>
                <a:latin typeface="Times New Roman"/>
              </a:rPr>
              <a:t>РН17. </a:t>
            </a:r>
            <a:r>
              <a:rPr lang="uk-UA" sz="1800" b="0" u="none" strike="noStrike">
                <a:solidFill>
                  <a:srgbClr val="3C1C6F"/>
                </a:solidFill>
                <a:uFillTx/>
                <a:latin typeface="Times New Roman"/>
              </a:rPr>
              <a:t>Спілкуватися та укладати ділову документацію іноземною  мовою, зокрема з професійних питань.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загальні компетентності: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ЗК3.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знання у практичних ситуаціях.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ЗК5.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спілкуватися іноземною мовою.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ЗК6.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використовувати інформаційні та комунікаційні технології.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ЗК7.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вчитися і оволодівати сучасними знаннями.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ЗК12.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працювати в команді.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ЗК13.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працювати самостійно та автономно.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спеціальні компетентності: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СК11.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 Здатність здійснення науково-пошукової та дослідницької діяльності. 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algn="just" defTabSz="457200">
              <a:lnSpc>
                <a:spcPct val="100000"/>
              </a:lnSpc>
              <a:buClr>
                <a:srgbClr val="3C1C6F"/>
              </a:buClr>
              <a:buFont typeface="Wingdings" charset="2"/>
              <a:buChar char=""/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СК12. 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  <a:ea typeface="Calibri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самовдосконалення.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" name="Таблица 2"/>
          <p:cNvGraphicFramePr/>
          <p:nvPr/>
        </p:nvGraphicFramePr>
        <p:xfrm>
          <a:off x="251640" y="1556640"/>
          <a:ext cx="7056360" cy="3481872"/>
        </p:xfrm>
        <a:graphic>
          <a:graphicData uri="http://schemas.openxmlformats.org/drawingml/2006/table">
            <a:tbl>
              <a:tblPr/>
              <a:tblGrid>
                <a:gridCol w="538200"/>
                <a:gridCol w="5621400"/>
                <a:gridCol w="896760"/>
              </a:tblGrid>
              <a:tr h="36000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285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РОЗДІЛИ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1. Професійно орієнтований етап.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38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2. Продукти харчування та кулінарні одиниці вимірювання. Критерії безпечності та класифікація.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484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Розділ 3. Асортимент страв та  методи приготування їжі.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56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8960"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465A4"/>
                          </a:solidFill>
                          <a:uFillTx/>
                          <a:latin typeface="Times New Roman"/>
                        </a:rPr>
                        <a:t>РАЗОМ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rgbClr val="3465A4"/>
                          </a:solidFill>
                          <a:uFillTx/>
                          <a:latin typeface="Times New Roman"/>
                        </a:rPr>
                        <a:t>120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6" name="Прямоугольник 1"/>
          <p:cNvSpPr/>
          <p:nvPr/>
        </p:nvSpPr>
        <p:spPr>
          <a:xfrm>
            <a:off x="1494000" y="548640"/>
            <a:ext cx="456984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" name="Таблиця 7"/>
          <p:cNvGraphicFramePr/>
          <p:nvPr/>
        </p:nvGraphicFramePr>
        <p:xfrm>
          <a:off x="251640" y="344160"/>
          <a:ext cx="8028360" cy="6156720"/>
        </p:xfrm>
        <a:graphic>
          <a:graphicData uri="http://schemas.openxmlformats.org/drawingml/2006/table">
            <a:tbl>
              <a:tblPr/>
              <a:tblGrid>
                <a:gridCol w="1073880"/>
                <a:gridCol w="695448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Моя майбутня професія. Професійні якості шеф-кухаря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Кухонне приладдя (І)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Кухонне приладдя (ІІ)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Кухонне електричне обладнання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Базові дії щодо приготування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Базові дії щодо приготування страв (І)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Базові дії щодо приготування страв (ІІ)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Смакові характеристики їжі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 №1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Одиниці вимірювання в кулінарії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Критерії безпечності продуктів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М'ясо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Риба. Морепродукти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Молочні продукти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Овочі. Фрукти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Спеції. Зелень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 №2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68" name="TextBox 8"/>
          <p:cNvSpPr/>
          <p:nvPr/>
        </p:nvSpPr>
        <p:spPr>
          <a:xfrm>
            <a:off x="1835640" y="-2520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9" name="Таблиця 7"/>
          <p:cNvGraphicFramePr/>
          <p:nvPr/>
        </p:nvGraphicFramePr>
        <p:xfrm>
          <a:off x="395640" y="476640"/>
          <a:ext cx="7164360" cy="6411840"/>
        </p:xfrm>
        <a:graphic>
          <a:graphicData uri="http://schemas.openxmlformats.org/drawingml/2006/table">
            <a:tbl>
              <a:tblPr/>
              <a:tblGrid>
                <a:gridCol w="957960"/>
                <a:gridCol w="620640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Сучасні методи кулінарії (</a:t>
                      </a:r>
                      <a:r>
                        <a:rPr lang="en-US" sz="14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Grilling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, </a:t>
                      </a:r>
                      <a:r>
                        <a:rPr lang="en-US" sz="14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Broiling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 – смаження на сітці-гратці).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Сучасні методи кулінарії (</a:t>
                      </a: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Roasting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 – запікання на вертелі, </a:t>
                      </a: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Braising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Сучасні методи кулінарії (</a:t>
                      </a: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Frying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, </a:t>
                      </a: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Steaming</a:t>
                      </a: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перших страв та їх приготування (супи, бульйони)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Приготування м’ясних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7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Приготування страв з морепродуктів. Рибні страви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Приготування молочних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страв з пасти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соусів та їх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салатів та їх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десертів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Приготування десертних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Асортимент страв європейського та британського сніданку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Обід. Асортимент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Вечеря. Асортимент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Дієтичне харчування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Вегетаріанська їжа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0" name="TextBox 8"/>
          <p:cNvSpPr/>
          <p:nvPr/>
        </p:nvSpPr>
        <p:spPr>
          <a:xfrm>
            <a:off x="1835640" y="-2520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Таблиця 7"/>
          <p:cNvGraphicFramePr/>
          <p:nvPr/>
        </p:nvGraphicFramePr>
        <p:xfrm>
          <a:off x="251640" y="344160"/>
          <a:ext cx="6840360" cy="2974560"/>
        </p:xfrm>
        <a:graphic>
          <a:graphicData uri="http://schemas.openxmlformats.org/drawingml/2006/table">
            <a:tbl>
              <a:tblPr/>
              <a:tblGrid>
                <a:gridCol w="915120"/>
                <a:gridCol w="5925240"/>
              </a:tblGrid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Їжа швидкого приготування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41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Українська національна кухня. Асортимент та приготування улюблених страв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Кухня народів світу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Санітарія і гігієна у закладах громадського харчування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39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Контрольна робота № 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40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Microsoft YaHei"/>
                        </a:rPr>
                        <a:t>Підсумкове заняття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7680">
                <a:tc>
                  <a:txBody>
                    <a:bodyPr/>
                    <a:lstStyle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Разом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80 год.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2" name="TextBox 8"/>
          <p:cNvSpPr/>
          <p:nvPr/>
        </p:nvSpPr>
        <p:spPr>
          <a:xfrm>
            <a:off x="1835640" y="-2520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ПРАКТИЧНІ ЗАНЯТТЯ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" name="Таблиця 1"/>
          <p:cNvGraphicFramePr/>
          <p:nvPr/>
        </p:nvGraphicFramePr>
        <p:xfrm>
          <a:off x="298440" y="400320"/>
          <a:ext cx="7441200" cy="5899680"/>
        </p:xfrm>
        <a:graphic>
          <a:graphicData uri="http://schemas.openxmlformats.org/drawingml/2006/table">
            <a:tbl>
              <a:tblPr/>
              <a:tblGrid>
                <a:gridCol w="567360"/>
                <a:gridCol w="5928120"/>
                <a:gridCol w="946080"/>
              </a:tblGrid>
              <a:tr h="528480">
                <a:tc gridSpan="3">
                  <a:txBody>
                    <a:bodyPr/>
                    <a:lstStyle/>
                    <a:p>
                      <a:endParaRPr lang="uk-UA" sz="2400" b="1" u="none" strike="noStrike">
                        <a:solidFill>
                          <a:srgbClr val="7030A0"/>
                        </a:solidFill>
                        <a:uFillTx/>
                        <a:latin typeface="Trebuchet MS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7462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№ з/п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К-ть годин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9129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1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Професійні якості кухаря.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Дотримання правил безпеки під час роботи у закладах громадського харчування.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  <a:spcAft>
                          <a:spcPts val="1001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476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Кухонне приладдя.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Кухонне електричне обладнання.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3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Базові дії щодо приготування страв (І)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Базові дії щодо приготування страв (ІІ)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5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Смакові характеристики їжі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4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6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lnSpc>
                          <a:spcPct val="115000"/>
                        </a:lnSpc>
                        <a:spcAft>
                          <a:spcPts val="1001"/>
                        </a:spcAft>
                      </a:pPr>
                      <a:r>
                        <a:rPr lang="en-US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М’ясо 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51048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7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Риба. Морепродукти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514800"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8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Calibri"/>
                        </a:rPr>
                        <a:t>Молочні продукти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lnSpc>
                          <a:spcPct val="150000"/>
                        </a:lnSpc>
                      </a:pPr>
                      <a:r>
                        <a:rPr lang="uk-UA" sz="1600" b="0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74" name="TextBox 8"/>
          <p:cNvSpPr/>
          <p:nvPr/>
        </p:nvSpPr>
        <p:spPr>
          <a:xfrm>
            <a:off x="1556280" y="906120"/>
            <a:ext cx="458892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5" name="TextBox 2"/>
          <p:cNvSpPr/>
          <p:nvPr/>
        </p:nvSpPr>
        <p:spPr>
          <a:xfrm>
            <a:off x="576720" y="0"/>
            <a:ext cx="59025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457200">
              <a:lnSpc>
                <a:spcPct val="100000"/>
              </a:lnSpc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/>
              </a:rPr>
              <a:t>САМОСТІЙНА РОБОТА</a:t>
            </a:r>
            <a:endParaRPr lang="uk-UA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Грань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1175</Words>
  <Application>Microsoft Office PowerPoint</Application>
  <PresentationFormat>Екран (4:3)</PresentationFormat>
  <Paragraphs>245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16</vt:i4>
      </vt:variant>
      <vt:variant>
        <vt:lpstr>Заголовки слайдів</vt:lpstr>
      </vt:variant>
      <vt:variant>
        <vt:i4>13</vt:i4>
      </vt:variant>
    </vt:vector>
  </HeadingPairs>
  <TitlesOfParts>
    <vt:vector size="29" baseType="lpstr"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ІНОЗЕМНА  МОВА  ЗА ПРОФЕСІЙНИМ СПРЯМУВАННЯМ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61</cp:revision>
  <cp:lastPrinted>2025-06-11T12:28:56Z</cp:lastPrinted>
  <dcterms:created xsi:type="dcterms:W3CDTF">2024-02-06T17:10:51Z</dcterms:created>
  <dcterms:modified xsi:type="dcterms:W3CDTF">2025-08-25T07:02:59Z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i4>14</vt:i4>
  </property>
</Properties>
</file>