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Торти\зображення_viber_2023-02-05_22-55-53-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775712" cy="4004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48680"/>
            <a:ext cx="6982544" cy="1224136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Тернопільський фаховий коледж </a:t>
            </a:r>
            <a:r>
              <a:rPr lang="uk-UA" sz="2800" dirty="0">
                <a:solidFill>
                  <a:srgbClr val="002060"/>
                </a:solidFill>
                <a:latin typeface="Times New Roman"/>
                <a:ea typeface="Times New Roman"/>
              </a:rPr>
              <a:t>харчових технологій і </a:t>
            </a:r>
            <a:r>
              <a:rPr lang="uk-UA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торгівлі</a:t>
            </a:r>
            <a:r>
              <a:rPr lang="uk-UA" sz="28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uk-UA" sz="2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6408712" cy="3744416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uk-UA" sz="2400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Освітньо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- кваліфікаційний рівень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фаховий молодший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бакалавр</a:t>
            </a:r>
          </a:p>
          <a:p>
            <a:pPr algn="just">
              <a:spcAft>
                <a:spcPts val="0"/>
              </a:spcAft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Галузь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знань: 18 Виробництво та технології</a:t>
            </a:r>
          </a:p>
          <a:p>
            <a:pPr algn="just">
              <a:spcAft>
                <a:spcPts val="0"/>
              </a:spcAft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Спеціальність: 181 «Харчові технології»</a:t>
            </a:r>
          </a:p>
          <a:p>
            <a:pPr algn="ctr"/>
            <a:endParaRPr lang="uk-UA" dirty="0">
              <a:solidFill>
                <a:srgbClr val="002060"/>
              </a:solidFill>
            </a:endParaRPr>
          </a:p>
          <a:p>
            <a:pPr algn="ctr"/>
            <a:r>
              <a:rPr lang="uk-UA" sz="2400" i="1" dirty="0" smtClean="0">
                <a:solidFill>
                  <a:srgbClr val="002060"/>
                </a:solidFill>
              </a:rPr>
              <a:t>Навчальна дисципліна </a:t>
            </a:r>
          </a:p>
          <a:p>
            <a:pPr algn="ctr"/>
            <a:r>
              <a:rPr lang="uk-UA" sz="2400" i="1" dirty="0" smtClean="0">
                <a:solidFill>
                  <a:srgbClr val="002060"/>
                </a:solidFill>
              </a:rPr>
              <a:t> «</a:t>
            </a:r>
            <a:r>
              <a:rPr lang="ru-RU" sz="2400" i="1" dirty="0" err="1" smtClean="0">
                <a:solidFill>
                  <a:srgbClr val="002060"/>
                </a:solidFill>
              </a:rPr>
              <a:t>Інноваційні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технології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в </a:t>
            </a:r>
            <a:r>
              <a:rPr lang="ru-RU" sz="2400" i="1" dirty="0" err="1" smtClean="0">
                <a:solidFill>
                  <a:srgbClr val="002060"/>
                </a:solidFill>
              </a:rPr>
              <a:t>галузі</a:t>
            </a:r>
            <a:r>
              <a:rPr lang="uk-UA" sz="2400" i="1" dirty="0" smtClean="0">
                <a:solidFill>
                  <a:srgbClr val="002060"/>
                </a:solidFill>
              </a:rPr>
              <a:t>»</a:t>
            </a:r>
            <a:endParaRPr lang="uk-UA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r>
              <a:rPr lang="ru-RU" sz="2000" b="1" dirty="0"/>
              <a:t>Предметом </a:t>
            </a:r>
            <a:r>
              <a:rPr lang="ru-RU" sz="2000" b="1" dirty="0" err="1"/>
              <a:t>дисципліни</a:t>
            </a:r>
            <a:r>
              <a:rPr lang="ru-RU" sz="2000" b="1" dirty="0"/>
              <a:t> є</a:t>
            </a:r>
            <a:r>
              <a:rPr lang="ru-RU" sz="2000" dirty="0"/>
              <a:t>: </a:t>
            </a:r>
            <a:r>
              <a:rPr lang="ru-RU" sz="2000" dirty="0" err="1">
                <a:latin typeface="Georgia" panose="02040502050405020303" pitchFamily="18" charset="0"/>
              </a:rPr>
              <a:t>сучасні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інноваційні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технології</a:t>
            </a:r>
            <a:r>
              <a:rPr lang="ru-RU" sz="2000" dirty="0">
                <a:latin typeface="Georgia" panose="02040502050405020303" pitchFamily="18" charset="0"/>
              </a:rPr>
              <a:t> в </a:t>
            </a:r>
            <a:r>
              <a:rPr lang="ru-RU" sz="2000" dirty="0" err="1">
                <a:latin typeface="Georgia" panose="02040502050405020303" pitchFamily="18" charset="0"/>
              </a:rPr>
              <a:t>кондитерському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виробництві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</a:rPr>
              <a:t>їх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переваги</a:t>
            </a:r>
            <a:r>
              <a:rPr lang="ru-RU" sz="2000" dirty="0">
                <a:latin typeface="Georgia" panose="02040502050405020303" pitchFamily="18" charset="0"/>
              </a:rPr>
              <a:t> та </a:t>
            </a:r>
            <a:r>
              <a:rPr lang="ru-RU" sz="2000" dirty="0" err="1">
                <a:latin typeface="Georgia" panose="02040502050405020303" pitchFamily="18" charset="0"/>
              </a:rPr>
              <a:t>недоліки</a:t>
            </a:r>
            <a:r>
              <a:rPr lang="ru-RU" sz="2000" dirty="0">
                <a:latin typeface="Georgia" panose="02040502050405020303" pitchFamily="18" charset="0"/>
              </a:rPr>
              <a:t>. </a:t>
            </a:r>
            <a:br>
              <a:rPr lang="ru-RU" sz="2000" dirty="0">
                <a:latin typeface="Georgia" panose="02040502050405020303" pitchFamily="18" charset="0"/>
              </a:rPr>
            </a:br>
            <a:endParaRPr lang="uk-UA" sz="2000" dirty="0">
              <a:latin typeface="Georgia" panose="02040502050405020303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82952" cy="4873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/>
              <a:t>Метою </a:t>
            </a:r>
            <a:r>
              <a:rPr lang="uk-UA" b="1" dirty="0"/>
              <a:t>вивчення дисципліни </a:t>
            </a:r>
            <a:r>
              <a:rPr lang="uk-UA" dirty="0"/>
              <a:t>є забезпечення теоретичної і практичної підготовки здобувачів освіти в галузі інноваційних технологій в кондитерському виробництві, що сприятиме вирішенню фахових питань, пов’язаних з використанням інноваційної технології в приготуванні і оформленні кондитерських виробів, а також пошук шляхів вдосконалення смакових властивостей кондитерських виробів із застосуванням різних добавок</a:t>
            </a:r>
          </a:p>
          <a:p>
            <a:endParaRPr lang="uk-UA" dirty="0"/>
          </a:p>
        </p:txBody>
      </p:sp>
      <p:pic>
        <p:nvPicPr>
          <p:cNvPr id="1026" name="Picture 2" descr="C:\Users\Asus\Desktop\Торти\зображення_viber_2023-03-20_08-23-49-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521673" cy="4272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9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5902"/>
            <a:ext cx="3767137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7200800" cy="537345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загальні компетенції: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uk-UA" dirty="0">
                <a:latin typeface="Times New Roman"/>
                <a:ea typeface="Calibri"/>
                <a:cs typeface="Times New Roman"/>
              </a:rPr>
              <a:t>здатність виявляти ініціативу та підприємливість, вчитися і оволодівати сучасними знаннями; 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uk-UA" dirty="0">
                <a:latin typeface="Times New Roman"/>
                <a:ea typeface="Calibri"/>
                <a:cs typeface="Times New Roman"/>
              </a:rPr>
              <a:t>знання і розуміння предметної області та професійної діяльності та здатність до пошуку та аналізу інформації з різних джерел;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uk-UA" dirty="0">
                <a:latin typeface="Times New Roman"/>
                <a:ea typeface="Calibri"/>
                <a:cs typeface="Times New Roman"/>
              </a:rPr>
              <a:t> здатність оцінювати та забезпечувати якість виконуваних робіт;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uk-UA" dirty="0">
                <a:latin typeface="Times New Roman"/>
                <a:ea typeface="Calibri"/>
                <a:cs typeface="Times New Roman"/>
              </a:rPr>
              <a:t> здатність працювати в команді та автономно.</a:t>
            </a:r>
            <a:endParaRPr lang="uk-UA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27584" y="25629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 основних 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Торти\зображення_viber_2023-02-06_00-07-34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751334" cy="6323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6408712" cy="59252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800" b="1" dirty="0">
                <a:latin typeface="Times New Roman"/>
                <a:ea typeface="Calibri"/>
                <a:cs typeface="Times New Roman"/>
              </a:rPr>
              <a:t>спеціальні компетентності:</a:t>
            </a:r>
            <a:endParaRPr lang="uk-UA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800" dirty="0">
                <a:latin typeface="Times New Roman"/>
                <a:ea typeface="Calibri"/>
                <a:cs typeface="Times New Roman"/>
              </a:rPr>
              <a:t>здатність впроваджувати у виробництво технології харчових продуктів на основі розуміння сутності перетворень основних складових продовольчої сировини впродовж технологічного процесу; </a:t>
            </a:r>
            <a:endParaRPr lang="uk-UA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800" dirty="0">
                <a:latin typeface="Times New Roman"/>
                <a:ea typeface="Calibri"/>
                <a:cs typeface="Times New Roman"/>
              </a:rPr>
              <a:t>здатність організовувати та проводити контроль якості і безпечності сировини, напівфабрикатів та харчових продуктів із застосуванням сучасних методів досліджень; </a:t>
            </a:r>
            <a:endParaRPr lang="uk-UA" sz="18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800" dirty="0">
                <a:latin typeface="Times New Roman"/>
                <a:ea typeface="Calibri"/>
              </a:rPr>
              <a:t>здатність проектувати асортимент та технологічний процес виробництва продукції, складати необхідну нормативну документацію з використанням чинної законодавчої бази та довідкових матеріалів; </a:t>
            </a:r>
            <a:endParaRPr lang="uk-UA" sz="18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800" dirty="0" smtClean="0">
                <a:latin typeface="Times New Roman"/>
                <a:ea typeface="Calibri"/>
              </a:rPr>
              <a:t>здатність </a:t>
            </a:r>
            <a:r>
              <a:rPr lang="uk-UA" sz="1800" dirty="0">
                <a:latin typeface="Times New Roman"/>
                <a:ea typeface="Calibri"/>
              </a:rPr>
              <a:t>формувати асортимент продукції підприємств та послуг відповідно до попиту, вносити корективи в асортимент готової продукції, технологічний режим виробництва залежно від наявності та якості сировини.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7807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Торти\зображення_viber_2023-02-06_21-29-09-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434150" cy="53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264696" cy="6206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Тематичний план дисципліни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5904656" cy="578125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2800" b="1" dirty="0" smtClean="0">
                <a:latin typeface="Times New Roman"/>
                <a:ea typeface="Times New Roman"/>
              </a:rPr>
              <a:t>Розділ 1. </a:t>
            </a:r>
            <a:r>
              <a:rPr lang="uk-UA" sz="2800" b="1" dirty="0">
                <a:latin typeface="Times New Roman"/>
                <a:ea typeface="Times New Roman"/>
              </a:rPr>
              <a:t>Сучасні аспекти оздоровчого </a:t>
            </a:r>
            <a:r>
              <a:rPr lang="uk-UA" sz="2800" b="1" dirty="0" smtClean="0">
                <a:latin typeface="Times New Roman"/>
                <a:ea typeface="Times New Roman"/>
              </a:rPr>
              <a:t>харчування.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2800" b="1" dirty="0" smtClean="0">
                <a:latin typeface="Times New Roman"/>
                <a:ea typeface="Times New Roman"/>
              </a:rPr>
              <a:t>Розділ 2. </a:t>
            </a:r>
            <a:r>
              <a:rPr lang="ru-RU" sz="2800" b="1" dirty="0" err="1">
                <a:latin typeface="Times New Roman"/>
                <a:ea typeface="Times New Roman"/>
              </a:rPr>
              <a:t>Технології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використання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нових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видів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поліпшувачів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структури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борошняних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кондитерських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Times New Roman"/>
              </a:rPr>
              <a:t>виробів</a:t>
            </a:r>
            <a:r>
              <a:rPr lang="ru-RU" sz="2800" b="1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борошняних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кондитерських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2800" b="1" dirty="0">
                <a:latin typeface="Times New Roman"/>
                <a:ea typeface="Times New Roman"/>
              </a:rPr>
              <a:t>Розділ 4. </a:t>
            </a:r>
            <a:r>
              <a:rPr lang="ru-RU" sz="2800" b="1" dirty="0" err="1">
                <a:latin typeface="Times New Roman"/>
                <a:ea typeface="Times New Roman"/>
              </a:rPr>
              <a:t>Нетрадиційні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технології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використання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сировини</a:t>
            </a:r>
            <a:r>
              <a:rPr lang="ru-RU" sz="2800" b="1" dirty="0">
                <a:latin typeface="Times New Roman"/>
                <a:ea typeface="Times New Roman"/>
              </a:rPr>
              <a:t> в  </a:t>
            </a:r>
            <a:r>
              <a:rPr lang="ru-RU" sz="2800" b="1" dirty="0" err="1">
                <a:latin typeface="Times New Roman"/>
                <a:ea typeface="Times New Roman"/>
              </a:rPr>
              <a:t>кондитерському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виробництві</a:t>
            </a:r>
            <a:r>
              <a:rPr lang="uk-UA" sz="2800" b="1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2800" b="1" dirty="0">
                <a:latin typeface="Times New Roman"/>
                <a:ea typeface="Times New Roman"/>
              </a:rPr>
              <a:t>Розділ 5. </a:t>
            </a:r>
            <a:r>
              <a:rPr lang="ru-RU" sz="2800" b="1" dirty="0" err="1">
                <a:latin typeface="Times New Roman"/>
                <a:ea typeface="Times New Roman"/>
              </a:rPr>
              <a:t>Технології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приготування</a:t>
            </a:r>
            <a:r>
              <a:rPr lang="ru-RU" sz="2800" b="1" dirty="0">
                <a:latin typeface="Times New Roman"/>
                <a:ea typeface="Times New Roman"/>
              </a:rPr>
              <a:t> та </a:t>
            </a:r>
            <a:r>
              <a:rPr lang="ru-RU" sz="2800" b="1" dirty="0" err="1">
                <a:latin typeface="Times New Roman"/>
                <a:ea typeface="Times New Roman"/>
              </a:rPr>
              <a:t>оформлення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тістечок</a:t>
            </a:r>
            <a:r>
              <a:rPr lang="uk-UA" sz="2800" b="1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uk-UA" sz="2800" b="1" dirty="0">
                <a:latin typeface="Times New Roman"/>
                <a:ea typeface="Times New Roman"/>
              </a:rPr>
              <a:t>Розділ. </a:t>
            </a:r>
            <a:r>
              <a:rPr lang="uk-UA" sz="2800" b="1" dirty="0" smtClean="0">
                <a:latin typeface="Times New Roman"/>
                <a:ea typeface="Times New Roman"/>
              </a:rPr>
              <a:t>6. </a:t>
            </a:r>
            <a:r>
              <a:rPr lang="ru-RU" sz="2800" b="1" dirty="0" err="1">
                <a:latin typeface="Times New Roman"/>
                <a:ea typeface="Times New Roman"/>
              </a:rPr>
              <a:t>Технології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приготування</a:t>
            </a:r>
            <a:r>
              <a:rPr lang="ru-RU" sz="2800" b="1" dirty="0">
                <a:latin typeface="Times New Roman"/>
                <a:ea typeface="Times New Roman"/>
              </a:rPr>
              <a:t> та </a:t>
            </a:r>
            <a:r>
              <a:rPr lang="ru-RU" sz="2800" b="1" dirty="0" err="1">
                <a:latin typeface="Times New Roman"/>
                <a:ea typeface="Times New Roman"/>
              </a:rPr>
              <a:t>оформлення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тортів</a:t>
            </a:r>
            <a:r>
              <a:rPr lang="uk-UA" sz="2800" b="1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uk-UA" sz="2800" b="1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uk-UA" sz="11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uk-UA" sz="18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33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sus\Desktop\Торти\зображення_viber_2023-02-06_21-29-07-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27160"/>
            <a:ext cx="2272857" cy="3422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5616624" cy="621330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ru-RU" dirty="0" smtClean="0"/>
              <a:t>На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</a:t>
            </a:r>
            <a:r>
              <a:rPr lang="ru-RU" dirty="0" err="1"/>
              <a:t>відведено</a:t>
            </a:r>
            <a:r>
              <a:rPr lang="ru-RU" dirty="0"/>
              <a:t> </a:t>
            </a:r>
            <a:r>
              <a:rPr lang="ru-RU" dirty="0" smtClean="0"/>
              <a:t>90 годин</a:t>
            </a:r>
            <a:r>
              <a:rPr lang="ru-RU" dirty="0"/>
              <a:t>, </a:t>
            </a:r>
            <a:r>
              <a:rPr lang="ru-RU" dirty="0" smtClean="0"/>
              <a:t>3 </a:t>
            </a:r>
            <a:r>
              <a:rPr lang="ru-RU" dirty="0" err="1" smtClean="0"/>
              <a:t>кредити</a:t>
            </a:r>
            <a:r>
              <a:rPr lang="ru-RU" dirty="0" smtClean="0"/>
              <a:t> </a:t>
            </a:r>
            <a:r>
              <a:rPr lang="ru-RU" dirty="0"/>
              <a:t>ECTS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успішності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-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 smtClean="0"/>
              <a:t>, </a:t>
            </a:r>
            <a:r>
              <a:rPr lang="ru-RU" dirty="0" err="1" smtClean="0"/>
              <a:t>комплекти</a:t>
            </a:r>
            <a:r>
              <a:rPr lang="ru-RU" dirty="0" smtClean="0"/>
              <a:t> </a:t>
            </a:r>
            <a:r>
              <a:rPr lang="ru-RU" dirty="0" err="1"/>
              <a:t>тестових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для поточного контролю,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підсумкового</a:t>
            </a:r>
            <a:r>
              <a:rPr lang="ru-RU" dirty="0" smtClean="0"/>
              <a:t> </a:t>
            </a:r>
            <a:r>
              <a:rPr lang="ru-RU" dirty="0"/>
              <a:t>контролю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Форма </a:t>
            </a:r>
            <a:r>
              <a:rPr lang="ru-RU" dirty="0" err="1"/>
              <a:t>підсумкового</a:t>
            </a:r>
            <a:r>
              <a:rPr lang="ru-RU" dirty="0"/>
              <a:t> контролю – </a:t>
            </a:r>
            <a:r>
              <a:rPr lang="ru-RU" dirty="0" err="1"/>
              <a:t>диференційований</a:t>
            </a:r>
            <a:r>
              <a:rPr lang="ru-RU" dirty="0"/>
              <a:t> </a:t>
            </a:r>
            <a:r>
              <a:rPr lang="ru-RU" dirty="0" err="1"/>
              <a:t>залік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122" name="Picture 2" descr="C:\Users\Asus\Desktop\Торти\зображення_viber_2023-02-08_07-15-42-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04" y="162190"/>
            <a:ext cx="2050354" cy="2568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esktop\Торти\зображення_viber_2023-02-08_07-40-19-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04" y="4437111"/>
            <a:ext cx="2050353" cy="2225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ишукана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360</Words>
  <Application>Microsoft Office PowerPoint</Application>
  <PresentationFormat>Екран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3" baseType="lpstr">
      <vt:lpstr>Calibri</vt:lpstr>
      <vt:lpstr>Century Schoolbook</vt:lpstr>
      <vt:lpstr>Georgia</vt:lpstr>
      <vt:lpstr>Times New Roman</vt:lpstr>
      <vt:lpstr>Wingdings</vt:lpstr>
      <vt:lpstr>Wingdings 2</vt:lpstr>
      <vt:lpstr>Вишукана</vt:lpstr>
      <vt:lpstr>Тернопільський фаховий коледж харчових технологій і торгівлі </vt:lpstr>
      <vt:lpstr>Предметом дисципліни є: сучасні інноваційні технології в кондитерському виробництві, їх переваги та недоліки.  </vt:lpstr>
      <vt:lpstr>Презентація PowerPoint</vt:lpstr>
      <vt:lpstr>Презентація PowerPoint</vt:lpstr>
      <vt:lpstr>Тематичний план дисципліни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Тернопільський фаховий коледж харчових технологій і торгівлі</dc:title>
  <dc:creator>Asus</dc:creator>
  <cp:lastModifiedBy>admin</cp:lastModifiedBy>
  <cp:revision>13</cp:revision>
  <dcterms:created xsi:type="dcterms:W3CDTF">2022-01-30T21:22:55Z</dcterms:created>
  <dcterms:modified xsi:type="dcterms:W3CDTF">2023-03-27T12:48:19Z</dcterms:modified>
</cp:coreProperties>
</file>