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3" r:id="rId4"/>
    <p:sldId id="266" r:id="rId5"/>
    <p:sldId id="267" r:id="rId6"/>
    <p:sldId id="262" r:id="rId7"/>
    <p:sldId id="269" r:id="rId8"/>
    <p:sldId id="263" r:id="rId9"/>
    <p:sldId id="264" r:id="rId10"/>
    <p:sldId id="265" r:id="rId11"/>
    <p:sldId id="270" r:id="rId12"/>
    <p:sldId id="272" r:id="rId13"/>
    <p:sldId id="268" r:id="rId14"/>
    <p:sldId id="275" r:id="rId15"/>
    <p:sldId id="271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5BDD-839E-4FEA-A4EA-0F17AC46173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1D57-A284-4AC5-B357-00C95948A2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urok.com.ua/post/buling-u-shkoli-dopomozhit-ditini-vporatisya-z-postiynim-ckuvanny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езультат пошуку зображень за запитом &quot;безпека в інтернеті презентаці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3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8229600" cy="496230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Анонімні</a:t>
            </a:r>
            <a:r>
              <a:rPr lang="ru-RU" dirty="0"/>
              <a:t> </a:t>
            </a:r>
            <a:r>
              <a:rPr lang="ru-RU" dirty="0" smtClean="0"/>
              <a:t>погрози</a:t>
            </a:r>
          </a:p>
          <a:p>
            <a:pPr>
              <a:buFontTx/>
              <a:buChar char="•"/>
            </a:pPr>
            <a:r>
              <a:rPr lang="uk-UA" dirty="0" smtClean="0"/>
              <a:t>Телефонні дзвінки з мовчанням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Переслідування</a:t>
            </a:r>
            <a:endParaRPr lang="ru-RU" dirty="0"/>
          </a:p>
          <a:p>
            <a:pPr algn="just">
              <a:buFontTx/>
              <a:buChar char="•"/>
            </a:pPr>
            <a:r>
              <a:rPr lang="ru-RU" dirty="0"/>
              <a:t> </a:t>
            </a:r>
            <a:r>
              <a:rPr lang="ru-RU" dirty="0" err="1" smtClean="0"/>
              <a:t>Хеппіслепінг</a:t>
            </a:r>
            <a:r>
              <a:rPr lang="ru-RU" dirty="0" smtClean="0"/>
              <a:t>  - </a:t>
            </a:r>
            <a:r>
              <a:rPr lang="ru-RU" dirty="0" err="1" smtClean="0"/>
              <a:t>насильство</a:t>
            </a:r>
            <a:r>
              <a:rPr lang="ru-RU" dirty="0" smtClean="0"/>
              <a:t>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, </a:t>
            </a:r>
            <a:r>
              <a:rPr lang="ru-RU" dirty="0" err="1" smtClean="0"/>
              <a:t>актуальне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для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цькування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актуально, коли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про </a:t>
            </a:r>
            <a:r>
              <a:rPr lang="ru-RU" dirty="0" err="1" smtClean="0"/>
              <a:t>моральне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. </a:t>
            </a:r>
            <a:r>
              <a:rPr lang="ru-RU" dirty="0" err="1" smtClean="0"/>
              <a:t>Яскрава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 – </a:t>
            </a:r>
            <a:r>
              <a:rPr lang="ru-RU" dirty="0" err="1" smtClean="0"/>
              <a:t>звичка</a:t>
            </a:r>
            <a:r>
              <a:rPr lang="ru-RU" dirty="0" smtClean="0"/>
              <a:t> </a:t>
            </a:r>
            <a:r>
              <a:rPr lang="ru-RU" dirty="0" err="1" smtClean="0"/>
              <a:t>знімати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 на камеру для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106454"/>
            <a:ext cx="792088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Пам'ятка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захисту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кібербулінгу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Здійснюйте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батьківський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контроль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Робіть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обережно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огляду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вікові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особливості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(для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молодших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обмежте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доступ до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сумнівних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сайтів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для старших – час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часу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переглядайте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історію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браузеру).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Застерігайте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передачі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Поясніть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речі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про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говорять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сторонніми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прізвище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номер телефону, адреса,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місце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час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роботи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батьків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відвідування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школи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гуртків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мають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бути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збережені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секреті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Навчіть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критично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ставитися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Не все,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написано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правда.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достовірності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хай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запитує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старших.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Розкажіть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про правила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поведінки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вони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такі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самі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як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реальності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зокрема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повага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співрозмовників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Станьте прикладом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Оволодійте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навичками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безпечного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користування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використовуйте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його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за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призначенням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ваші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робитимуть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так само.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8424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20803430">
            <a:off x="362042" y="566734"/>
            <a:ext cx="2351088" cy="1061137"/>
          </a:xfrm>
          <a:prstGeom prst="cloudCallout">
            <a:avLst>
              <a:gd name="adj1" fmla="val 29505"/>
              <a:gd name="adj2" fmla="val 11866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dirty="0">
                <a:latin typeface="Calibri" pitchFamily="34" charset="0"/>
              </a:rPr>
              <a:t>     </a:t>
            </a:r>
            <a:r>
              <a:rPr lang="uk-UA" sz="2400" b="1" dirty="0" smtClean="0">
                <a:solidFill>
                  <a:srgbClr val="FF0000"/>
                </a:solidFill>
                <a:latin typeface="Calibri" pitchFamily="34" charset="0"/>
              </a:rPr>
              <a:t>Розвиток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059113" y="188913"/>
            <a:ext cx="2736850" cy="1584325"/>
          </a:xfrm>
          <a:prstGeom prst="cloudCallout">
            <a:avLst>
              <a:gd name="adj1" fmla="val 6245"/>
              <a:gd name="adj2" fmla="val 82921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Завантаження звукових відеофайлів</a:t>
            </a:r>
            <a:endParaRPr lang="ru-RU" sz="2000" b="1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515189">
            <a:off x="6327775" y="576263"/>
            <a:ext cx="2393950" cy="1385887"/>
          </a:xfrm>
          <a:prstGeom prst="cloudCallout">
            <a:avLst>
              <a:gd name="adj1" fmla="val -43059"/>
              <a:gd name="adj2" fmla="val 102393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Навчання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20925329">
            <a:off x="179388" y="4652963"/>
            <a:ext cx="2952750" cy="1439862"/>
          </a:xfrm>
          <a:prstGeom prst="cloudCallout">
            <a:avLst>
              <a:gd name="adj1" fmla="val 55279"/>
              <a:gd name="adj2" fmla="val -9943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Спілкування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 rot="254500">
            <a:off x="3395663" y="4968875"/>
            <a:ext cx="2738437" cy="1241425"/>
          </a:xfrm>
          <a:prstGeom prst="cloudCallout">
            <a:avLst>
              <a:gd name="adj1" fmla="val -13886"/>
              <a:gd name="adj2" fmla="val -13575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err="1">
                <a:solidFill>
                  <a:srgbClr val="FF0000"/>
                </a:solidFill>
                <a:latin typeface="Calibri" pitchFamily="34" charset="0"/>
              </a:rPr>
              <a:t>Інтернет-послуги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21449583">
            <a:off x="6405563" y="4486275"/>
            <a:ext cx="2314575" cy="1597025"/>
          </a:xfrm>
          <a:prstGeom prst="cloudCallout">
            <a:avLst>
              <a:gd name="adj1" fmla="val -69479"/>
              <a:gd name="adj2" fmla="val -96449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Пошук Інформації</a:t>
            </a:r>
            <a:endParaRPr lang="ru-RU" sz="2000" b="1" dirty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241" y="2967335"/>
            <a:ext cx="922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Інтернет                    корисний!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Результат пошуку зображень за запитом &quot;корисний інтерне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544" y="2564904"/>
            <a:ext cx="3062599" cy="2085337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50" grpId="0" animBg="1"/>
      <p:bldP spid="2050" grpId="1" animBg="1"/>
      <p:bldP spid="2051" grpId="0" animBg="1"/>
      <p:bldP spid="2051" grpId="1" animBg="1"/>
      <p:bldP spid="2052" grpId="0" animBg="1"/>
      <p:bldP spid="2052" grpId="1" animBg="1"/>
      <p:bldP spid="2053" grpId="0" animBg="1"/>
      <p:bldP spid="2053" grpId="1" animBg="1"/>
      <p:bldP spid="4097" grpId="0" animBg="1"/>
      <p:bldP spid="4097" grpId="1" animBg="1"/>
      <p:bldP spid="4098" grpId="0" animBg="1"/>
      <p:bldP spid="409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09" y="0"/>
            <a:ext cx="917540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5831879" cy="4679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Діти </a:t>
            </a:r>
            <a:r>
              <a:rPr lang="uk-UA" sz="4000" b="1" dirty="0" smtClean="0">
                <a:solidFill>
                  <a:srgbClr val="FF0000"/>
                </a:solidFill>
              </a:rPr>
              <a:t>з</a:t>
            </a:r>
            <a:r>
              <a:rPr lang="uk-UA" sz="4000" b="1" dirty="0" smtClean="0"/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7-10</a:t>
            </a:r>
            <a:r>
              <a:rPr lang="uk-UA" sz="4000" b="1" dirty="0" smtClean="0"/>
              <a:t> років </a:t>
            </a:r>
            <a:r>
              <a:rPr lang="uk-UA" sz="4000" b="1" dirty="0" smtClean="0"/>
              <a:t>–</a:t>
            </a:r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15-25 </a:t>
            </a:r>
            <a:r>
              <a:rPr lang="uk-UA" sz="4000" b="1" dirty="0" smtClean="0"/>
              <a:t>хвилин;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Діти </a:t>
            </a:r>
            <a:r>
              <a:rPr lang="uk-UA" sz="4000" b="1" dirty="0" smtClean="0">
                <a:solidFill>
                  <a:srgbClr val="FF0000"/>
                </a:solidFill>
              </a:rPr>
              <a:t>з 11-14</a:t>
            </a:r>
            <a:r>
              <a:rPr lang="uk-UA" sz="4000" b="1" dirty="0" smtClean="0"/>
              <a:t> </a:t>
            </a:r>
            <a:r>
              <a:rPr lang="uk-UA" sz="4000" b="1" dirty="0" err="1" smtClean="0"/>
              <a:t>років-</a:t>
            </a:r>
            <a:r>
              <a:rPr lang="uk-UA" sz="4000" b="1" dirty="0" smtClean="0"/>
              <a:t> </a:t>
            </a:r>
            <a:endParaRPr lang="uk-UA" sz="4000" b="1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від </a:t>
            </a:r>
            <a:r>
              <a:rPr lang="uk-UA" sz="4000" b="1" dirty="0" smtClean="0"/>
              <a:t>30 до 40 хвилин;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Підліткам </a:t>
            </a:r>
            <a:r>
              <a:rPr lang="uk-UA" sz="4000" b="1" dirty="0" smtClean="0">
                <a:solidFill>
                  <a:srgbClr val="FF0000"/>
                </a:solidFill>
              </a:rPr>
              <a:t>до 16 </a:t>
            </a:r>
            <a:r>
              <a:rPr lang="uk-UA" sz="4000" b="1" dirty="0" smtClean="0"/>
              <a:t>років - не більше 2-х годин;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Підліткам </a:t>
            </a:r>
            <a:r>
              <a:rPr lang="uk-UA" sz="4000" b="1" dirty="0" smtClean="0">
                <a:solidFill>
                  <a:srgbClr val="FF0000"/>
                </a:solidFill>
              </a:rPr>
              <a:t>старше 16</a:t>
            </a:r>
            <a:r>
              <a:rPr lang="uk-UA" sz="4000" b="1" dirty="0" smtClean="0"/>
              <a:t> </a:t>
            </a:r>
            <a:r>
              <a:rPr lang="uk-UA" sz="4000" b="1" dirty="0" smtClean="0"/>
              <a:t>років </a:t>
            </a:r>
            <a:r>
              <a:rPr lang="uk-UA" sz="4000" b="1" dirty="0" smtClean="0"/>
              <a:t>- 2- 4 години з </a:t>
            </a:r>
            <a:r>
              <a:rPr lang="ru-RU" sz="4000" b="1" dirty="0" err="1" smtClean="0"/>
              <a:t>перервами</a:t>
            </a:r>
            <a:r>
              <a:rPr lang="ru-RU" sz="4000" b="1" dirty="0" smtClean="0"/>
              <a:t> </a:t>
            </a:r>
            <a:r>
              <a:rPr lang="uk-UA" sz="4000" b="1" dirty="0" smtClean="0"/>
              <a:t>;</a:t>
            </a:r>
            <a:endParaRPr lang="ru-RU" sz="4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300" dirty="0" smtClean="0"/>
          </a:p>
        </p:txBody>
      </p:sp>
      <p:sp>
        <p:nvSpPr>
          <p:cNvPr id="20483" name="AutoShape 4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AutoShape 6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5" name="AutoShape 8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88640"/>
            <a:ext cx="799288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Слідкуйте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часом</a:t>
            </a:r>
          </a:p>
        </p:txBody>
      </p:sp>
      <p:pic>
        <p:nvPicPr>
          <p:cNvPr id="28674" name="Picture 2" descr="Результат пошуку зображень за запитом &quot;діти за компьютером&quot;"/>
          <p:cNvPicPr>
            <a:picLocks noChangeAspect="1" noChangeArrowheads="1"/>
          </p:cNvPicPr>
          <p:nvPr/>
        </p:nvPicPr>
        <p:blipFill>
          <a:blip r:embed="rId2" cstate="print"/>
          <a:srcRect l="3276" r="10410" b="789"/>
          <a:stretch>
            <a:fillRect/>
          </a:stretch>
        </p:blipFill>
        <p:spPr bwMode="auto">
          <a:xfrm>
            <a:off x="4283968" y="980728"/>
            <a:ext cx="4608512" cy="2648570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4187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8" y="0"/>
            <a:ext cx="916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000" y="0"/>
            <a:ext cx="9179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513"/>
            <a:ext cx="5760640" cy="5472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uk-UA" b="1" dirty="0" smtClean="0"/>
              <a:t>І</a:t>
            </a:r>
            <a:r>
              <a:rPr lang="ru-RU" b="1" dirty="0" err="1" smtClean="0"/>
              <a:t>грова</a:t>
            </a:r>
            <a:r>
              <a:rPr lang="ru-RU" b="1" dirty="0" smtClean="0"/>
              <a:t> </a:t>
            </a:r>
            <a:r>
              <a:rPr lang="ru-RU" b="1" dirty="0" err="1" smtClean="0"/>
              <a:t>залежність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smtClean="0"/>
              <a:t>Доступ та </a:t>
            </a:r>
            <a:r>
              <a:rPr lang="ru-RU" b="1" dirty="0" err="1" smtClean="0"/>
              <a:t>безпосереднє</a:t>
            </a:r>
            <a:r>
              <a:rPr lang="ru-RU" b="1" dirty="0" smtClean="0"/>
              <a:t> </a:t>
            </a:r>
            <a:r>
              <a:rPr lang="ru-RU" b="1" dirty="0" err="1" smtClean="0"/>
              <a:t>залучення</a:t>
            </a:r>
            <a:r>
              <a:rPr lang="ru-RU" b="1" dirty="0" smtClean="0"/>
              <a:t> до </a:t>
            </a:r>
            <a:r>
              <a:rPr lang="ru-RU" b="1" dirty="0" err="1" smtClean="0"/>
              <a:t>небажаного</a:t>
            </a:r>
            <a:r>
              <a:rPr lang="ru-RU" b="1" dirty="0" smtClean="0"/>
              <a:t> </a:t>
            </a:r>
            <a:r>
              <a:rPr lang="ru-RU" b="1" dirty="0" err="1" smtClean="0"/>
              <a:t>контенту</a:t>
            </a:r>
            <a:r>
              <a:rPr lang="ru-RU" b="1" dirty="0" smtClean="0"/>
              <a:t>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Небезпека</a:t>
            </a:r>
            <a:r>
              <a:rPr lang="ru-RU" b="1" dirty="0" smtClean="0"/>
              <a:t> </a:t>
            </a:r>
            <a:r>
              <a:rPr lang="ru-RU" b="1" dirty="0" err="1" smtClean="0"/>
              <a:t>віртуального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(</a:t>
            </a:r>
            <a:r>
              <a:rPr lang="ru-RU" b="1" dirty="0" err="1" smtClean="0"/>
              <a:t>приниження</a:t>
            </a:r>
            <a:r>
              <a:rPr lang="ru-RU" b="1" dirty="0" smtClean="0"/>
              <a:t>);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Сюрпризи</a:t>
            </a:r>
            <a:r>
              <a:rPr lang="ru-RU" b="1" dirty="0" smtClean="0"/>
              <a:t> при </a:t>
            </a:r>
            <a:r>
              <a:rPr lang="ru-RU" b="1" dirty="0" err="1" smtClean="0"/>
              <a:t>безпосередній</a:t>
            </a:r>
            <a:r>
              <a:rPr lang="ru-RU" b="1" dirty="0" smtClean="0"/>
              <a:t> </a:t>
            </a:r>
            <a:r>
              <a:rPr lang="ru-RU" b="1" dirty="0" err="1" smtClean="0"/>
              <a:t>зустрічі</a:t>
            </a:r>
            <a:r>
              <a:rPr lang="ru-RU" b="1" dirty="0" smtClean="0"/>
              <a:t> </a:t>
            </a:r>
            <a:r>
              <a:rPr lang="ru-RU" b="1" dirty="0" err="1" smtClean="0"/>
              <a:t>віч-на-віч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Віруси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smtClean="0"/>
              <a:t>Неправдива </a:t>
            </a:r>
            <a:r>
              <a:rPr lang="ru-RU" b="1" dirty="0" err="1" smtClean="0"/>
              <a:t>інформація</a:t>
            </a:r>
            <a:r>
              <a:rPr lang="ru-RU" b="1" dirty="0" smtClean="0"/>
              <a:t>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Неконтрольовані</a:t>
            </a:r>
            <a:r>
              <a:rPr lang="ru-RU" b="1" dirty="0" smtClean="0"/>
              <a:t> покупки.</a:t>
            </a:r>
            <a:endParaRPr lang="ru-RU" dirty="0" smtClean="0"/>
          </a:p>
        </p:txBody>
      </p:sp>
      <p:pic>
        <p:nvPicPr>
          <p:cNvPr id="4" name="Рисунок 3" descr="1304275990_internet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8680"/>
            <a:ext cx="2183896" cy="2777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65738665_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933056"/>
            <a:ext cx="2736304" cy="22582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6" y="116632"/>
            <a:ext cx="61926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Проблеми в Інтернеті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135937" cy="5257801"/>
        </p:xfrm>
        <a:graphic>
          <a:graphicData uri="http://schemas.openxmlformats.org/drawingml/2006/table">
            <a:tbl>
              <a:tblPr/>
              <a:tblGrid>
                <a:gridCol w="4067175"/>
                <a:gridCol w="406876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Психологічна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Фізіологічна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Очікування сеансу Інтернету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Фізична втомленість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Збільшення часу перебування в Інтернеті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Сухість очей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Втомленість,  в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`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ялість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,  депресія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Головні болі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Ризик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втрати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соціальних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зв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Helvetica"/>
                        </a:rPr>
                        <a:t>‛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язків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та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життєвих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інтересів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Болі в спині, порушення режиму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харчуваня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Брехливість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у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відношеннях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батьками, педагогами,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метою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приховати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захоплення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Інтернетом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Недотримання режиму дня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Ейфорія під час перебування в Інтернеті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Порушення сну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</a:tbl>
          </a:graphicData>
        </a:graphic>
      </p:graphicFrame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337300" cy="1150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Інтернет залежність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Методи </a:t>
            </a:r>
            <a:r>
              <a:rPr lang="uk-UA" sz="4000" b="1" dirty="0" smtClean="0">
                <a:solidFill>
                  <a:srgbClr val="C00000"/>
                </a:solidFill>
              </a:rPr>
              <a:t>негативного впливу </a:t>
            </a:r>
            <a:r>
              <a:rPr lang="uk-UA" sz="4000" b="1" dirty="0">
                <a:solidFill>
                  <a:srgbClr val="C00000"/>
                </a:solidFill>
              </a:rPr>
              <a:t>на свідомість користувачів </a:t>
            </a:r>
            <a:r>
              <a:rPr lang="uk-UA" sz="4000" b="1" dirty="0" err="1">
                <a:solidFill>
                  <a:srgbClr val="C00000"/>
                </a:solidFill>
              </a:rPr>
              <a:t>інтернету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432048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  <a:p>
            <a:r>
              <a:rPr lang="uk-UA" dirty="0"/>
              <a:t>Пропаганда жорстокості, екстремізму та </a:t>
            </a:r>
            <a:r>
              <a:rPr lang="uk-UA" dirty="0" smtClean="0"/>
              <a:t>нетерпимості</a:t>
            </a:r>
            <a:endParaRPr lang="en-US" dirty="0" smtClean="0"/>
          </a:p>
          <a:p>
            <a:r>
              <a:rPr lang="uk-UA" dirty="0" smtClean="0"/>
              <a:t>Педофілія і порнографія</a:t>
            </a:r>
            <a:endParaRPr lang="uk-UA" dirty="0"/>
          </a:p>
          <a:p>
            <a:r>
              <a:rPr lang="uk-UA" dirty="0" err="1"/>
              <a:t>Кіберсуїцид</a:t>
            </a:r>
            <a:endParaRPr lang="uk-UA" dirty="0"/>
          </a:p>
          <a:p>
            <a:r>
              <a:rPr lang="ru-RU" dirty="0" err="1"/>
              <a:t>Тролінг</a:t>
            </a:r>
            <a:endParaRPr lang="ru-RU" dirty="0"/>
          </a:p>
          <a:p>
            <a:r>
              <a:rPr lang="uk-UA" dirty="0" err="1"/>
              <a:t>Кібербулінг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47089"/>
            <a:ext cx="4681214" cy="351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err="1" smtClean="0"/>
              <a:t>Кіберсуїцид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  Д</a:t>
            </a:r>
            <a:r>
              <a:rPr lang="ru-RU" dirty="0" err="1" smtClean="0"/>
              <a:t>осить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самогубства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вчиняється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інтернет-ресурсів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uk-UA" u="sng" dirty="0" smtClean="0"/>
              <a:t>Виділяють такі групи </a:t>
            </a:r>
            <a:r>
              <a:rPr lang="uk-UA" u="sng" dirty="0" err="1" smtClean="0"/>
              <a:t>кіберсуїциду</a:t>
            </a:r>
            <a:r>
              <a:rPr lang="uk-UA" u="sng" dirty="0" smtClean="0"/>
              <a:t>:</a:t>
            </a:r>
            <a:endParaRPr lang="ru-RU" u="sng" dirty="0" smtClean="0"/>
          </a:p>
          <a:p>
            <a:pPr algn="just">
              <a:buNone/>
            </a:pPr>
            <a:r>
              <a:rPr lang="ru-RU" u="sng" dirty="0" err="1" smtClean="0"/>
              <a:t>Комунікативний</a:t>
            </a:r>
            <a:r>
              <a:rPr lang="ru-RU" dirty="0" smtClean="0"/>
              <a:t> «</a:t>
            </a:r>
            <a:r>
              <a:rPr lang="en-AU" i="1" dirty="0" err="1" smtClean="0"/>
              <a:t>flashmob-cybersuicide</a:t>
            </a:r>
            <a:r>
              <a:rPr lang="en-AU" dirty="0" smtClean="0"/>
              <a:t>»</a:t>
            </a:r>
            <a:endParaRPr lang="uk-UA" dirty="0" smtClean="0"/>
          </a:p>
          <a:p>
            <a:pPr algn="just">
              <a:buNone/>
            </a:pPr>
            <a:r>
              <a:rPr lang="ru-RU" u="sng" dirty="0" err="1" smtClean="0"/>
              <a:t>Інформаційний</a:t>
            </a:r>
            <a:r>
              <a:rPr lang="ru-RU" dirty="0" smtClean="0"/>
              <a:t> «</a:t>
            </a:r>
            <a:r>
              <a:rPr lang="en-AU" i="1" dirty="0" smtClean="0"/>
              <a:t>information-</a:t>
            </a:r>
            <a:r>
              <a:rPr lang="en-AU" i="1" dirty="0" err="1" smtClean="0"/>
              <a:t>cybersuicide</a:t>
            </a:r>
            <a:r>
              <a:rPr lang="en-AU" dirty="0" smtClean="0"/>
              <a:t>»</a:t>
            </a:r>
            <a:endParaRPr lang="uk-UA" dirty="0" smtClean="0"/>
          </a:p>
          <a:p>
            <a:pPr algn="just">
              <a:buNone/>
            </a:pPr>
            <a:r>
              <a:rPr lang="ru-RU" u="sng" dirty="0" err="1" smtClean="0"/>
              <a:t>On-line</a:t>
            </a:r>
            <a:r>
              <a:rPr lang="ru-RU" u="sng" dirty="0" smtClean="0"/>
              <a:t> </a:t>
            </a:r>
            <a:r>
              <a:rPr lang="ru-RU" u="sng" dirty="0" err="1" smtClean="0"/>
              <a:t>суїцид</a:t>
            </a:r>
            <a:r>
              <a:rPr lang="ru-RU" dirty="0" smtClean="0"/>
              <a:t> (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самогубства</a:t>
            </a:r>
            <a:r>
              <a:rPr lang="ru-RU" dirty="0" smtClean="0"/>
              <a:t> в реальному </a:t>
            </a:r>
            <a:r>
              <a:rPr lang="ru-RU" dirty="0" err="1" smtClean="0"/>
              <a:t>часі</a:t>
            </a:r>
            <a:r>
              <a:rPr lang="ru-RU" dirty="0" smtClean="0"/>
              <a:t>, перед web-камерою).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en-AU" dirty="0" smtClean="0"/>
              <a:t>web-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аутоагресивної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, </a:t>
            </a:r>
            <a:r>
              <a:rPr lang="ru-RU" dirty="0" err="1" smtClean="0"/>
              <a:t>підвищену</a:t>
            </a:r>
            <a:r>
              <a:rPr lang="ru-RU" dirty="0" smtClean="0"/>
              <a:t> </a:t>
            </a:r>
            <a:r>
              <a:rPr lang="ru-RU" dirty="0" err="1" smtClean="0"/>
              <a:t>суїцидальну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нестійкою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Тролінг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287984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800" b="1" dirty="0" smtClean="0"/>
              <a:t>      </a:t>
            </a:r>
            <a:r>
              <a:rPr lang="ru-RU" sz="2800" b="1" dirty="0" err="1" smtClean="0"/>
              <a:t>Розміщення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Інтернеті</a:t>
            </a:r>
            <a:r>
              <a:rPr lang="ru-RU" sz="2800" b="1" dirty="0" smtClean="0"/>
              <a:t> ( на форумах, в </a:t>
            </a:r>
            <a:r>
              <a:rPr lang="ru-RU" sz="2800" b="1" dirty="0" err="1" smtClean="0"/>
              <a:t>дискусійних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групах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блогах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ін</a:t>
            </a:r>
            <a:r>
              <a:rPr lang="ru-RU" sz="2800" b="1" dirty="0" smtClean="0"/>
              <a:t>) </a:t>
            </a:r>
            <a:r>
              <a:rPr lang="ru-RU" sz="2800" b="1" dirty="0" err="1" smtClean="0"/>
              <a:t>провокаційних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повідомлень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метою </a:t>
            </a:r>
            <a:r>
              <a:rPr lang="ru-RU" sz="2800" b="1" dirty="0" err="1" smtClean="0"/>
              <a:t>викликати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флейм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конфлікти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учасниками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взаємні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образи</a:t>
            </a:r>
            <a:r>
              <a:rPr lang="ru-RU" sz="2800" b="1" dirty="0" smtClean="0"/>
              <a:t>.</a:t>
            </a:r>
            <a:endParaRPr lang="uk-UA" sz="2800" b="1" dirty="0" smtClean="0"/>
          </a:p>
          <a:p>
            <a:pPr algn="just">
              <a:lnSpc>
                <a:spcPct val="90000"/>
              </a:lnSpc>
              <a:buNone/>
            </a:pPr>
            <a:r>
              <a:rPr lang="uk-UA" sz="2800" b="1" dirty="0" smtClean="0"/>
              <a:t>     Улюблений метод мережевих «тролів» </a:t>
            </a:r>
            <a:r>
              <a:rPr lang="uk-UA" sz="2800" b="1" dirty="0" err="1" smtClean="0"/>
              <a:t>флеймінг</a:t>
            </a:r>
            <a:r>
              <a:rPr lang="uk-UA" sz="2800" b="1" dirty="0" smtClean="0"/>
              <a:t> (нагнітання негативних емоцій, що призводять до конфлікту)</a:t>
            </a:r>
          </a:p>
          <a:p>
            <a:pPr algn="just">
              <a:lnSpc>
                <a:spcPct val="90000"/>
              </a:lnSpc>
              <a:buNone/>
            </a:pPr>
            <a:endParaRPr lang="ru-RU" sz="2800" dirty="0"/>
          </a:p>
        </p:txBody>
      </p:sp>
      <p:pic>
        <p:nvPicPr>
          <p:cNvPr id="25602" name="Picture 2" descr="https://upload.wikimedia.org/wikipedia/commons/thumb/e/ea/DoNotFeedTroll.svg/150px-DoNotFeedTro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6840760" cy="521744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uk-UA" b="1" dirty="0"/>
              <a:t> </a:t>
            </a:r>
            <a:r>
              <a:rPr lang="uk-UA" b="1" dirty="0" smtClean="0"/>
              <a:t>    </a:t>
            </a:r>
            <a:r>
              <a:rPr lang="uk-UA" b="1" dirty="0" err="1" smtClean="0"/>
              <a:t>кібер-знущання</a:t>
            </a:r>
            <a:r>
              <a:rPr lang="uk-UA" b="1" dirty="0" smtClean="0"/>
              <a:t> </a:t>
            </a:r>
            <a:r>
              <a:rPr lang="uk-UA" b="1" dirty="0"/>
              <a:t>- це віртуальний терор, найчастіше підлітковий</a:t>
            </a:r>
            <a:r>
              <a:rPr lang="uk-UA" b="1" dirty="0" smtClean="0"/>
              <a:t>.</a:t>
            </a:r>
            <a:r>
              <a:rPr lang="ru-RU" b="1" dirty="0" smtClean="0"/>
              <a:t> </a:t>
            </a:r>
          </a:p>
          <a:p>
            <a:pPr>
              <a:buFontTx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Кібербулінг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інтернет-мобінг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сучасна</a:t>
            </a:r>
            <a:r>
              <a:rPr lang="ru-RU" sz="2800" dirty="0" smtClean="0"/>
              <a:t> форма </a:t>
            </a:r>
            <a:r>
              <a:rPr lang="ru-RU" sz="2800" dirty="0" err="1" smtClean="0"/>
              <a:t>агресії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набула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появою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мобільних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телефонів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інтернету</a:t>
            </a:r>
            <a:r>
              <a:rPr lang="ru-RU" sz="2800" dirty="0" smtClean="0"/>
              <a:t>. </a:t>
            </a:r>
            <a:r>
              <a:rPr lang="ru-RU" sz="2800" dirty="0" err="1" smtClean="0"/>
              <a:t>Будь-які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дошкулити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нашкодити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принизити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дистанційно</a:t>
            </a:r>
            <a:r>
              <a:rPr lang="ru-RU" sz="2800" dirty="0" smtClean="0"/>
              <a:t>, без </a:t>
            </a:r>
            <a:r>
              <a:rPr lang="ru-RU" sz="2800" dirty="0" err="1" smtClean="0"/>
              <a:t>фізичного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насильства</a:t>
            </a:r>
            <a:r>
              <a:rPr lang="ru-RU" sz="2800" dirty="0" smtClean="0"/>
              <a:t> (на </a:t>
            </a:r>
            <a:r>
              <a:rPr lang="ru-RU" sz="2800" dirty="0" err="1" smtClean="0"/>
              <a:t>відміну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>
                <a:hlinkClick r:id="rId2"/>
              </a:rPr>
              <a:t>булінгу</a:t>
            </a:r>
            <a:r>
              <a:rPr lang="ru-RU" sz="2800" dirty="0" smtClean="0"/>
              <a:t>). «</a:t>
            </a:r>
            <a:r>
              <a:rPr lang="ru-RU" sz="2800" dirty="0" err="1" smtClean="0"/>
              <a:t>Зброєю</a:t>
            </a:r>
            <a:r>
              <a:rPr lang="ru-RU" sz="2800" dirty="0" smtClean="0"/>
              <a:t>» </a:t>
            </a:r>
            <a:r>
              <a:rPr lang="ru-RU" sz="2800" dirty="0" err="1" smtClean="0"/>
              <a:t>булера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мережі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форуми</a:t>
            </a:r>
            <a:r>
              <a:rPr lang="ru-RU" sz="2800" dirty="0" smtClean="0"/>
              <a:t>, </a:t>
            </a:r>
            <a:r>
              <a:rPr lang="ru-RU" sz="2800" dirty="0" err="1" smtClean="0"/>
              <a:t>чати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мобільні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телефони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  <a:endParaRPr lang="uk-UA" sz="2800" b="1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68760"/>
            <a:ext cx="2088257" cy="20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528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Методи негативного впливу на свідомість користувачів інтернету</vt:lpstr>
      <vt:lpstr>Кіберсуїцид</vt:lpstr>
      <vt:lpstr>Тролінг</vt:lpstr>
      <vt:lpstr>Кібербулінг</vt:lpstr>
      <vt:lpstr>Кібербулінг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2018-10-18T20:09:22Z</dcterms:created>
  <dcterms:modified xsi:type="dcterms:W3CDTF">2018-10-18T21:58:29Z</dcterms:modified>
</cp:coreProperties>
</file>