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86" r:id="rId3"/>
    <p:sldMasterId id="2147483661" r:id="rId4"/>
  </p:sldMasterIdLst>
  <p:sldIdLst>
    <p:sldId id="256" r:id="rId5"/>
    <p:sldId id="279" r:id="rId6"/>
    <p:sldId id="280" r:id="rId7"/>
    <p:sldId id="293" r:id="rId8"/>
    <p:sldId id="294" r:id="rId9"/>
    <p:sldId id="297" r:id="rId10"/>
    <p:sldId id="295" r:id="rId11"/>
    <p:sldId id="296" r:id="rId12"/>
    <p:sldId id="281" r:id="rId13"/>
    <p:sldId id="258" r:id="rId14"/>
    <p:sldId id="282" r:id="rId15"/>
    <p:sldId id="283" r:id="rId16"/>
    <p:sldId id="301" r:id="rId17"/>
    <p:sldId id="302" r:id="rId18"/>
    <p:sldId id="303" r:id="rId19"/>
    <p:sldId id="304" r:id="rId20"/>
    <p:sldId id="305" r:id="rId21"/>
    <p:sldId id="274" r:id="rId22"/>
    <p:sldId id="284" r:id="rId23"/>
    <p:sldId id="285" r:id="rId24"/>
    <p:sldId id="273" r:id="rId25"/>
    <p:sldId id="286" r:id="rId26"/>
    <p:sldId id="275" r:id="rId27"/>
    <p:sldId id="287" r:id="rId28"/>
    <p:sldId id="276" r:id="rId29"/>
    <p:sldId id="288" r:id="rId30"/>
    <p:sldId id="277" r:id="rId31"/>
    <p:sldId id="259" r:id="rId32"/>
    <p:sldId id="289" r:id="rId33"/>
    <p:sldId id="278" r:id="rId34"/>
    <p:sldId id="260" r:id="rId35"/>
    <p:sldId id="290" r:id="rId36"/>
    <p:sldId id="299" r:id="rId37"/>
    <p:sldId id="300" r:id="rId38"/>
    <p:sldId id="306" r:id="rId39"/>
    <p:sldId id="271" r:id="rId4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4E9487-1FA5-47B2-9A03-8846C03DECF4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C18E4EC-48FD-45A0-B427-63FFB16706DA}">
      <dgm:prSet custT="1"/>
      <dgm:spPr/>
      <dgm:t>
        <a:bodyPr/>
        <a:lstStyle/>
        <a:p>
          <a:pPr rtl="0">
            <a:lnSpc>
              <a:spcPct val="90000"/>
            </a:lnSpc>
          </a:pPr>
          <a:endParaRPr lang="uk-UA" sz="6600" b="1" dirty="0" smtClean="0"/>
        </a:p>
        <a:p>
          <a:pPr rtl="0">
            <a:lnSpc>
              <a:spcPct val="100000"/>
            </a:lnSpc>
          </a:pPr>
          <a:r>
            <a:rPr lang="uk-UA" sz="6600" b="1" dirty="0" smtClean="0"/>
            <a:t>Підготовка до ЗНО </a:t>
          </a:r>
          <a:br>
            <a:rPr lang="uk-UA" sz="6600" b="1" dirty="0" smtClean="0"/>
          </a:br>
          <a:r>
            <a:rPr lang="uk-UA" sz="6600" b="1" dirty="0" smtClean="0"/>
            <a:t>з української мови </a:t>
          </a:r>
          <a:r>
            <a:rPr lang="uk-UA" sz="4300" b="1" dirty="0" smtClean="0"/>
            <a:t/>
          </a:r>
          <a:br>
            <a:rPr lang="uk-UA" sz="4300" b="1" dirty="0" smtClean="0"/>
          </a:br>
          <a:r>
            <a:rPr lang="uk-UA" sz="4300" b="1" dirty="0" smtClean="0">
              <a:solidFill>
                <a:schemeClr val="bg1"/>
              </a:solidFill>
            </a:rPr>
            <a:t>ed-era.com </a:t>
          </a:r>
        </a:p>
        <a:p>
          <a:pPr>
            <a:lnSpc>
              <a:spcPct val="100000"/>
            </a:lnSpc>
          </a:pPr>
          <a:r>
            <a:rPr lang="en-US" sz="4300" b="1" dirty="0" smtClean="0">
              <a:solidFill>
                <a:schemeClr val="bg1"/>
              </a:solidFill>
            </a:rPr>
            <a:t>znoclub.com</a:t>
          </a:r>
          <a:endParaRPr lang="uk-UA" sz="4300" b="1" dirty="0" smtClean="0">
            <a:solidFill>
              <a:schemeClr val="bg1"/>
            </a:solidFill>
          </a:endParaRPr>
        </a:p>
        <a:p>
          <a:pPr>
            <a:lnSpc>
              <a:spcPct val="100000"/>
            </a:lnSpc>
          </a:pPr>
          <a:r>
            <a:rPr lang="en-US" sz="4300" b="1" dirty="0" smtClean="0">
              <a:solidFill>
                <a:schemeClr val="bg1"/>
              </a:solidFill>
            </a:rPr>
            <a:t>zno.academia.in.ua</a:t>
          </a:r>
          <a:endParaRPr lang="uk-UA" sz="4300" b="1" dirty="0" smtClean="0">
            <a:solidFill>
              <a:schemeClr val="bg1"/>
            </a:solidFill>
          </a:endParaRPr>
        </a:p>
        <a:p>
          <a:pPr>
            <a:lnSpc>
              <a:spcPct val="100000"/>
            </a:lnSpc>
          </a:pPr>
          <a:r>
            <a:rPr lang="en-US" sz="4300" b="1" dirty="0" smtClean="0">
              <a:solidFill>
                <a:schemeClr val="bg1"/>
              </a:solidFill>
            </a:rPr>
            <a:t>znovuzno.blogspot.com</a:t>
          </a:r>
          <a:r>
            <a:rPr lang="uk-UA" sz="4300" b="1" dirty="0" smtClean="0"/>
            <a:t/>
          </a:r>
          <a:br>
            <a:rPr lang="uk-UA" sz="4300" b="1" dirty="0" smtClean="0"/>
          </a:br>
          <a:endParaRPr lang="uk-UA" sz="4300" dirty="0"/>
        </a:p>
      </dgm:t>
    </dgm:pt>
    <dgm:pt modelId="{E3552EAE-1E2E-42D7-AFE0-CA2CCDAB0EE6}" type="parTrans" cxnId="{6B627BCC-2B73-4066-B450-8620EBA53C21}">
      <dgm:prSet/>
      <dgm:spPr/>
      <dgm:t>
        <a:bodyPr/>
        <a:lstStyle/>
        <a:p>
          <a:endParaRPr lang="uk-UA"/>
        </a:p>
      </dgm:t>
    </dgm:pt>
    <dgm:pt modelId="{BDD7A458-2027-400A-8368-B85907A3416C}" type="sibTrans" cxnId="{6B627BCC-2B73-4066-B450-8620EBA53C21}">
      <dgm:prSet/>
      <dgm:spPr/>
      <dgm:t>
        <a:bodyPr/>
        <a:lstStyle/>
        <a:p>
          <a:endParaRPr lang="uk-UA"/>
        </a:p>
      </dgm:t>
    </dgm:pt>
    <dgm:pt modelId="{A116D402-B363-427D-B38D-2C0C4E431559}" type="pres">
      <dgm:prSet presAssocID="{224E9487-1FA5-47B2-9A03-8846C03DEC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2FF1C2C-5F3E-48A2-80B2-3F16A32D3422}" type="pres">
      <dgm:prSet presAssocID="{BC18E4EC-48FD-45A0-B427-63FFB16706DA}" presName="parentText" presStyleLbl="node1" presStyleIdx="0" presStyleCnt="1" custLinFactNeighborX="6897" custLinFactNeighborY="-116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3CAD1E3-8422-49BC-95D0-F212CCF62E3A}" type="presOf" srcId="{224E9487-1FA5-47B2-9A03-8846C03DECF4}" destId="{A116D402-B363-427D-B38D-2C0C4E431559}" srcOrd="0" destOrd="0" presId="urn:microsoft.com/office/officeart/2005/8/layout/vList2"/>
    <dgm:cxn modelId="{1E0D1076-2202-4F0C-B7CA-CEF0B9428017}" type="presOf" srcId="{BC18E4EC-48FD-45A0-B427-63FFB16706DA}" destId="{02FF1C2C-5F3E-48A2-80B2-3F16A32D3422}" srcOrd="0" destOrd="0" presId="urn:microsoft.com/office/officeart/2005/8/layout/vList2"/>
    <dgm:cxn modelId="{6B627BCC-2B73-4066-B450-8620EBA53C21}" srcId="{224E9487-1FA5-47B2-9A03-8846C03DECF4}" destId="{BC18E4EC-48FD-45A0-B427-63FFB16706DA}" srcOrd="0" destOrd="0" parTransId="{E3552EAE-1E2E-42D7-AFE0-CA2CCDAB0EE6}" sibTransId="{BDD7A458-2027-400A-8368-B85907A3416C}"/>
    <dgm:cxn modelId="{FFEEB842-AAF7-470C-93A5-1C4DAEC65078}" type="presParOf" srcId="{A116D402-B363-427D-B38D-2C0C4E431559}" destId="{02FF1C2C-5F3E-48A2-80B2-3F16A32D34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F1C2C-5F3E-48A2-80B2-3F16A32D3422}">
      <dsp:nvSpPr>
        <dsp:cNvPr id="0" name=""/>
        <dsp:cNvSpPr/>
      </dsp:nvSpPr>
      <dsp:spPr>
        <a:xfrm>
          <a:off x="0" y="0"/>
          <a:ext cx="8352928" cy="63324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l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6600" b="1" kern="1200" dirty="0" smtClean="0"/>
        </a:p>
        <a:p>
          <a:pPr lvl="0" algn="l" defTabSz="29337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6600" b="1" kern="1200" dirty="0" smtClean="0"/>
            <a:t>Підготовка до ЗНО </a:t>
          </a:r>
          <a:br>
            <a:rPr lang="uk-UA" sz="6600" b="1" kern="1200" dirty="0" smtClean="0"/>
          </a:br>
          <a:r>
            <a:rPr lang="uk-UA" sz="6600" b="1" kern="1200" dirty="0" smtClean="0"/>
            <a:t>з української мови </a:t>
          </a:r>
          <a:r>
            <a:rPr lang="uk-UA" sz="4300" b="1" kern="1200" dirty="0" smtClean="0"/>
            <a:t/>
          </a:r>
          <a:br>
            <a:rPr lang="uk-UA" sz="4300" b="1" kern="1200" dirty="0" smtClean="0"/>
          </a:br>
          <a:r>
            <a:rPr lang="uk-UA" sz="4300" b="1" kern="1200" dirty="0" smtClean="0">
              <a:solidFill>
                <a:schemeClr val="bg1"/>
              </a:solidFill>
            </a:rPr>
            <a:t>ed-era.com </a:t>
          </a:r>
        </a:p>
        <a:p>
          <a:pPr lvl="0" algn="l" defTabSz="29337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4300" b="1" kern="1200" dirty="0" smtClean="0">
              <a:solidFill>
                <a:schemeClr val="bg1"/>
              </a:solidFill>
            </a:rPr>
            <a:t>znoclub.com</a:t>
          </a:r>
          <a:endParaRPr lang="uk-UA" sz="4300" b="1" kern="1200" dirty="0" smtClean="0">
            <a:solidFill>
              <a:schemeClr val="bg1"/>
            </a:solidFill>
          </a:endParaRPr>
        </a:p>
        <a:p>
          <a:pPr lvl="0" algn="l" defTabSz="29337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4300" b="1" kern="1200" dirty="0" smtClean="0">
              <a:solidFill>
                <a:schemeClr val="bg1"/>
              </a:solidFill>
            </a:rPr>
            <a:t>zno.academia.in.ua</a:t>
          </a:r>
          <a:endParaRPr lang="uk-UA" sz="4300" b="1" kern="1200" dirty="0" smtClean="0">
            <a:solidFill>
              <a:schemeClr val="bg1"/>
            </a:solidFill>
          </a:endParaRPr>
        </a:p>
        <a:p>
          <a:pPr lvl="0" algn="l" defTabSz="29337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4300" b="1" kern="1200" dirty="0" smtClean="0">
              <a:solidFill>
                <a:schemeClr val="bg1"/>
              </a:solidFill>
            </a:rPr>
            <a:t>znovuzno.blogspot.com</a:t>
          </a:r>
          <a:r>
            <a:rPr lang="uk-UA" sz="4300" b="1" kern="1200" dirty="0" smtClean="0"/>
            <a:t/>
          </a:r>
          <a:br>
            <a:rPr lang="uk-UA" sz="4300" b="1" kern="1200" dirty="0" smtClean="0"/>
          </a:br>
          <a:endParaRPr lang="uk-UA" sz="4300" kern="1200" dirty="0"/>
        </a:p>
      </dsp:txBody>
      <dsp:txXfrm>
        <a:off x="309124" y="309124"/>
        <a:ext cx="7734680" cy="5714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5098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240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9096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031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2224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7980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278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0615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523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0751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4829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0203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772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53963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33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33351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0389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419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70298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59983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7053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00750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44586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13027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50058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71633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07447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496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53420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60737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18017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29347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7059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10015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26288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693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10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  <a:p>
            <a:pPr lvl="2"/>
            <a:r>
              <a:rPr lang="uk-UA" dirty="0" smtClean="0"/>
              <a:t>Третій рівень</a:t>
            </a:r>
          </a:p>
          <a:p>
            <a:pPr lvl="3"/>
            <a:r>
              <a:rPr lang="uk-UA" dirty="0" smtClean="0"/>
              <a:t>Четвертий рівень</a:t>
            </a:r>
          </a:p>
          <a:p>
            <a:pPr lvl="4"/>
            <a:r>
              <a:rPr lang="uk-UA" dirty="0" smtClean="0"/>
              <a:t>П'ятий рівень</a:t>
            </a:r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10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  <a:p>
            <a:pPr lvl="2"/>
            <a:r>
              <a:rPr lang="uk-UA" dirty="0" smtClean="0"/>
              <a:t>Третій рівень</a:t>
            </a:r>
          </a:p>
          <a:p>
            <a:pPr lvl="3"/>
            <a:r>
              <a:rPr lang="uk-UA" dirty="0" smtClean="0"/>
              <a:t>Четвертий рівень</a:t>
            </a:r>
          </a:p>
          <a:p>
            <a:pPr lvl="4"/>
            <a:r>
              <a:rPr lang="uk-UA" dirty="0" smtClean="0"/>
              <a:t>П'ятий рівень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7391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10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  <a:p>
            <a:pPr lvl="2"/>
            <a:r>
              <a:rPr lang="uk-UA" dirty="0" smtClean="0"/>
              <a:t>Третій рівень</a:t>
            </a:r>
          </a:p>
          <a:p>
            <a:pPr lvl="3"/>
            <a:r>
              <a:rPr lang="uk-UA" dirty="0" smtClean="0"/>
              <a:t>Четвертий рівень</a:t>
            </a:r>
          </a:p>
          <a:p>
            <a:pPr lvl="4"/>
            <a:r>
              <a:rPr lang="uk-UA" dirty="0" smtClean="0"/>
              <a:t>П'ятий рівень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82328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10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D6BB-7282-43C3-8076-64A8498B09B1}" type="datetimeFigureOut">
              <a:rPr lang="uk-UA" smtClean="0"/>
              <a:pPr/>
              <a:t>22.01.2019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8E90E-457C-4EB3-93AD-68767C6E422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480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59174943"/>
              </p:ext>
            </p:extLst>
          </p:nvPr>
        </p:nvGraphicFramePr>
        <p:xfrm>
          <a:off x="395536" y="332656"/>
          <a:ext cx="835292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819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повторення.jpg"/>
          <p:cNvPicPr>
            <a:picLocks noChangeAspect="1"/>
          </p:cNvPicPr>
          <p:nvPr/>
        </p:nvPicPr>
        <p:blipFill>
          <a:blip r:embed="rId2" cstate="print"/>
          <a:srcRect l="11619"/>
          <a:stretch>
            <a:fillRect/>
          </a:stretch>
        </p:blipFill>
        <p:spPr>
          <a:xfrm>
            <a:off x="0" y="1772816"/>
            <a:ext cx="5471889" cy="40957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60032" y="1772816"/>
            <a:ext cx="4532040" cy="3888432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</a:rPr>
              <a:t>2. ПОСТІЙНЕ повторення</a:t>
            </a:r>
            <a:br>
              <a:rPr lang="uk-UA" sz="4800" b="1" dirty="0" smtClean="0">
                <a:solidFill>
                  <a:schemeClr val="bg1"/>
                </a:solidFill>
              </a:rPr>
            </a:br>
            <a:endParaRPr lang="uk-UA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44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 txBox="1">
            <a:spLocks/>
          </p:cNvSpPr>
          <p:nvPr/>
        </p:nvSpPr>
        <p:spPr>
          <a:xfrm>
            <a:off x="323528" y="620688"/>
            <a:ext cx="5976664" cy="19442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Закріплення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ПРАКТИЦІ (тестах)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Рисунок 3" descr="тест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111589"/>
            <a:ext cx="8352928" cy="474641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</a:rPr>
              <a:t>Наприклад: 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892480" cy="4680520"/>
          </a:xfrm>
        </p:spPr>
        <p:txBody>
          <a:bodyPr>
            <a:noAutofit/>
          </a:bodyPr>
          <a:lstStyle/>
          <a:p>
            <a:pPr lvl="0" algn="l"/>
            <a:r>
              <a:rPr lang="uk-UA" sz="3600" b="1" dirty="0" smtClean="0">
                <a:solidFill>
                  <a:schemeClr val="bg1"/>
                </a:solidFill>
              </a:rPr>
              <a:t>Поширеним є речення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 algn="l"/>
            <a:r>
              <a:rPr lang="uk-UA" sz="3600" b="1" dirty="0" smtClean="0">
                <a:solidFill>
                  <a:schemeClr val="bg1"/>
                </a:solidFill>
              </a:rPr>
              <a:t>А   </a:t>
            </a:r>
            <a:r>
              <a:rPr lang="uk-UA" sz="3600" dirty="0" smtClean="0">
                <a:solidFill>
                  <a:schemeClr val="bg1"/>
                </a:solidFill>
              </a:rPr>
              <a:t>На жаль, стіна почала тріскатися.</a:t>
            </a:r>
            <a:endParaRPr lang="ru-RU" sz="3600" dirty="0" smtClean="0">
              <a:solidFill>
                <a:schemeClr val="bg1"/>
              </a:solidFill>
            </a:endParaRPr>
          </a:p>
          <a:p>
            <a:pPr algn="l"/>
            <a:r>
              <a:rPr lang="uk-UA" sz="3600" b="1" dirty="0" smtClean="0">
                <a:solidFill>
                  <a:schemeClr val="bg1"/>
                </a:solidFill>
              </a:rPr>
              <a:t>Б   </a:t>
            </a:r>
            <a:r>
              <a:rPr lang="uk-UA" sz="3600" dirty="0" smtClean="0">
                <a:solidFill>
                  <a:schemeClr val="bg1"/>
                </a:solidFill>
              </a:rPr>
              <a:t>Знайомі поїхали відпочивати.</a:t>
            </a:r>
            <a:endParaRPr lang="ru-RU" sz="3600" dirty="0" smtClean="0">
              <a:solidFill>
                <a:schemeClr val="bg1"/>
              </a:solidFill>
            </a:endParaRPr>
          </a:p>
          <a:p>
            <a:pPr algn="l"/>
            <a:r>
              <a:rPr lang="uk-UA" sz="3600" b="1" dirty="0" smtClean="0">
                <a:solidFill>
                  <a:schemeClr val="bg1"/>
                </a:solidFill>
              </a:rPr>
              <a:t>В   </a:t>
            </a:r>
            <a:r>
              <a:rPr lang="uk-UA" sz="3600" dirty="0" smtClean="0">
                <a:solidFill>
                  <a:schemeClr val="bg1"/>
                </a:solidFill>
              </a:rPr>
              <a:t>Три бажання – це три спроби.</a:t>
            </a:r>
            <a:endParaRPr lang="ru-RU" sz="3600" dirty="0" smtClean="0">
              <a:solidFill>
                <a:schemeClr val="bg1"/>
              </a:solidFill>
            </a:endParaRPr>
          </a:p>
          <a:p>
            <a:pPr algn="l"/>
            <a:r>
              <a:rPr lang="uk-UA" sz="3600" b="1" dirty="0" smtClean="0">
                <a:solidFill>
                  <a:schemeClr val="bg1"/>
                </a:solidFill>
              </a:rPr>
              <a:t>Г   </a:t>
            </a:r>
            <a:r>
              <a:rPr lang="uk-UA" sz="3600" dirty="0" smtClean="0">
                <a:solidFill>
                  <a:schemeClr val="bg1"/>
                </a:solidFill>
              </a:rPr>
              <a:t>Усі продовжували ходити на пальцях.</a:t>
            </a:r>
            <a:endParaRPr lang="ru-RU" sz="3600" dirty="0" smtClean="0">
              <a:solidFill>
                <a:schemeClr val="bg1"/>
              </a:solidFill>
            </a:endParaRPr>
          </a:p>
          <a:p>
            <a:pPr algn="l"/>
            <a:r>
              <a:rPr lang="uk-UA" sz="3600" b="1" dirty="0" smtClean="0">
                <a:solidFill>
                  <a:schemeClr val="bg1"/>
                </a:solidFill>
              </a:rPr>
              <a:t>Д   </a:t>
            </a:r>
            <a:r>
              <a:rPr lang="uk-UA" sz="3600" dirty="0" smtClean="0">
                <a:solidFill>
                  <a:schemeClr val="bg1"/>
                </a:solidFill>
              </a:rPr>
              <a:t>Велосипедисти почали уповільнюватися.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48680"/>
            <a:ext cx="8964488" cy="6120680"/>
          </a:xfrm>
        </p:spPr>
        <p:txBody>
          <a:bodyPr>
            <a:noAutofit/>
          </a:bodyPr>
          <a:lstStyle/>
          <a:p>
            <a:pPr lvl="0" algn="l"/>
            <a:r>
              <a:rPr lang="uk-UA" sz="3600" b="1" dirty="0">
                <a:solidFill>
                  <a:schemeClr val="bg1"/>
                </a:solidFill>
              </a:rPr>
              <a:t>Складним є речення (розділові знаки </a:t>
            </a:r>
            <a:r>
              <a:rPr lang="uk-UA" sz="3600" b="1" dirty="0" err="1">
                <a:solidFill>
                  <a:schemeClr val="bg1"/>
                </a:solidFill>
              </a:rPr>
              <a:t>пропущено</a:t>
            </a:r>
            <a:r>
              <a:rPr lang="uk-UA" sz="3600" b="1" dirty="0">
                <a:solidFill>
                  <a:schemeClr val="bg1"/>
                </a:solidFill>
              </a:rPr>
              <a:t>) </a:t>
            </a:r>
            <a:endParaRPr lang="uk-UA" sz="3600" b="1" dirty="0" smtClean="0">
              <a:solidFill>
                <a:schemeClr val="bg1"/>
              </a:solidFill>
            </a:endParaRPr>
          </a:p>
          <a:p>
            <a:pPr lvl="0" algn="l"/>
            <a:r>
              <a:rPr lang="uk-UA" sz="3600" b="1" dirty="0" smtClean="0">
                <a:solidFill>
                  <a:schemeClr val="bg1"/>
                </a:solidFill>
              </a:rPr>
              <a:t>А </a:t>
            </a:r>
            <a:r>
              <a:rPr lang="uk-UA" sz="3600" dirty="0">
                <a:solidFill>
                  <a:schemeClr val="bg1"/>
                </a:solidFill>
              </a:rPr>
              <a:t>Учені не знають скільки галактик є у Всесвіті. </a:t>
            </a:r>
            <a:endParaRPr lang="uk-UA" sz="3600" dirty="0" smtClean="0">
              <a:solidFill>
                <a:schemeClr val="bg1"/>
              </a:solidFill>
            </a:endParaRPr>
          </a:p>
          <a:p>
            <a:pPr lvl="0" algn="l"/>
            <a:r>
              <a:rPr lang="uk-UA" sz="3600" b="1" dirty="0" smtClean="0">
                <a:solidFill>
                  <a:schemeClr val="bg1"/>
                </a:solidFill>
              </a:rPr>
              <a:t>Б</a:t>
            </a:r>
            <a:r>
              <a:rPr lang="uk-UA" sz="3600" dirty="0" smtClean="0">
                <a:solidFill>
                  <a:schemeClr val="bg1"/>
                </a:solidFill>
              </a:rPr>
              <a:t> </a:t>
            </a:r>
            <a:r>
              <a:rPr lang="uk-UA" sz="3600" dirty="0">
                <a:solidFill>
                  <a:schemeClr val="bg1"/>
                </a:solidFill>
              </a:rPr>
              <a:t>За кілька годин вода в озері покрилася тонким льодом. </a:t>
            </a:r>
            <a:endParaRPr lang="uk-UA" sz="3600" dirty="0" smtClean="0">
              <a:solidFill>
                <a:schemeClr val="bg1"/>
              </a:solidFill>
            </a:endParaRPr>
          </a:p>
          <a:p>
            <a:pPr lvl="0" algn="l"/>
            <a:r>
              <a:rPr lang="uk-UA" sz="3600" b="1" dirty="0" smtClean="0">
                <a:solidFill>
                  <a:schemeClr val="bg1"/>
                </a:solidFill>
              </a:rPr>
              <a:t>В</a:t>
            </a:r>
            <a:r>
              <a:rPr lang="uk-UA" sz="3600" dirty="0" smtClean="0">
                <a:solidFill>
                  <a:schemeClr val="bg1"/>
                </a:solidFill>
              </a:rPr>
              <a:t> </a:t>
            </a:r>
            <a:r>
              <a:rPr lang="uk-UA" sz="3600" dirty="0">
                <a:solidFill>
                  <a:schemeClr val="bg1"/>
                </a:solidFill>
              </a:rPr>
              <a:t>Калина зустрічається в гаях дібровах на схилах і лісових галявинах. </a:t>
            </a:r>
            <a:endParaRPr lang="uk-UA" sz="3600" dirty="0" smtClean="0">
              <a:solidFill>
                <a:schemeClr val="bg1"/>
              </a:solidFill>
            </a:endParaRPr>
          </a:p>
          <a:p>
            <a:pPr lvl="0" algn="l"/>
            <a:r>
              <a:rPr lang="uk-UA" sz="3600" b="1" dirty="0" smtClean="0">
                <a:solidFill>
                  <a:schemeClr val="bg1"/>
                </a:solidFill>
              </a:rPr>
              <a:t>Г</a:t>
            </a:r>
            <a:r>
              <a:rPr lang="uk-UA" sz="3600" dirty="0" smtClean="0">
                <a:solidFill>
                  <a:schemeClr val="bg1"/>
                </a:solidFill>
              </a:rPr>
              <a:t> </a:t>
            </a:r>
            <a:r>
              <a:rPr lang="uk-UA" sz="3600" dirty="0">
                <a:solidFill>
                  <a:schemeClr val="bg1"/>
                </a:solidFill>
              </a:rPr>
              <a:t>І грає арфа мов у сні про щось солодке та болюче. 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60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48680"/>
            <a:ext cx="8964488" cy="6120680"/>
          </a:xfrm>
        </p:spPr>
        <p:txBody>
          <a:bodyPr>
            <a:noAutofit/>
          </a:bodyPr>
          <a:lstStyle/>
          <a:p>
            <a:pPr lvl="0" algn="l"/>
            <a:r>
              <a:rPr lang="ru-RU" sz="3600" b="1" dirty="0">
                <a:solidFill>
                  <a:schemeClr val="bg1"/>
                </a:solidFill>
              </a:rPr>
              <a:t> </a:t>
            </a:r>
            <a:r>
              <a:rPr lang="ru-RU" sz="3600" b="1" dirty="0" err="1">
                <a:solidFill>
                  <a:schemeClr val="bg1"/>
                </a:solidFill>
              </a:rPr>
              <a:t>Неповним</a:t>
            </a:r>
            <a:r>
              <a:rPr lang="ru-RU" sz="3600" b="1" dirty="0">
                <a:solidFill>
                  <a:schemeClr val="bg1"/>
                </a:solidFill>
              </a:rPr>
              <a:t> є </a:t>
            </a:r>
            <a:r>
              <a:rPr lang="ru-RU" sz="3600" b="1" dirty="0" err="1">
                <a:solidFill>
                  <a:schemeClr val="bg1"/>
                </a:solidFill>
              </a:rPr>
              <a:t>речення</a:t>
            </a:r>
            <a:r>
              <a:rPr lang="ru-RU" sz="3600" b="1" dirty="0">
                <a:solidFill>
                  <a:schemeClr val="bg1"/>
                </a:solidFill>
              </a:rPr>
              <a:t> 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А </a:t>
            </a:r>
            <a:r>
              <a:rPr lang="ru-RU" sz="3600" dirty="0">
                <a:solidFill>
                  <a:schemeClr val="bg1"/>
                </a:solidFill>
              </a:rPr>
              <a:t>Там, за горами, давно </a:t>
            </a:r>
            <a:r>
              <a:rPr lang="ru-RU" sz="3600" dirty="0" err="1">
                <a:solidFill>
                  <a:schemeClr val="bg1"/>
                </a:solidFill>
              </a:rPr>
              <a:t>вже</a:t>
            </a:r>
            <a:r>
              <a:rPr lang="ru-RU" sz="3600" dirty="0">
                <a:solidFill>
                  <a:schemeClr val="bg1"/>
                </a:solidFill>
              </a:rPr>
              <a:t> день. 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Б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Наші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м’язи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дуже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еластичні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В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Усім</a:t>
            </a:r>
            <a:r>
              <a:rPr lang="ru-RU" sz="3600" dirty="0">
                <a:solidFill>
                  <a:schemeClr val="bg1"/>
                </a:solidFill>
              </a:rPr>
              <a:t> заборонили </a:t>
            </a:r>
            <a:r>
              <a:rPr lang="ru-RU" sz="3600" dirty="0" err="1">
                <a:solidFill>
                  <a:schemeClr val="bg1"/>
                </a:solidFill>
              </a:rPr>
              <a:t>виходити</a:t>
            </a:r>
            <a:r>
              <a:rPr lang="ru-RU" sz="3600" dirty="0">
                <a:solidFill>
                  <a:schemeClr val="bg1"/>
                </a:solidFill>
              </a:rPr>
              <a:t> на </a:t>
            </a:r>
            <a:r>
              <a:rPr lang="ru-RU" sz="3600" dirty="0" err="1">
                <a:solidFill>
                  <a:schemeClr val="bg1"/>
                </a:solidFill>
              </a:rPr>
              <a:t>вулицю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Г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Навіть</a:t>
            </a:r>
            <a:r>
              <a:rPr lang="ru-RU" sz="3600" dirty="0">
                <a:solidFill>
                  <a:schemeClr val="bg1"/>
                </a:solidFill>
              </a:rPr>
              <a:t> сестра стояла й </a:t>
            </a:r>
            <a:r>
              <a:rPr lang="ru-RU" sz="3600" dirty="0" err="1">
                <a:solidFill>
                  <a:schemeClr val="bg1"/>
                </a:solidFill>
              </a:rPr>
              <a:t>мовчала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Д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Старше </a:t>
            </a:r>
            <a:r>
              <a:rPr lang="ru-RU" sz="3600" dirty="0" err="1">
                <a:solidFill>
                  <a:schemeClr val="bg1"/>
                </a:solidFill>
              </a:rPr>
              <a:t>покоління</a:t>
            </a:r>
            <a:r>
              <a:rPr lang="ru-RU" sz="3600" dirty="0">
                <a:solidFill>
                  <a:schemeClr val="bg1"/>
                </a:solidFill>
              </a:rPr>
              <a:t> — </a:t>
            </a:r>
            <a:r>
              <a:rPr lang="ru-RU" sz="3600" dirty="0" err="1">
                <a:solidFill>
                  <a:schemeClr val="bg1"/>
                </a:solidFill>
              </a:rPr>
              <a:t>свідок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іншого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життя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94948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48680"/>
            <a:ext cx="8964488" cy="6120680"/>
          </a:xfrm>
        </p:spPr>
        <p:txBody>
          <a:bodyPr>
            <a:noAutofit/>
          </a:bodyPr>
          <a:lstStyle/>
          <a:p>
            <a:pPr lvl="0" algn="l"/>
            <a:r>
              <a:rPr lang="ru-RU" sz="3600" b="1" dirty="0" err="1">
                <a:solidFill>
                  <a:schemeClr val="bg1"/>
                </a:solidFill>
              </a:rPr>
              <a:t>Пунктуаційну</a:t>
            </a:r>
            <a:r>
              <a:rPr lang="ru-RU" sz="3600" b="1" dirty="0">
                <a:solidFill>
                  <a:schemeClr val="bg1"/>
                </a:solidFill>
              </a:rPr>
              <a:t> </a:t>
            </a:r>
            <a:r>
              <a:rPr lang="ru-RU" sz="3600" b="1" dirty="0" err="1">
                <a:solidFill>
                  <a:schemeClr val="bg1"/>
                </a:solidFill>
              </a:rPr>
              <a:t>помилку</a:t>
            </a:r>
            <a:r>
              <a:rPr lang="ru-RU" sz="3600" b="1" dirty="0">
                <a:solidFill>
                  <a:schemeClr val="bg1"/>
                </a:solidFill>
              </a:rPr>
              <a:t> допущено в рядку 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 lvl="0" algn="l"/>
            <a:endParaRPr lang="ru-RU" sz="1400" b="1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А </a:t>
            </a:r>
            <a:r>
              <a:rPr lang="ru-RU" sz="3600" dirty="0" err="1">
                <a:solidFill>
                  <a:schemeClr val="bg1"/>
                </a:solidFill>
              </a:rPr>
              <a:t>Літає</a:t>
            </a:r>
            <a:r>
              <a:rPr lang="ru-RU" sz="3600" dirty="0">
                <a:solidFill>
                  <a:schemeClr val="bg1"/>
                </a:solidFill>
              </a:rPr>
              <a:t> над степом </a:t>
            </a:r>
            <a:r>
              <a:rPr lang="ru-RU" sz="3600" dirty="0" err="1">
                <a:solidFill>
                  <a:schemeClr val="bg1"/>
                </a:solidFill>
              </a:rPr>
              <a:t>сокіл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шугає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попід</a:t>
            </a:r>
            <a:r>
              <a:rPr lang="ru-RU" sz="3600" dirty="0">
                <a:solidFill>
                  <a:schemeClr val="bg1"/>
                </a:solidFill>
              </a:rPr>
              <a:t> хмари. 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Б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Хтось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раптом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починає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грюкати</a:t>
            </a:r>
            <a:r>
              <a:rPr lang="ru-RU" sz="3600" dirty="0">
                <a:solidFill>
                  <a:schemeClr val="bg1"/>
                </a:solidFill>
              </a:rPr>
              <a:t> у </a:t>
            </a:r>
            <a:r>
              <a:rPr lang="ru-RU" sz="3600" dirty="0" err="1">
                <a:solidFill>
                  <a:schemeClr val="bg1"/>
                </a:solidFill>
              </a:rPr>
              <a:t>двері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В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Може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ти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бачив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цю</a:t>
            </a:r>
            <a:r>
              <a:rPr lang="ru-RU" sz="3600" dirty="0">
                <a:solidFill>
                  <a:schemeClr val="bg1"/>
                </a:solidFill>
              </a:rPr>
              <a:t> картину? 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Г </a:t>
            </a:r>
            <a:r>
              <a:rPr lang="ru-RU" sz="3600" dirty="0" err="1">
                <a:solidFill>
                  <a:schemeClr val="bg1"/>
                </a:solidFill>
              </a:rPr>
              <a:t>Шумить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 smtClean="0">
                <a:solidFill>
                  <a:schemeClr val="bg1"/>
                </a:solidFill>
              </a:rPr>
              <a:t>шепче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і </a:t>
            </a:r>
            <a:r>
              <a:rPr lang="ru-RU" sz="3600" dirty="0" err="1">
                <a:solidFill>
                  <a:schemeClr val="bg1"/>
                </a:solidFill>
              </a:rPr>
              <a:t>шурхоче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дощ</a:t>
            </a:r>
            <a:r>
              <a:rPr lang="ru-RU" sz="36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2265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48680"/>
            <a:ext cx="8964488" cy="6120680"/>
          </a:xfrm>
        </p:spPr>
        <p:txBody>
          <a:bodyPr>
            <a:noAutofit/>
          </a:bodyPr>
          <a:lstStyle/>
          <a:p>
            <a:pPr lvl="0" algn="l"/>
            <a:r>
              <a:rPr lang="ru-RU" sz="3600" b="1" dirty="0">
                <a:solidFill>
                  <a:schemeClr val="bg1"/>
                </a:solidFill>
              </a:rPr>
              <a:t>Кому НЕ </a:t>
            </a:r>
            <a:r>
              <a:rPr lang="ru-RU" sz="3600" b="1" dirty="0" err="1">
                <a:solidFill>
                  <a:schemeClr val="bg1"/>
                </a:solidFill>
              </a:rPr>
              <a:t>ставимо</a:t>
            </a:r>
            <a:r>
              <a:rPr lang="ru-RU" sz="3600" b="1" dirty="0">
                <a:solidFill>
                  <a:schemeClr val="bg1"/>
                </a:solidFill>
              </a:rPr>
              <a:t> в </a:t>
            </a:r>
            <a:r>
              <a:rPr lang="ru-RU" sz="3600" b="1" dirty="0" err="1">
                <a:solidFill>
                  <a:schemeClr val="bg1"/>
                </a:solidFill>
              </a:rPr>
              <a:t>реченні</a:t>
            </a:r>
            <a:r>
              <a:rPr lang="ru-RU" sz="3600" b="1" dirty="0">
                <a:solidFill>
                  <a:schemeClr val="bg1"/>
                </a:solidFill>
              </a:rPr>
              <a:t> 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А </a:t>
            </a:r>
            <a:r>
              <a:rPr lang="ru-RU" sz="3600" dirty="0">
                <a:solidFill>
                  <a:schemeClr val="bg1"/>
                </a:solidFill>
              </a:rPr>
              <a:t>Мадам </a:t>
            </a:r>
            <a:r>
              <a:rPr lang="ru-RU" sz="3600" dirty="0" err="1">
                <a:solidFill>
                  <a:schemeClr val="bg1"/>
                </a:solidFill>
              </a:rPr>
              <a:t>щось</a:t>
            </a:r>
            <a:r>
              <a:rPr lang="ru-RU" sz="3600" dirty="0">
                <a:solidFill>
                  <a:schemeClr val="bg1"/>
                </a:solidFill>
              </a:rPr>
              <a:t> буркнула </a:t>
            </a:r>
            <a:r>
              <a:rPr lang="ru-RU" sz="3600" dirty="0" err="1">
                <a:solidFill>
                  <a:schemeClr val="bg1"/>
                </a:solidFill>
              </a:rPr>
              <a:t>ні</a:t>
            </a:r>
            <a:r>
              <a:rPr lang="ru-RU" sz="3600" dirty="0">
                <a:solidFill>
                  <a:schemeClr val="bg1"/>
                </a:solidFill>
              </a:rPr>
              <a:t> до ладу (?) </a:t>
            </a:r>
            <a:r>
              <a:rPr lang="ru-RU" sz="3600" dirty="0" err="1">
                <a:solidFill>
                  <a:schemeClr val="bg1"/>
                </a:solidFill>
              </a:rPr>
              <a:t>ні</a:t>
            </a:r>
            <a:r>
              <a:rPr lang="ru-RU" sz="3600" dirty="0">
                <a:solidFill>
                  <a:schemeClr val="bg1"/>
                </a:solidFill>
              </a:rPr>
              <a:t> до прикладу. 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Б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Відтоді</a:t>
            </a:r>
            <a:r>
              <a:rPr lang="ru-RU" sz="3600" dirty="0">
                <a:solidFill>
                  <a:schemeClr val="bg1"/>
                </a:solidFill>
              </a:rPr>
              <a:t> для мене не </a:t>
            </a:r>
            <a:r>
              <a:rPr lang="ru-RU" sz="3600" dirty="0" err="1">
                <a:solidFill>
                  <a:schemeClr val="bg1"/>
                </a:solidFill>
              </a:rPr>
              <a:t>існувало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друзів</a:t>
            </a:r>
            <a:r>
              <a:rPr lang="ru-RU" sz="3600" dirty="0">
                <a:solidFill>
                  <a:schemeClr val="bg1"/>
                </a:solidFill>
              </a:rPr>
              <a:t> (?) </a:t>
            </a:r>
            <a:r>
              <a:rPr lang="ru-RU" sz="3600" dirty="0" err="1">
                <a:solidFill>
                  <a:schemeClr val="bg1"/>
                </a:solidFill>
              </a:rPr>
              <a:t>ні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знайомих</a:t>
            </a:r>
            <a:r>
              <a:rPr lang="ru-RU" sz="3600" dirty="0">
                <a:solidFill>
                  <a:schemeClr val="bg1"/>
                </a:solidFill>
              </a:rPr>
              <a:t>. 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В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І </a:t>
            </a:r>
            <a:r>
              <a:rPr lang="ru-RU" sz="3600" dirty="0" err="1">
                <a:solidFill>
                  <a:schemeClr val="bg1"/>
                </a:solidFill>
              </a:rPr>
              <a:t>виріс</a:t>
            </a:r>
            <a:r>
              <a:rPr lang="ru-RU" sz="3600" dirty="0">
                <a:solidFill>
                  <a:schemeClr val="bg1"/>
                </a:solidFill>
              </a:rPr>
              <a:t> я на </a:t>
            </a:r>
            <a:r>
              <a:rPr lang="ru-RU" sz="3600" dirty="0" err="1">
                <a:solidFill>
                  <a:schemeClr val="bg1"/>
                </a:solidFill>
              </a:rPr>
              <a:t>чужині</a:t>
            </a:r>
            <a:r>
              <a:rPr lang="ru-RU" sz="3600" dirty="0">
                <a:solidFill>
                  <a:schemeClr val="bg1"/>
                </a:solidFill>
              </a:rPr>
              <a:t> (?) і </a:t>
            </a:r>
            <a:r>
              <a:rPr lang="ru-RU" sz="3600" dirty="0" err="1">
                <a:solidFill>
                  <a:schemeClr val="bg1"/>
                </a:solidFill>
              </a:rPr>
              <a:t>сивію</a:t>
            </a:r>
            <a:r>
              <a:rPr lang="ru-RU" sz="3600" dirty="0">
                <a:solidFill>
                  <a:schemeClr val="bg1"/>
                </a:solidFill>
              </a:rPr>
              <a:t> в чужому краю. 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/>
            <a:r>
              <a:rPr lang="ru-RU" sz="3600" b="1" dirty="0" smtClean="0">
                <a:solidFill>
                  <a:schemeClr val="bg1"/>
                </a:solidFill>
              </a:rPr>
              <a:t>Г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Немає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цього</a:t>
            </a:r>
            <a:r>
              <a:rPr lang="ru-RU" sz="3600" dirty="0">
                <a:solidFill>
                  <a:schemeClr val="bg1"/>
                </a:solidFill>
              </a:rPr>
              <a:t> сюжету </a:t>
            </a:r>
            <a:r>
              <a:rPr lang="ru-RU" sz="3600" dirty="0" err="1">
                <a:solidFill>
                  <a:schemeClr val="bg1"/>
                </a:solidFill>
              </a:rPr>
              <a:t>ні</a:t>
            </a:r>
            <a:r>
              <a:rPr lang="ru-RU" sz="3600" dirty="0">
                <a:solidFill>
                  <a:schemeClr val="bg1"/>
                </a:solidFill>
              </a:rPr>
              <a:t> в Софокла (?) </a:t>
            </a:r>
            <a:r>
              <a:rPr lang="ru-RU" sz="3600" dirty="0" err="1">
                <a:solidFill>
                  <a:schemeClr val="bg1"/>
                </a:solidFill>
              </a:rPr>
              <a:t>ні</a:t>
            </a:r>
            <a:r>
              <a:rPr lang="ru-RU" sz="3600" dirty="0">
                <a:solidFill>
                  <a:schemeClr val="bg1"/>
                </a:solidFill>
              </a:rPr>
              <a:t> в </a:t>
            </a:r>
            <a:r>
              <a:rPr lang="ru-RU" sz="3600" dirty="0" err="1">
                <a:solidFill>
                  <a:schemeClr val="bg1"/>
                </a:solidFill>
              </a:rPr>
              <a:t>Есхіла</a:t>
            </a:r>
            <a:r>
              <a:rPr lang="ru-RU" sz="36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1807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35280" cy="5616624"/>
          </a:xfrm>
        </p:spPr>
        <p:txBody>
          <a:bodyPr>
            <a:normAutofit fontScale="90000"/>
          </a:bodyPr>
          <a:lstStyle/>
          <a:p>
            <a:pPr lvl="0" algn="l"/>
            <a:r>
              <a:rPr lang="uk-UA" sz="4000" b="1" dirty="0">
                <a:solidFill>
                  <a:schemeClr val="bg1"/>
                </a:solidFill>
              </a:rPr>
              <a:t>Кому НЕ СТАВИМО в реченні (розділові знаки </a:t>
            </a:r>
            <a:r>
              <a:rPr lang="uk-UA" sz="4000" b="1">
                <a:solidFill>
                  <a:schemeClr val="bg1"/>
                </a:solidFill>
              </a:rPr>
              <a:t>пропущено</a:t>
            </a:r>
            <a:r>
              <a:rPr lang="uk-UA" sz="4000" b="1" smtClean="0">
                <a:solidFill>
                  <a:schemeClr val="bg1"/>
                </a:solidFill>
              </a:rPr>
              <a:t>)</a:t>
            </a:r>
            <a:br>
              <a:rPr lang="uk-UA" sz="4000" b="1" smtClean="0">
                <a:solidFill>
                  <a:schemeClr val="bg1"/>
                </a:solidFill>
              </a:rPr>
            </a:br>
            <a:r>
              <a:rPr lang="uk-UA" sz="4000" b="1" dirty="0">
                <a:solidFill>
                  <a:schemeClr val="bg1"/>
                </a:solidFill>
              </a:rPr>
              <a:t/>
            </a:r>
            <a:br>
              <a:rPr lang="uk-UA" sz="4000" b="1" dirty="0">
                <a:solidFill>
                  <a:schemeClr val="bg1"/>
                </a:solidFill>
              </a:rPr>
            </a:br>
            <a:r>
              <a:rPr lang="uk-UA" sz="3600" b="1" dirty="0">
                <a:solidFill>
                  <a:schemeClr val="bg1"/>
                </a:solidFill>
              </a:rPr>
              <a:t>А   </a:t>
            </a:r>
            <a:r>
              <a:rPr lang="uk-UA" sz="3600" dirty="0">
                <a:solidFill>
                  <a:schemeClr val="bg1"/>
                </a:solidFill>
              </a:rPr>
              <a:t>Валентин ніби не зрозумів цього натяку</a:t>
            </a:r>
            <a:r>
              <a:rPr lang="uk-UA" sz="3600" i="1" dirty="0">
                <a:solidFill>
                  <a:schemeClr val="bg1"/>
                </a:solidFill>
              </a:rPr>
              <a:t>.</a:t>
            </a:r>
            <a:r>
              <a:rPr lang="uk-UA" sz="3600" dirty="0">
                <a:solidFill>
                  <a:schemeClr val="bg1"/>
                </a:solidFill>
              </a:rPr>
              <a:t/>
            </a:r>
            <a:br>
              <a:rPr lang="uk-UA" sz="3600" dirty="0">
                <a:solidFill>
                  <a:schemeClr val="bg1"/>
                </a:solidFill>
              </a:rPr>
            </a:br>
            <a:r>
              <a:rPr lang="uk-UA" sz="3600" b="1" dirty="0">
                <a:solidFill>
                  <a:schemeClr val="bg1"/>
                </a:solidFill>
              </a:rPr>
              <a:t>Б   </a:t>
            </a:r>
            <a:r>
              <a:rPr lang="uk-UA" sz="3600" dirty="0">
                <a:solidFill>
                  <a:schemeClr val="bg1"/>
                </a:solidFill>
              </a:rPr>
              <a:t>Бо тут життя з обірваним кінцем як у виставі.</a:t>
            </a:r>
            <a:br>
              <a:rPr lang="uk-UA" sz="3600" dirty="0">
                <a:solidFill>
                  <a:schemeClr val="bg1"/>
                </a:solidFill>
              </a:rPr>
            </a:br>
            <a:r>
              <a:rPr lang="uk-UA" sz="3600" b="1" dirty="0">
                <a:solidFill>
                  <a:schemeClr val="bg1"/>
                </a:solidFill>
              </a:rPr>
              <a:t>В   </a:t>
            </a:r>
            <a:r>
              <a:rPr lang="uk-UA" sz="3600" dirty="0">
                <a:solidFill>
                  <a:schemeClr val="bg1"/>
                </a:solidFill>
              </a:rPr>
              <a:t>Ніхто не міг гордитись того дня таким гумором як Олена.</a:t>
            </a:r>
            <a:br>
              <a:rPr lang="uk-UA" sz="3600" dirty="0">
                <a:solidFill>
                  <a:schemeClr val="bg1"/>
                </a:solidFill>
              </a:rPr>
            </a:br>
            <a:r>
              <a:rPr lang="uk-UA" sz="3600" b="1" dirty="0">
                <a:solidFill>
                  <a:schemeClr val="bg1"/>
                </a:solidFill>
              </a:rPr>
              <a:t>Г   </a:t>
            </a:r>
            <a:r>
              <a:rPr lang="uk-UA" sz="3600" dirty="0">
                <a:solidFill>
                  <a:schemeClr val="bg1"/>
                </a:solidFill>
              </a:rPr>
              <a:t>Парубок був мовчазний і похмурий ніби хмара перед дощем.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7004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chemeClr val="accent6">
                    <a:lumMod val="75000"/>
                  </a:schemeClr>
                </a:solidFill>
              </a:rPr>
              <a:t>ЛЕКСИКОЛОГІЯ</a:t>
            </a:r>
            <a:endParaRPr lang="uk-UA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92888" cy="4248472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</a:rPr>
              <a:t>Для активного вжитку потрібно мати лексичний запас до </a:t>
            </a:r>
            <a:r>
              <a:rPr lang="uk-UA" sz="5400" b="1" dirty="0" smtClean="0">
                <a:solidFill>
                  <a:srgbClr val="FF0000"/>
                </a:solidFill>
              </a:rPr>
              <a:t>???</a:t>
            </a:r>
            <a:r>
              <a:rPr lang="uk-UA" sz="4800" b="1" dirty="0" smtClean="0">
                <a:solidFill>
                  <a:schemeClr val="bg1"/>
                </a:solidFill>
              </a:rPr>
              <a:t> тисяч слів</a:t>
            </a:r>
          </a:p>
          <a:p>
            <a:r>
              <a:rPr lang="uk-UA" sz="4800" b="1" dirty="0" smtClean="0">
                <a:solidFill>
                  <a:schemeClr val="bg1"/>
                </a:solidFill>
              </a:rPr>
              <a:t>Випускник школи повинен володіти </a:t>
            </a:r>
            <a:r>
              <a:rPr lang="uk-UA" sz="5400" b="1" dirty="0" smtClean="0">
                <a:solidFill>
                  <a:srgbClr val="FF0000"/>
                </a:solidFill>
              </a:rPr>
              <a:t>???</a:t>
            </a:r>
            <a:r>
              <a:rPr lang="uk-UA" sz="4800" b="1" dirty="0" smtClean="0">
                <a:solidFill>
                  <a:schemeClr val="bg1"/>
                </a:solidFill>
              </a:rPr>
              <a:t> тисячами слів</a:t>
            </a:r>
            <a:endParaRPr lang="uk-UA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473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chemeClr val="bg1"/>
                </a:solidFill>
              </a:rPr>
              <a:t>ЛЕКСИКОЛОГІЯ</a:t>
            </a:r>
            <a:endParaRPr lang="uk-UA" sz="5400" b="1" dirty="0">
              <a:solidFill>
                <a:schemeClr val="bg1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92888" cy="4248472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</a:rPr>
              <a:t>Для активного вжитку потрібно мати лексичний запас до </a:t>
            </a:r>
            <a:r>
              <a:rPr lang="uk-UA" sz="5400" b="1" dirty="0" smtClean="0">
                <a:solidFill>
                  <a:srgbClr val="FF0000"/>
                </a:solidFill>
              </a:rPr>
              <a:t>3</a:t>
            </a:r>
            <a:r>
              <a:rPr lang="uk-UA" sz="4800" b="1" dirty="0" smtClean="0">
                <a:solidFill>
                  <a:schemeClr val="bg1"/>
                </a:solidFill>
              </a:rPr>
              <a:t> тисяч слів</a:t>
            </a:r>
          </a:p>
          <a:p>
            <a:r>
              <a:rPr lang="uk-UA" sz="4800" b="1" dirty="0" smtClean="0">
                <a:solidFill>
                  <a:schemeClr val="bg1"/>
                </a:solidFill>
              </a:rPr>
              <a:t>Випускник школи повинен володіти </a:t>
            </a:r>
            <a:r>
              <a:rPr lang="uk-UA" sz="5400" b="1" dirty="0" smtClean="0">
                <a:solidFill>
                  <a:srgbClr val="FF0000"/>
                </a:solidFill>
              </a:rPr>
              <a:t>5</a:t>
            </a:r>
            <a:r>
              <a:rPr lang="uk-UA" sz="4800" b="1" dirty="0" smtClean="0">
                <a:solidFill>
                  <a:schemeClr val="bg1"/>
                </a:solidFill>
              </a:rPr>
              <a:t> тисячами слів</a:t>
            </a:r>
            <a:endParaRPr lang="uk-UA" sz="4800" b="1" dirty="0">
              <a:solidFill>
                <a:schemeClr val="bg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07976" y="485056"/>
            <a:ext cx="7772400" cy="1470025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ЛЕКСИКОЛОГІЯ</a:t>
            </a:r>
            <a:endParaRPr kumimoji="0" lang="uk-UA" sz="5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447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20688"/>
            <a:ext cx="9036496" cy="2088232"/>
          </a:xfrm>
        </p:spPr>
        <p:txBody>
          <a:bodyPr>
            <a:normAutofit fontScale="90000"/>
          </a:bodyPr>
          <a:lstStyle/>
          <a:p>
            <a:r>
              <a:rPr lang="uk-UA" sz="6000" b="1" dirty="0" smtClean="0">
                <a:solidFill>
                  <a:schemeClr val="bg1"/>
                </a:solidFill>
              </a:rPr>
              <a:t>Володіння мовою та результати ЗНО </a:t>
            </a:r>
            <a:r>
              <a:rPr lang="uk-UA" sz="6000" b="1" dirty="0" err="1" smtClean="0">
                <a:solidFill>
                  <a:schemeClr val="bg1"/>
                </a:solidFill>
              </a:rPr>
              <a:t>взаємопов</a:t>
            </a:r>
            <a:r>
              <a:rPr lang="en-US" sz="6000" b="1" dirty="0" smtClean="0">
                <a:solidFill>
                  <a:schemeClr val="bg1"/>
                </a:solidFill>
              </a:rPr>
              <a:t>’</a:t>
            </a:r>
            <a:r>
              <a:rPr lang="uk-UA" sz="6000" b="1" dirty="0" err="1" smtClean="0">
                <a:solidFill>
                  <a:schemeClr val="bg1"/>
                </a:solidFill>
              </a:rPr>
              <a:t>язані</a:t>
            </a:r>
            <a:r>
              <a:rPr lang="uk-UA" sz="6000" b="1" dirty="0" smtClean="0">
                <a:solidFill>
                  <a:schemeClr val="bg1"/>
                </a:solidFill>
              </a:rPr>
              <a:t>,</a:t>
            </a:r>
            <a:r>
              <a:rPr lang="uk-UA" b="1" dirty="0" smtClean="0">
                <a:solidFill>
                  <a:schemeClr val="bg1"/>
                </a:solidFill>
              </a:rPr>
              <a:t/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sz="4900" b="1" dirty="0" smtClean="0">
                <a:solidFill>
                  <a:srgbClr val="C00000"/>
                </a:solidFill>
              </a:rPr>
              <a:t>АЛЕ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068960"/>
            <a:ext cx="8424936" cy="3312368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високий рівень володіння мовою НЕ гарантує високих результатів ЗНО і навпаки: високий результат ЗНО не гарантує досконалого володіння мовою</a:t>
            </a:r>
            <a:endParaRPr lang="ru-RU" sz="36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i="1" dirty="0" smtClean="0">
                <a:solidFill>
                  <a:srgbClr val="FF0000"/>
                </a:solidFill>
              </a:rPr>
              <a:t>Лексичні помилки!</a:t>
            </a:r>
            <a:endParaRPr lang="ru-RU" sz="6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6840760" cy="4536504"/>
          </a:xfrm>
        </p:spPr>
        <p:txBody>
          <a:bodyPr>
            <a:noAutofit/>
          </a:bodyPr>
          <a:lstStyle/>
          <a:p>
            <a:r>
              <a:rPr lang="uk-UA" sz="4800" b="1" i="1" dirty="0" err="1" smtClean="0">
                <a:solidFill>
                  <a:schemeClr val="accent6">
                    <a:lumMod val="75000"/>
                  </a:schemeClr>
                </a:solidFill>
              </a:rPr>
              <a:t>Да</a:t>
            </a:r>
            <a:endParaRPr lang="uk-UA" sz="4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uk-UA" sz="4800" b="1" i="1" dirty="0" err="1" smtClean="0">
                <a:solidFill>
                  <a:schemeClr val="accent6">
                    <a:lumMod val="75000"/>
                  </a:schemeClr>
                </a:solidFill>
              </a:rPr>
              <a:t>Щас</a:t>
            </a:r>
            <a:endParaRPr lang="uk-UA" sz="4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uk-UA" sz="4800" b="1" i="1" dirty="0" err="1" smtClean="0">
                <a:solidFill>
                  <a:schemeClr val="accent6">
                    <a:lumMod val="75000"/>
                  </a:schemeClr>
                </a:solidFill>
              </a:rPr>
              <a:t>Нада</a:t>
            </a:r>
            <a:endParaRPr lang="uk-UA" sz="4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uk-UA" sz="4800" b="1" i="1" dirty="0" err="1" smtClean="0">
                <a:solidFill>
                  <a:schemeClr val="accent6">
                    <a:lumMod val="75000"/>
                  </a:schemeClr>
                </a:solidFill>
              </a:rPr>
              <a:t>Поняв</a:t>
            </a:r>
            <a:endParaRPr lang="uk-UA" sz="4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uk-UA" sz="4800" b="1" i="1" dirty="0" err="1" smtClean="0">
                <a:solidFill>
                  <a:schemeClr val="accent6">
                    <a:lumMod val="75000"/>
                  </a:schemeClr>
                </a:solidFill>
              </a:rPr>
              <a:t>Харашо</a:t>
            </a:r>
            <a:r>
              <a:rPr lang="uk-UA" sz="48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4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59832" y="1916832"/>
            <a:ext cx="3240360" cy="432048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2915816" y="2204864"/>
            <a:ext cx="3672408" cy="432048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chemeClr val="accent6">
                    <a:lumMod val="75000"/>
                  </a:schemeClr>
                </a:solidFill>
              </a:rPr>
              <a:t>ОРФОГРАФІЯ</a:t>
            </a:r>
            <a:endParaRPr lang="uk-UA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92888" cy="4248472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</a:rPr>
              <a:t>В українській мові  до </a:t>
            </a:r>
            <a:r>
              <a:rPr lang="uk-UA" sz="6000" b="1" dirty="0" smtClean="0">
                <a:solidFill>
                  <a:srgbClr val="FF0000"/>
                </a:solidFill>
              </a:rPr>
              <a:t>???</a:t>
            </a:r>
            <a:r>
              <a:rPr lang="uk-UA" sz="4800" b="1" dirty="0" smtClean="0">
                <a:solidFill>
                  <a:schemeClr val="bg1"/>
                </a:solidFill>
              </a:rPr>
              <a:t> слів з орфограмами.</a:t>
            </a:r>
          </a:p>
          <a:p>
            <a:endParaRPr lang="uk-UA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473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chemeClr val="accent6">
                    <a:lumMod val="75000"/>
                  </a:schemeClr>
                </a:solidFill>
              </a:rPr>
              <a:t>ОРФОГРАФІЯ</a:t>
            </a:r>
            <a:endParaRPr lang="uk-UA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92888" cy="4248472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</a:rPr>
              <a:t>В українській мові  до </a:t>
            </a:r>
            <a:r>
              <a:rPr lang="uk-UA" sz="6000" b="1" dirty="0" smtClean="0">
                <a:solidFill>
                  <a:srgbClr val="FF0000"/>
                </a:solidFill>
              </a:rPr>
              <a:t>1000</a:t>
            </a:r>
            <a:r>
              <a:rPr lang="uk-UA" sz="4800" b="1" dirty="0" smtClean="0">
                <a:solidFill>
                  <a:schemeClr val="bg1"/>
                </a:solidFill>
              </a:rPr>
              <a:t> слів з орфограмами.</a:t>
            </a:r>
          </a:p>
          <a:p>
            <a:endParaRPr lang="uk-UA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473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008112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chemeClr val="accent6">
                    <a:lumMod val="75000"/>
                  </a:schemeClr>
                </a:solidFill>
              </a:rPr>
              <a:t>МОРФОЛОГІЯ</a:t>
            </a:r>
            <a:endParaRPr lang="uk-UA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820472" cy="5112568"/>
          </a:xfrm>
        </p:spPr>
        <p:txBody>
          <a:bodyPr>
            <a:normAutofit fontScale="70000" lnSpcReduction="20000"/>
          </a:bodyPr>
          <a:lstStyle/>
          <a:p>
            <a:r>
              <a:rPr lang="uk-UA" sz="5800" b="1" i="1" dirty="0" smtClean="0">
                <a:solidFill>
                  <a:schemeClr val="bg1"/>
                </a:solidFill>
              </a:rPr>
              <a:t>Найважливіші теми:</a:t>
            </a:r>
          </a:p>
          <a:p>
            <a:pPr algn="l"/>
            <a:r>
              <a:rPr lang="uk-UA" sz="5800" b="1" dirty="0" smtClean="0">
                <a:solidFill>
                  <a:schemeClr val="bg1"/>
                </a:solidFill>
              </a:rPr>
              <a:t>1. Іменні частини мови.</a:t>
            </a:r>
          </a:p>
          <a:p>
            <a:pPr algn="l"/>
            <a:r>
              <a:rPr lang="uk-UA" sz="5800" b="1" dirty="0" smtClean="0">
                <a:solidFill>
                  <a:schemeClr val="bg1"/>
                </a:solidFill>
              </a:rPr>
              <a:t>2. Відмінювання іменників (правило ТО-МЕ-МЕ) та числівників (3 набори).</a:t>
            </a:r>
          </a:p>
          <a:p>
            <a:pPr algn="l"/>
            <a:r>
              <a:rPr lang="uk-UA" sz="5800" b="1" dirty="0">
                <a:solidFill>
                  <a:schemeClr val="bg1"/>
                </a:solidFill>
              </a:rPr>
              <a:t>3</a:t>
            </a:r>
            <a:r>
              <a:rPr lang="uk-UA" sz="5800" b="1" dirty="0" smtClean="0">
                <a:solidFill>
                  <a:schemeClr val="bg1"/>
                </a:solidFill>
              </a:rPr>
              <a:t>. Форми дієслів, дієвідмінювання.</a:t>
            </a:r>
          </a:p>
          <a:p>
            <a:pPr algn="l"/>
            <a:r>
              <a:rPr lang="uk-UA" sz="5800" b="1" dirty="0" smtClean="0">
                <a:solidFill>
                  <a:schemeClr val="bg1"/>
                </a:solidFill>
              </a:rPr>
              <a:t>4. Службові частини мови (сурядні сполучники!).</a:t>
            </a:r>
          </a:p>
          <a:p>
            <a:pPr algn="l"/>
            <a:r>
              <a:rPr lang="uk-UA" sz="4800" b="1" dirty="0" smtClean="0">
                <a:solidFill>
                  <a:schemeClr val="bg1"/>
                </a:solidFill>
              </a:rPr>
              <a:t> </a:t>
            </a:r>
            <a:endParaRPr lang="uk-UA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473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Типові помилки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6912768" cy="3384376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В українській мові прикметники на позначення кольорів МАЮТЬ ступені порівняння 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До іменника в знахідному відмінкові потрібно ставити питання </a:t>
            </a:r>
            <a:r>
              <a:rPr lang="uk-UA" b="1" i="1" dirty="0" smtClean="0">
                <a:solidFill>
                  <a:schemeClr val="bg1"/>
                </a:solidFill>
              </a:rPr>
              <a:t>КОГО? ЩО? (підступний знахідний відмінок)</a:t>
            </a:r>
          </a:p>
          <a:p>
            <a:pPr marL="514350" indent="-514350" algn="just">
              <a:buAutoNum type="arabicPeriod"/>
            </a:pPr>
            <a:endParaRPr lang="uk-UA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864096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uk-UA" sz="5400" b="1" dirty="0" smtClean="0">
                <a:solidFill>
                  <a:schemeClr val="accent6">
                    <a:lumMod val="75000"/>
                  </a:schemeClr>
                </a:solidFill>
              </a:rPr>
              <a:t>СИНТАКСИС</a:t>
            </a:r>
            <a:endParaRPr lang="uk-UA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992888" cy="4824536"/>
          </a:xfrm>
        </p:spPr>
        <p:txBody>
          <a:bodyPr>
            <a:normAutofit fontScale="92500" lnSpcReduction="20000"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</a:rPr>
              <a:t>Найважливіші теми:</a:t>
            </a:r>
          </a:p>
          <a:p>
            <a:pPr algn="l"/>
            <a:r>
              <a:rPr lang="uk-UA" sz="4800" b="1" dirty="0" smtClean="0">
                <a:solidFill>
                  <a:schemeClr val="bg1"/>
                </a:solidFill>
              </a:rPr>
              <a:t>1. Порядок слів у реченні</a:t>
            </a:r>
          </a:p>
          <a:p>
            <a:pPr algn="l"/>
            <a:r>
              <a:rPr lang="uk-UA" sz="4800" b="1" dirty="0" smtClean="0">
                <a:solidFill>
                  <a:schemeClr val="bg1"/>
                </a:solidFill>
              </a:rPr>
              <a:t>2. Типи присудків (складений іменний!)</a:t>
            </a:r>
          </a:p>
          <a:p>
            <a:pPr algn="l"/>
            <a:r>
              <a:rPr lang="uk-UA" sz="4800" b="1" dirty="0" smtClean="0">
                <a:solidFill>
                  <a:schemeClr val="bg1"/>
                </a:solidFill>
              </a:rPr>
              <a:t>3. Односкладні речення</a:t>
            </a:r>
          </a:p>
          <a:p>
            <a:pPr algn="l"/>
            <a:r>
              <a:rPr lang="uk-UA" sz="4800" b="1" dirty="0" smtClean="0">
                <a:solidFill>
                  <a:schemeClr val="bg1"/>
                </a:solidFill>
              </a:rPr>
              <a:t>4. </a:t>
            </a:r>
            <a:r>
              <a:rPr lang="uk-UA" sz="4800" b="1" dirty="0" err="1" smtClean="0">
                <a:solidFill>
                  <a:schemeClr val="bg1"/>
                </a:solidFill>
              </a:rPr>
              <a:t>Ускладнювальні</a:t>
            </a:r>
            <a:r>
              <a:rPr lang="uk-UA" sz="4800" b="1" dirty="0" smtClean="0">
                <a:solidFill>
                  <a:schemeClr val="bg1"/>
                </a:solidFill>
              </a:rPr>
              <a:t> компоненти</a:t>
            </a:r>
          </a:p>
          <a:p>
            <a:pPr algn="l"/>
            <a:r>
              <a:rPr lang="uk-UA" sz="4800" b="1" dirty="0" smtClean="0">
                <a:solidFill>
                  <a:schemeClr val="bg1"/>
                </a:solidFill>
              </a:rPr>
              <a:t>5. Складні речення (схема!):</a:t>
            </a:r>
            <a:endParaRPr lang="uk-UA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560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920880" cy="1224136"/>
          </a:xfrm>
        </p:spPr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rgbClr val="FF0000"/>
                </a:solidFill>
              </a:rPr>
              <a:t>Порядок слів у реченні</a:t>
            </a:r>
            <a:endParaRPr lang="ru-RU" sz="4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348880"/>
            <a:ext cx="9144000" cy="2376264"/>
          </a:xfrm>
        </p:spPr>
        <p:txBody>
          <a:bodyPr>
            <a:normAutofit/>
          </a:bodyPr>
          <a:lstStyle/>
          <a:p>
            <a:r>
              <a:rPr lang="uk-UA" sz="4000" b="1" i="1" u="wavy" dirty="0" smtClean="0">
                <a:solidFill>
                  <a:schemeClr val="bg1"/>
                </a:solidFill>
              </a:rPr>
              <a:t>Гарний</a:t>
            </a:r>
            <a:r>
              <a:rPr lang="uk-UA" sz="4000" b="1" i="1" dirty="0" smtClean="0">
                <a:solidFill>
                  <a:schemeClr val="bg1"/>
                </a:solidFill>
              </a:rPr>
              <a:t> </a:t>
            </a:r>
            <a:r>
              <a:rPr lang="uk-UA" sz="4000" b="1" i="1" u="sng" dirty="0" smtClean="0">
                <a:solidFill>
                  <a:schemeClr val="bg1"/>
                </a:solidFill>
              </a:rPr>
              <a:t>день</a:t>
            </a:r>
            <a:r>
              <a:rPr lang="uk-UA" sz="4000" b="1" i="1" dirty="0" smtClean="0">
                <a:solidFill>
                  <a:schemeClr val="bg1"/>
                </a:solidFill>
              </a:rPr>
              <a:t> </a:t>
            </a:r>
            <a:r>
              <a:rPr lang="uk-UA" sz="4000" b="1" i="1" u="dbl" dirty="0" smtClean="0">
                <a:solidFill>
                  <a:schemeClr val="bg1"/>
                </a:solidFill>
              </a:rPr>
              <a:t>запам'ятався</a:t>
            </a:r>
            <a:r>
              <a:rPr lang="uk-UA" sz="4000" b="1" i="1" dirty="0" smtClean="0">
                <a:solidFill>
                  <a:schemeClr val="bg1"/>
                </a:solidFill>
              </a:rPr>
              <a:t> </a:t>
            </a:r>
            <a:r>
              <a:rPr lang="uk-UA" sz="4000" b="1" i="1" u="dashLongHeavy" dirty="0" smtClean="0">
                <a:solidFill>
                  <a:schemeClr val="bg1"/>
                </a:solidFill>
              </a:rPr>
              <a:t>усім</a:t>
            </a:r>
            <a:r>
              <a:rPr lang="uk-UA" sz="4000" b="1" i="1" dirty="0" smtClean="0">
                <a:solidFill>
                  <a:schemeClr val="bg1"/>
                </a:solidFill>
              </a:rPr>
              <a:t> </a:t>
            </a:r>
            <a:r>
              <a:rPr lang="uk-UA" sz="4000" b="1" i="1" u="dotDashHeavy" dirty="0" smtClean="0">
                <a:solidFill>
                  <a:schemeClr val="bg1"/>
                </a:solidFill>
              </a:rPr>
              <a:t>надовго</a:t>
            </a:r>
          </a:p>
          <a:p>
            <a:endParaRPr lang="uk-UA" sz="4000" b="1" i="1" u="dotDashHeavy" dirty="0" smtClean="0">
              <a:solidFill>
                <a:schemeClr val="bg1"/>
              </a:solidFill>
            </a:endParaRPr>
          </a:p>
          <a:p>
            <a:pPr algn="l"/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група  підмета</a:t>
            </a:r>
            <a:r>
              <a:rPr lang="uk-UA" sz="4000" i="1" dirty="0" smtClean="0">
                <a:solidFill>
                  <a:schemeClr val="bg1"/>
                </a:solidFill>
              </a:rPr>
              <a:t>       </a:t>
            </a:r>
            <a:r>
              <a:rPr lang="uk-UA" sz="4000" i="1" dirty="0" smtClean="0">
                <a:solidFill>
                  <a:schemeClr val="bg2">
                    <a:lumMod val="75000"/>
                  </a:schemeClr>
                </a:solidFill>
              </a:rPr>
              <a:t>група присудка</a:t>
            </a:r>
            <a:endParaRPr lang="ru-RU" sz="4000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1367643" y="2240868"/>
            <a:ext cx="504056" cy="2592288"/>
          </a:xfrm>
          <a:prstGeom prst="lef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Левая фигурная скобка 4"/>
          <p:cNvSpPr/>
          <p:nvPr/>
        </p:nvSpPr>
        <p:spPr>
          <a:xfrm rot="16200000">
            <a:off x="5796136" y="548680"/>
            <a:ext cx="504056" cy="5976664"/>
          </a:xfrm>
          <a:prstGeom prst="leftBrac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руговая стрелка 6"/>
          <p:cNvSpPr/>
          <p:nvPr/>
        </p:nvSpPr>
        <p:spPr>
          <a:xfrm flipH="1">
            <a:off x="1331640" y="2060848"/>
            <a:ext cx="936104" cy="864096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Круговая стрелка 8"/>
          <p:cNvSpPr/>
          <p:nvPr/>
        </p:nvSpPr>
        <p:spPr>
          <a:xfrm>
            <a:off x="5652120" y="2060848"/>
            <a:ext cx="1071736" cy="864096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овая стрелка 9"/>
          <p:cNvSpPr/>
          <p:nvPr/>
        </p:nvSpPr>
        <p:spPr>
          <a:xfrm>
            <a:off x="5292080" y="1628800"/>
            <a:ext cx="2304256" cy="1368152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92888" cy="4248472"/>
          </a:xfrm>
        </p:spPr>
        <p:txBody>
          <a:bodyPr>
            <a:normAutofit/>
          </a:bodyPr>
          <a:lstStyle/>
          <a:p>
            <a:endParaRPr lang="uk-UA" sz="4800" b="1" dirty="0">
              <a:solidFill>
                <a:schemeClr val="bg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97" t="25439" r="-7937" b="-1116"/>
          <a:stretch/>
        </p:blipFill>
        <p:spPr bwMode="auto">
          <a:xfrm>
            <a:off x="-612576" y="548680"/>
            <a:ext cx="10367919" cy="5805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0127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620689"/>
            <a:ext cx="86764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І. Просте НЕУСКЛАДНЕНЕ речення:</a:t>
            </a:r>
          </a:p>
          <a:p>
            <a:endParaRPr lang="uk-UA" sz="4400" b="1" dirty="0" smtClean="0">
              <a:solidFill>
                <a:schemeClr val="bg1"/>
              </a:solidFill>
            </a:endParaRPr>
          </a:p>
          <a:p>
            <a:pPr marL="742950" indent="-742950">
              <a:buAutoNum type="arabicPeriod"/>
            </a:pPr>
            <a:r>
              <a:rPr lang="uk-UA" sz="4400" b="1" i="1" dirty="0" smtClean="0">
                <a:solidFill>
                  <a:schemeClr val="bg1"/>
                </a:solidFill>
              </a:rPr>
              <a:t>Золоте правило синтаксису</a:t>
            </a:r>
          </a:p>
          <a:p>
            <a:pPr marL="742950" indent="-742950">
              <a:buAutoNum type="arabicPeriod"/>
            </a:pPr>
            <a:r>
              <a:rPr lang="uk-UA" sz="4400" b="1" i="1" dirty="0" smtClean="0">
                <a:solidFill>
                  <a:schemeClr val="bg1"/>
                </a:solidFill>
              </a:rPr>
              <a:t>Неморфологічні способи вираження членів речення </a:t>
            </a:r>
          </a:p>
          <a:p>
            <a:pPr marL="742950" indent="-742950">
              <a:buAutoNum type="arabicPeriod"/>
            </a:pPr>
            <a:r>
              <a:rPr lang="uk-UA" sz="4400" b="1" i="1" dirty="0" smtClean="0">
                <a:solidFill>
                  <a:schemeClr val="bg1"/>
                </a:solidFill>
              </a:rPr>
              <a:t>Типи присудків</a:t>
            </a:r>
          </a:p>
          <a:p>
            <a:endParaRPr lang="uk-UA" sz="44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443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620689"/>
            <a:ext cx="867645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ІІ. Просте  УСКЛАДНЕНЕ речення</a:t>
            </a:r>
          </a:p>
          <a:p>
            <a:endParaRPr lang="uk-UA" sz="4400" b="1" dirty="0" smtClean="0">
              <a:solidFill>
                <a:schemeClr val="bg1"/>
              </a:solidFill>
            </a:endParaRPr>
          </a:p>
          <a:p>
            <a:r>
              <a:rPr lang="uk-UA" sz="4400" b="1" dirty="0" err="1" smtClean="0">
                <a:solidFill>
                  <a:schemeClr val="bg1"/>
                </a:solidFill>
              </a:rPr>
              <a:t>Ускладнювальні</a:t>
            </a:r>
            <a:r>
              <a:rPr lang="uk-UA" sz="4400" b="1" dirty="0" smtClean="0">
                <a:solidFill>
                  <a:schemeClr val="bg1"/>
                </a:solidFill>
              </a:rPr>
              <a:t> компоненти:</a:t>
            </a:r>
          </a:p>
          <a:p>
            <a:pPr marL="742950" indent="-742950">
              <a:buAutoNum type="arabicPeriod"/>
            </a:pPr>
            <a:r>
              <a:rPr lang="uk-UA" sz="4800" b="1" i="1" dirty="0" smtClean="0">
                <a:solidFill>
                  <a:schemeClr val="bg1"/>
                </a:solidFill>
              </a:rPr>
              <a:t>,ВС, </a:t>
            </a:r>
          </a:p>
          <a:p>
            <a:pPr marL="742950" indent="-742950">
              <a:buAutoNum type="arabicPeriod"/>
            </a:pPr>
            <a:r>
              <a:rPr lang="uk-UA" sz="4800" b="1" i="1" dirty="0" smtClean="0">
                <a:solidFill>
                  <a:schemeClr val="bg1"/>
                </a:solidFill>
              </a:rPr>
              <a:t>,</a:t>
            </a:r>
            <a:r>
              <a:rPr lang="uk-UA" sz="4800" b="1" i="1" dirty="0" err="1" smtClean="0">
                <a:solidFill>
                  <a:schemeClr val="bg1"/>
                </a:solidFill>
              </a:rPr>
              <a:t>Зв</a:t>
            </a:r>
            <a:r>
              <a:rPr lang="uk-UA" sz="4800" b="1" i="1" dirty="0" smtClean="0">
                <a:solidFill>
                  <a:schemeClr val="bg1"/>
                </a:solidFill>
              </a:rPr>
              <a:t>., </a:t>
            </a:r>
          </a:p>
          <a:p>
            <a:pPr marL="742950" indent="-742950">
              <a:buAutoNum type="arabicPeriod"/>
            </a:pPr>
            <a:r>
              <a:rPr lang="uk-UA" sz="4800" b="1" i="1" dirty="0" smtClean="0">
                <a:solidFill>
                  <a:schemeClr val="bg1"/>
                </a:solidFill>
              </a:rPr>
              <a:t>,ПЗ, </a:t>
            </a:r>
          </a:p>
          <a:p>
            <a:pPr marL="742950" indent="-742950">
              <a:buAutoNum type="arabicPeriod"/>
            </a:pPr>
            <a:r>
              <a:rPr lang="uk-UA" sz="4800" b="1" i="1" dirty="0" smtClean="0">
                <a:solidFill>
                  <a:schemeClr val="bg1"/>
                </a:solidFill>
              </a:rPr>
              <a:t>,ВЧР, </a:t>
            </a:r>
          </a:p>
          <a:p>
            <a:pPr marL="742950" indent="-742950">
              <a:buAutoNum type="arabicPeriod"/>
            </a:pPr>
            <a:r>
              <a:rPr lang="uk-UA" sz="4800" b="1" i="1" dirty="0" smtClean="0">
                <a:solidFill>
                  <a:schemeClr val="bg1"/>
                </a:solidFill>
              </a:rPr>
              <a:t>ОЧР, </a:t>
            </a:r>
            <a:r>
              <a:rPr lang="uk-UA" sz="4800" b="1" i="1" dirty="0" err="1" smtClean="0">
                <a:solidFill>
                  <a:schemeClr val="bg1"/>
                </a:solidFill>
              </a:rPr>
              <a:t>ОЧР</a:t>
            </a:r>
            <a:endParaRPr lang="uk-UA" sz="4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4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786210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solidFill>
                  <a:schemeClr val="bg1"/>
                </a:solidFill>
              </a:rPr>
              <a:t>НАЙГОЛОВНІШЕ – </a:t>
            </a:r>
            <a:br>
              <a:rPr lang="uk-UA" sz="5400" b="1" dirty="0" smtClean="0">
                <a:solidFill>
                  <a:schemeClr val="bg1"/>
                </a:solidFill>
              </a:rPr>
            </a:br>
            <a:r>
              <a:rPr lang="uk-UA" sz="5400" b="1" dirty="0" smtClean="0">
                <a:solidFill>
                  <a:schemeClr val="bg1"/>
                </a:solidFill>
              </a:rPr>
              <a:t>гарне володіння мовою</a:t>
            </a:r>
            <a:endParaRPr lang="ru-RU" sz="5400" b="1" dirty="0"/>
          </a:p>
        </p:txBody>
      </p:sp>
      <p:pic>
        <p:nvPicPr>
          <p:cNvPr id="3" name="Рисунок 2" descr="спілкування.jpg"/>
          <p:cNvPicPr>
            <a:picLocks noChangeAspect="1"/>
          </p:cNvPicPr>
          <p:nvPr/>
        </p:nvPicPr>
        <p:blipFill>
          <a:blip r:embed="rId2" cstate="print"/>
          <a:srcRect l="-4124" t="-10284" r="-1031" b="20862"/>
          <a:stretch>
            <a:fillRect/>
          </a:stretch>
        </p:blipFill>
        <p:spPr>
          <a:xfrm>
            <a:off x="827584" y="1412776"/>
            <a:ext cx="7344816" cy="5112568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7"/>
            <a:ext cx="7772400" cy="792089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ІІІ. СКЛАДНЕ РЕЧЕННЯ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92888" cy="4248472"/>
          </a:xfrm>
        </p:spPr>
        <p:txBody>
          <a:bodyPr>
            <a:normAutofit/>
          </a:bodyPr>
          <a:lstStyle/>
          <a:p>
            <a:endParaRPr lang="uk-UA" sz="4800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57545"/>
            <a:ext cx="8568951" cy="6100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64408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  <a:solidFill>
            <a:srgbClr val="FFFF99"/>
          </a:solidFill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ФОНЕТИКА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92888" cy="4248472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Система голосних та приголосних звуків.</a:t>
            </a:r>
          </a:p>
          <a:p>
            <a:pPr marL="514350" indent="-514350" algn="l"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Поділ приголосних на 3 групи: </a:t>
            </a:r>
          </a:p>
          <a:p>
            <a:pPr marL="514350" indent="-514350" algn="l"/>
            <a:r>
              <a:rPr lang="uk-UA" b="1" dirty="0" smtClean="0">
                <a:solidFill>
                  <a:schemeClr val="bg1"/>
                </a:solidFill>
              </a:rPr>
              <a:t>       -   </a:t>
            </a:r>
            <a:r>
              <a:rPr lang="uk-UA" b="1" i="1" dirty="0" smtClean="0">
                <a:solidFill>
                  <a:schemeClr val="bg1"/>
                </a:solidFill>
              </a:rPr>
              <a:t>глухі – дзвінкі</a:t>
            </a:r>
          </a:p>
          <a:p>
            <a:pPr marL="514350" indent="-514350" algn="l"/>
            <a:r>
              <a:rPr lang="uk-UA" b="1" i="1" dirty="0" smtClean="0">
                <a:solidFill>
                  <a:schemeClr val="bg1"/>
                </a:solidFill>
              </a:rPr>
              <a:t>       -   тверді – м'які </a:t>
            </a:r>
          </a:p>
          <a:p>
            <a:pPr marL="514350" indent="-514350" algn="l"/>
            <a:r>
              <a:rPr lang="uk-UA" b="1" i="1" dirty="0" smtClean="0">
                <a:solidFill>
                  <a:schemeClr val="bg1"/>
                </a:solidFill>
              </a:rPr>
              <a:t>       -   шиплячі – свистячі </a:t>
            </a:r>
          </a:p>
          <a:p>
            <a:pPr marL="514350" indent="-514350" algn="l"/>
            <a:r>
              <a:rPr lang="uk-UA" b="1" dirty="0" smtClean="0">
                <a:solidFill>
                  <a:schemeClr val="bg1"/>
                </a:solidFill>
              </a:rPr>
              <a:t>3. Зв’язок фонетики та орфографії</a:t>
            </a:r>
          </a:p>
          <a:p>
            <a:pPr marL="514350" indent="-514350"/>
            <a:endParaRPr lang="uk-UA" b="1" i="1" dirty="0" smtClean="0">
              <a:solidFill>
                <a:schemeClr val="bg1"/>
              </a:solidFill>
            </a:endParaRPr>
          </a:p>
          <a:p>
            <a:pPr marL="514350" indent="-514350">
              <a:buFontTx/>
              <a:buChar char="-"/>
            </a:pPr>
            <a:endParaRPr lang="uk-UA" b="1" dirty="0" smtClean="0">
              <a:solidFill>
                <a:schemeClr val="bg1"/>
              </a:solidFill>
            </a:endParaRPr>
          </a:p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443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42591"/>
          </a:xfrm>
          <a:solidFill>
            <a:srgbClr val="FFFF99"/>
          </a:solidFill>
        </p:spPr>
        <p:txBody>
          <a:bodyPr/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Стилістика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8064896" cy="2929880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Правила милозвучності!!!</a:t>
            </a:r>
            <a:endParaRPr lang="ru-RU" sz="4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На КОЖНОМУ уроці з мови в 11 класі: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07504" y="1700808"/>
            <a:ext cx="8784976" cy="475252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Робота з великими або малими текстами.</a:t>
            </a: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uk-UA" b="1" dirty="0">
                <a:solidFill>
                  <a:schemeClr val="bg1"/>
                </a:solidFill>
              </a:rPr>
              <a:t>Розбір речень (</a:t>
            </a:r>
            <a:r>
              <a:rPr lang="uk-UA" b="1" i="1" dirty="0">
                <a:solidFill>
                  <a:schemeClr val="bg1"/>
                </a:solidFill>
              </a:rPr>
              <a:t>підкреслити члени речення, пояснити вид речення за будовою</a:t>
            </a:r>
            <a:r>
              <a:rPr lang="uk-UA" b="1" dirty="0">
                <a:solidFill>
                  <a:schemeClr val="bg1"/>
                </a:solidFill>
              </a:rPr>
              <a:t>).</a:t>
            </a: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Визначення </a:t>
            </a:r>
            <a:r>
              <a:rPr lang="uk-UA" b="1" dirty="0">
                <a:solidFill>
                  <a:schemeClr val="bg1"/>
                </a:solidFill>
              </a:rPr>
              <a:t>частин мови + аналіз складних випадків уживання певних граматичних форм.</a:t>
            </a:r>
          </a:p>
          <a:p>
            <a:pPr marL="514350" indent="-514350" algn="l"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Словникові диктанти (</a:t>
            </a:r>
            <a:r>
              <a:rPr lang="uk-UA" b="1" i="1" dirty="0" smtClean="0">
                <a:solidFill>
                  <a:schemeClr val="bg1"/>
                </a:solidFill>
              </a:rPr>
              <a:t>типові орфограми</a:t>
            </a:r>
            <a:r>
              <a:rPr lang="uk-UA" b="1" dirty="0" smtClean="0">
                <a:solidFill>
                  <a:schemeClr val="bg1"/>
                </a:solidFill>
              </a:rPr>
              <a:t>).</a:t>
            </a:r>
          </a:p>
          <a:p>
            <a:pPr marL="514350" indent="-514350" algn="l"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Лексичні / граматичні помилки (5 – 10 фраз).</a:t>
            </a:r>
          </a:p>
          <a:p>
            <a:pPr algn="l"/>
            <a:r>
              <a:rPr lang="uk-UA" b="1" dirty="0" smtClean="0">
                <a:solidFill>
                  <a:schemeClr val="bg1"/>
                </a:solidFill>
              </a:rPr>
              <a:t>6.  Повторення фонетики / словотвору / орфоепії.</a:t>
            </a:r>
          </a:p>
          <a:p>
            <a:pPr algn="l"/>
            <a:r>
              <a:rPr lang="uk-UA" b="1" dirty="0" smtClean="0">
                <a:solidFill>
                  <a:schemeClr val="bg1"/>
                </a:solidFill>
              </a:rPr>
              <a:t>7.  Аналіз творчої роботи.</a:t>
            </a:r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5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6466730"/>
          </a:xfrm>
        </p:spPr>
        <p:txBody>
          <a:bodyPr>
            <a:normAutofit/>
          </a:bodyPr>
          <a:lstStyle/>
          <a:p>
            <a:pPr algn="l"/>
            <a:r>
              <a:rPr lang="uk-UA" sz="6000" b="1" dirty="0" smtClean="0">
                <a:solidFill>
                  <a:schemeClr val="bg2">
                    <a:lumMod val="50000"/>
                  </a:schemeClr>
                </a:solidFill>
              </a:rPr>
              <a:t>Робота за принципом </a:t>
            </a:r>
            <a:br>
              <a:rPr lang="uk-UA" sz="60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sz="9600" b="1" dirty="0" smtClean="0">
                <a:solidFill>
                  <a:srgbClr val="FF0000"/>
                </a:solidFill>
              </a:rPr>
              <a:t>80 / 20</a:t>
            </a:r>
            <a:r>
              <a:rPr lang="uk-UA" sz="6000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br>
              <a:rPr lang="uk-UA" sz="60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sz="48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uk-UA" sz="4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sz="4800" b="1" dirty="0" smtClean="0">
                <a:solidFill>
                  <a:schemeClr val="bg2">
                    <a:lumMod val="50000"/>
                  </a:schemeClr>
                </a:solidFill>
              </a:rPr>
              <a:t>- НЕ МЕНШЕ 80% повторення</a:t>
            </a:r>
            <a:br>
              <a:rPr lang="uk-UA" sz="4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sz="4800" b="1" dirty="0" smtClean="0">
                <a:solidFill>
                  <a:schemeClr val="bg2">
                    <a:lumMod val="50000"/>
                  </a:schemeClr>
                </a:solidFill>
              </a:rPr>
              <a:t>- НЕ БІЛЬШЕ 20% нового матеріалу</a:t>
            </a:r>
            <a:br>
              <a:rPr lang="uk-UA" sz="4800" b="1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uk-UA" sz="4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340768"/>
            <a:ext cx="201622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7466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414592" cy="1154559"/>
          </a:xfrm>
        </p:spPr>
        <p:txBody>
          <a:bodyPr>
            <a:normAutofit/>
          </a:bodyPr>
          <a:lstStyle/>
          <a:p>
            <a:r>
              <a:rPr lang="ru-RU" sz="6000" b="1" dirty="0" err="1" smtClean="0">
                <a:solidFill>
                  <a:schemeClr val="bg2">
                    <a:lumMod val="50000"/>
                  </a:schemeClr>
                </a:solidFill>
              </a:rPr>
              <a:t>Домашнє</a:t>
            </a:r>
            <a:r>
              <a:rPr lang="ru-RU" sz="6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chemeClr val="bg2">
                    <a:lumMod val="50000"/>
                  </a:schemeClr>
                </a:solidFill>
              </a:rPr>
              <a:t>завдання</a:t>
            </a:r>
            <a:endParaRPr lang="uk-UA" sz="6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496944" cy="4154016"/>
          </a:xfrm>
        </p:spPr>
        <p:txBody>
          <a:bodyPr>
            <a:normAutofit/>
          </a:bodyPr>
          <a:lstStyle/>
          <a:p>
            <a:pPr algn="l"/>
            <a:r>
              <a:rPr lang="uk-UA" sz="3600" b="1" dirty="0">
                <a:solidFill>
                  <a:schemeClr val="bg2">
                    <a:lumMod val="50000"/>
                  </a:schemeClr>
                </a:solidFill>
              </a:rPr>
              <a:t>Добро завжди має перемагати – це ми знаємо з дитинства. Але відомо, що будь-яка перемога пов’язана з насильством. Як добро має перемагати в нашому недоброму світі?</a:t>
            </a:r>
            <a:endParaRPr lang="uk-UA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5021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Дякую за увагу!</a:t>
            </a:r>
            <a:endParaRPr lang="uk-UA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50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19256" cy="2592288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solidFill>
                  <a:schemeClr val="accent4">
                    <a:lumMod val="50000"/>
                  </a:schemeClr>
                </a:solidFill>
              </a:rPr>
              <a:t>Основні вміння         з </a:t>
            </a:r>
            <a:r>
              <a:rPr lang="uk-UA" sz="7200" b="1" dirty="0">
                <a:solidFill>
                  <a:schemeClr val="accent4">
                    <a:lumMod val="50000"/>
                  </a:schemeClr>
                </a:solidFill>
              </a:rPr>
              <a:t>мови, </a:t>
            </a:r>
            <a:r>
              <a:rPr lang="uk-UA" sz="7200" b="1" dirty="0" smtClean="0">
                <a:solidFill>
                  <a:schemeClr val="accent4">
                    <a:lumMod val="50000"/>
                  </a:schemeClr>
                </a:solidFill>
              </a:rPr>
              <a:t>якими повинен володіти випускник :</a:t>
            </a:r>
            <a:endParaRPr lang="uk-UA" sz="7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420888"/>
            <a:ext cx="8219256" cy="360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20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17869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b="1" dirty="0">
                <a:solidFill>
                  <a:schemeClr val="bg1"/>
                </a:solidFill>
              </a:rPr>
              <a:t>1. Швидко та усвідомлено читати тексти різних </a:t>
            </a:r>
            <a:r>
              <a:rPr lang="uk-UA" b="1" dirty="0" smtClean="0">
                <a:solidFill>
                  <a:schemeClr val="bg1"/>
                </a:solidFill>
              </a:rPr>
              <a:t>стилів</a:t>
            </a:r>
            <a:r>
              <a:rPr lang="uk-UA" sz="1200" b="1" dirty="0" smtClean="0">
                <a:solidFill>
                  <a:schemeClr val="bg1"/>
                </a:solidFill>
              </a:rPr>
              <a:t/>
            </a:r>
            <a:br>
              <a:rPr lang="uk-UA" sz="1200" b="1" dirty="0" smtClean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2. Мати багатий лексичний та фразеологічний запас.</a:t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/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3. Володіти абстрактним мисленням.</a:t>
            </a:r>
            <a:br>
              <a:rPr lang="uk-UA" b="1" dirty="0" smtClean="0">
                <a:solidFill>
                  <a:schemeClr val="bg1"/>
                </a:solidFill>
              </a:rPr>
            </a:b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1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СТРУКТУРА ТЕСТУ 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856984" cy="4968552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Сертифікаційна робота з української мови і літератури </a:t>
            </a:r>
            <a:r>
              <a:rPr lang="uk-UA" b="1" dirty="0" smtClean="0">
                <a:solidFill>
                  <a:schemeClr val="bg1"/>
                </a:solidFill>
              </a:rPr>
              <a:t>має:</a:t>
            </a:r>
          </a:p>
          <a:p>
            <a:pPr algn="l"/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sz="4000" b="1" dirty="0">
                <a:solidFill>
                  <a:schemeClr val="bg1"/>
                </a:solidFill>
              </a:rPr>
              <a:t>58</a:t>
            </a:r>
            <a:r>
              <a:rPr lang="uk-UA" dirty="0">
                <a:solidFill>
                  <a:schemeClr val="bg1"/>
                </a:solidFill>
              </a:rPr>
              <a:t> завдань різних форм і складається з трьох частин: </a:t>
            </a:r>
            <a:endParaRPr lang="uk-UA" dirty="0" smtClean="0">
              <a:solidFill>
                <a:schemeClr val="bg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uk-UA" b="1" dirty="0" smtClean="0">
                <a:solidFill>
                  <a:schemeClr val="bg1"/>
                </a:solidFill>
              </a:rPr>
              <a:t>«Українська </a:t>
            </a:r>
            <a:r>
              <a:rPr lang="uk-UA" b="1" dirty="0">
                <a:solidFill>
                  <a:schemeClr val="bg1"/>
                </a:solidFill>
              </a:rPr>
              <a:t>мова» </a:t>
            </a:r>
            <a:r>
              <a:rPr lang="uk-UA" dirty="0">
                <a:solidFill>
                  <a:schemeClr val="bg1"/>
                </a:solidFill>
              </a:rPr>
              <a:t>(</a:t>
            </a:r>
            <a:r>
              <a:rPr lang="uk-UA" sz="4000" b="1" dirty="0">
                <a:solidFill>
                  <a:schemeClr val="bg1"/>
                </a:solidFill>
              </a:rPr>
              <a:t>33</a:t>
            </a:r>
            <a:r>
              <a:rPr lang="uk-UA" dirty="0">
                <a:solidFill>
                  <a:schemeClr val="bg1"/>
                </a:solidFill>
              </a:rPr>
              <a:t> завдання</a:t>
            </a:r>
            <a:r>
              <a:rPr lang="uk-UA" dirty="0" smtClean="0">
                <a:solidFill>
                  <a:schemeClr val="bg1"/>
                </a:solidFill>
              </a:rPr>
              <a:t>) – </a:t>
            </a:r>
            <a:r>
              <a:rPr lang="uk-UA" sz="4000" b="1" dirty="0" smtClean="0">
                <a:solidFill>
                  <a:srgbClr val="C00000"/>
                </a:solidFill>
              </a:rPr>
              <a:t>48</a:t>
            </a:r>
            <a:r>
              <a:rPr lang="uk-UA" dirty="0" smtClean="0">
                <a:solidFill>
                  <a:schemeClr val="bg1"/>
                </a:solidFill>
              </a:rPr>
              <a:t> б.</a:t>
            </a:r>
          </a:p>
          <a:p>
            <a:pPr marL="457200" indent="-457200" algn="l">
              <a:buFontTx/>
              <a:buChar char="-"/>
            </a:pPr>
            <a:r>
              <a:rPr lang="uk-UA" b="1" dirty="0" smtClean="0">
                <a:solidFill>
                  <a:schemeClr val="bg1"/>
                </a:solidFill>
              </a:rPr>
              <a:t>«</a:t>
            </a:r>
            <a:r>
              <a:rPr lang="uk-UA" b="1" dirty="0">
                <a:solidFill>
                  <a:schemeClr val="bg1"/>
                </a:solidFill>
              </a:rPr>
              <a:t>Українська література»</a:t>
            </a:r>
            <a:r>
              <a:rPr lang="uk-UA" dirty="0">
                <a:solidFill>
                  <a:schemeClr val="bg1"/>
                </a:solidFill>
              </a:rPr>
              <a:t> (</a:t>
            </a:r>
            <a:r>
              <a:rPr lang="uk-UA" sz="4000" b="1" dirty="0">
                <a:solidFill>
                  <a:schemeClr val="bg1"/>
                </a:solidFill>
              </a:rPr>
              <a:t>24</a:t>
            </a:r>
            <a:r>
              <a:rPr lang="uk-UA" dirty="0">
                <a:solidFill>
                  <a:schemeClr val="bg1"/>
                </a:solidFill>
              </a:rPr>
              <a:t> завдання</a:t>
            </a:r>
            <a:r>
              <a:rPr lang="uk-UA" dirty="0" smtClean="0">
                <a:solidFill>
                  <a:schemeClr val="bg1"/>
                </a:solidFill>
              </a:rPr>
              <a:t>) – </a:t>
            </a:r>
            <a:r>
              <a:rPr lang="uk-UA" sz="4000" b="1" dirty="0" smtClean="0">
                <a:solidFill>
                  <a:srgbClr val="C00000"/>
                </a:solidFill>
              </a:rPr>
              <a:t>36</a:t>
            </a:r>
            <a:r>
              <a:rPr lang="uk-UA" dirty="0" smtClean="0">
                <a:solidFill>
                  <a:schemeClr val="bg1"/>
                </a:solidFill>
              </a:rPr>
              <a:t> б.</a:t>
            </a:r>
          </a:p>
          <a:p>
            <a:pPr marL="457200" indent="-457200" algn="l">
              <a:buFontTx/>
              <a:buChar char="-"/>
            </a:pPr>
            <a:r>
              <a:rPr lang="uk-UA" b="1" dirty="0" smtClean="0">
                <a:solidFill>
                  <a:schemeClr val="bg1"/>
                </a:solidFill>
              </a:rPr>
              <a:t>«Власне </a:t>
            </a:r>
            <a:r>
              <a:rPr lang="uk-UA" b="1" dirty="0">
                <a:solidFill>
                  <a:schemeClr val="bg1"/>
                </a:solidFill>
              </a:rPr>
              <a:t>висловлення»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  – </a:t>
            </a:r>
            <a:r>
              <a:rPr lang="uk-UA" sz="4000" b="1" dirty="0" smtClean="0">
                <a:solidFill>
                  <a:srgbClr val="C00000"/>
                </a:solidFill>
              </a:rPr>
              <a:t>20</a:t>
            </a:r>
            <a:r>
              <a:rPr lang="uk-UA" dirty="0" smtClean="0">
                <a:solidFill>
                  <a:schemeClr val="bg1"/>
                </a:solidFill>
              </a:rPr>
              <a:t> б.</a:t>
            </a:r>
          </a:p>
          <a:p>
            <a:pPr algn="l"/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192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052736"/>
          </a:xfrm>
        </p:spPr>
        <p:txBody>
          <a:bodyPr/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Кількість термінів: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Підзаголовок 2"/>
          <p:cNvSpPr txBox="1">
            <a:spLocks/>
          </p:cNvSpPr>
          <p:nvPr/>
        </p:nvSpPr>
        <p:spPr>
          <a:xfrm>
            <a:off x="59791" y="836712"/>
            <a:ext cx="8784976" cy="50405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4000" b="1" i="1" dirty="0" smtClean="0">
                <a:solidFill>
                  <a:schemeClr val="bg1"/>
                </a:solidFill>
              </a:rPr>
              <a:t> </a:t>
            </a:r>
            <a:r>
              <a:rPr lang="ru-RU" sz="4000" b="1" i="1" dirty="0" err="1" smtClean="0">
                <a:solidFill>
                  <a:schemeClr val="bg1"/>
                </a:solidFill>
              </a:rPr>
              <a:t>Лексикологія</a:t>
            </a:r>
            <a:r>
              <a:rPr lang="ru-RU" sz="4000" b="1" i="1" dirty="0" smtClean="0">
                <a:solidFill>
                  <a:schemeClr val="bg1"/>
                </a:solidFill>
              </a:rPr>
              <a:t> – 20    Фонетика – 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b="1" i="1" dirty="0" err="1" smtClean="0">
                <a:solidFill>
                  <a:schemeClr val="bg1"/>
                </a:solidFill>
              </a:rPr>
              <a:t>Орфографія</a:t>
            </a:r>
            <a:r>
              <a:rPr lang="ru-RU" sz="4000" b="1" i="1" dirty="0" smtClean="0">
                <a:solidFill>
                  <a:schemeClr val="bg1"/>
                </a:solidFill>
              </a:rPr>
              <a:t> – 7         </a:t>
            </a:r>
            <a:r>
              <a:rPr lang="ru-RU" sz="4000" b="1" i="1" dirty="0" err="1" smtClean="0">
                <a:solidFill>
                  <a:schemeClr val="bg1"/>
                </a:solidFill>
              </a:rPr>
              <a:t>Морфеміка</a:t>
            </a:r>
            <a:r>
              <a:rPr lang="ru-RU" sz="4000" b="1" i="1" dirty="0" smtClean="0">
                <a:solidFill>
                  <a:schemeClr val="bg1"/>
                </a:solidFill>
              </a:rPr>
              <a:t> – 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b="1" i="1" dirty="0" err="1" smtClean="0">
                <a:solidFill>
                  <a:schemeClr val="bg1"/>
                </a:solidFill>
              </a:rPr>
              <a:t>Морфологія</a:t>
            </a:r>
            <a:r>
              <a:rPr lang="ru-RU" sz="4000" b="1" i="1" dirty="0" smtClean="0">
                <a:solidFill>
                  <a:schemeClr val="bg1"/>
                </a:solidFill>
              </a:rPr>
              <a:t>: </a:t>
            </a: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52475"/>
              </p:ext>
            </p:extLst>
          </p:nvPr>
        </p:nvGraphicFramePr>
        <p:xfrm>
          <a:off x="3203848" y="2276872"/>
          <a:ext cx="5400600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592288"/>
              </a:tblGrid>
              <a:tr h="1817629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</a:rPr>
                        <a:t>іменник</a:t>
                      </a: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– 28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</a:rPr>
                        <a:t>прикменик</a:t>
                      </a: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– 10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</a:rPr>
                        <a:t>числівник</a:t>
                      </a: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– 10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</a:rPr>
                        <a:t>займенник</a:t>
                      </a: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– 12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</a:rPr>
                        <a:t>дієслово</a:t>
                      </a: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– 20</a:t>
                      </a:r>
                      <a:endParaRPr lang="uk-UA" sz="2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</a:rPr>
                        <a:t>прислівник</a:t>
                      </a: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– 11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</a:rPr>
                        <a:t>прийменник</a:t>
                      </a: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– 5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</a:rPr>
                        <a:t>сполучник</a:t>
                      </a: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– 19 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</a:rPr>
                        <a:t>частка</a:t>
                      </a: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– 11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bg1"/>
                          </a:solidFill>
                        </a:rPr>
                        <a:t>вигук</a:t>
                      </a:r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 – 6</a:t>
                      </a:r>
                      <a:endParaRPr lang="uk-UA" sz="2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2611"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uk-UA" sz="3200" b="1" dirty="0" smtClean="0"/>
                        <a:t>УСЬОГО - 132</a:t>
                      </a:r>
                      <a:endParaRPr lang="uk-UA" sz="32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endParaRPr lang="uk-UA" sz="2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155655" y="4665330"/>
            <a:ext cx="85932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chemeClr val="bg1"/>
                </a:solidFill>
              </a:rPr>
              <a:t>Синтаксис  – </a:t>
            </a:r>
            <a:r>
              <a:rPr lang="ru-RU" sz="4000" b="1" i="1" dirty="0" smtClean="0">
                <a:solidFill>
                  <a:schemeClr val="bg1"/>
                </a:solidFill>
              </a:rPr>
              <a:t>90        </a:t>
            </a:r>
            <a:r>
              <a:rPr lang="ru-RU" sz="4000" b="1" i="1" dirty="0" err="1" smtClean="0">
                <a:solidFill>
                  <a:schemeClr val="bg1"/>
                </a:solidFill>
              </a:rPr>
              <a:t>Стилістика</a:t>
            </a:r>
            <a:r>
              <a:rPr lang="ru-RU" sz="4000" b="1" i="1" dirty="0" smtClean="0">
                <a:solidFill>
                  <a:schemeClr val="bg1"/>
                </a:solidFill>
              </a:rPr>
              <a:t> </a:t>
            </a:r>
            <a:r>
              <a:rPr lang="ru-RU" sz="4000" b="1" i="1" dirty="0">
                <a:solidFill>
                  <a:schemeClr val="bg1"/>
                </a:solidFill>
              </a:rPr>
              <a:t>- 8</a:t>
            </a:r>
            <a:endParaRPr lang="uk-UA" sz="4000" dirty="0"/>
          </a:p>
        </p:txBody>
      </p:sp>
      <p:sp>
        <p:nvSpPr>
          <p:cNvPr id="6" name="Підзаголовок 2"/>
          <p:cNvSpPr txBox="1">
            <a:spLocks/>
          </p:cNvSpPr>
          <p:nvPr/>
        </p:nvSpPr>
        <p:spPr>
          <a:xfrm>
            <a:off x="1763688" y="5431532"/>
            <a:ext cx="6480720" cy="89148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solidFill>
                  <a:srgbClr val="C00000"/>
                </a:solidFill>
              </a:rPr>
              <a:t>РАЗОМ – 285  </a:t>
            </a:r>
            <a:endParaRPr lang="uk-UA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015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848872" cy="1368153"/>
          </a:xfrm>
        </p:spPr>
        <p:txBody>
          <a:bodyPr>
            <a:normAutofit/>
          </a:bodyPr>
          <a:lstStyle/>
          <a:p>
            <a:r>
              <a:rPr lang="uk-UA" sz="8000" b="1" u="sng" dirty="0" smtClean="0">
                <a:solidFill>
                  <a:schemeClr val="bg1"/>
                </a:solidFill>
              </a:rPr>
              <a:t>Українська мова</a:t>
            </a:r>
            <a:r>
              <a:rPr lang="uk-UA" sz="6600" b="1" dirty="0" smtClean="0">
                <a:solidFill>
                  <a:schemeClr val="bg1"/>
                </a:solidFill>
              </a:rPr>
              <a:t>:</a:t>
            </a:r>
            <a:endParaRPr lang="uk-UA" sz="6600" b="1" dirty="0">
              <a:solidFill>
                <a:schemeClr val="bg1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07504" y="1700808"/>
            <a:ext cx="8964488" cy="4968552"/>
          </a:xfrm>
        </p:spPr>
        <p:txBody>
          <a:bodyPr>
            <a:normAutofit fontScale="47500" lnSpcReduction="20000"/>
          </a:bodyPr>
          <a:lstStyle/>
          <a:p>
            <a:r>
              <a:rPr lang="uk-UA" sz="6600" b="1" dirty="0" smtClean="0">
                <a:solidFill>
                  <a:srgbClr val="C00000"/>
                </a:solidFill>
              </a:rPr>
              <a:t>НАЙВАЖЛИВІШІ теми </a:t>
            </a:r>
            <a:r>
              <a:rPr lang="uk-UA" sz="6600" b="1" i="1" dirty="0" smtClean="0">
                <a:solidFill>
                  <a:schemeClr val="bg1"/>
                </a:solidFill>
              </a:rPr>
              <a:t>/ </a:t>
            </a:r>
            <a:r>
              <a:rPr lang="uk-UA" sz="6600" b="1" i="1" dirty="0" smtClean="0">
                <a:solidFill>
                  <a:srgbClr val="C00000"/>
                </a:solidFill>
              </a:rPr>
              <a:t>к-сть завдань</a:t>
            </a:r>
          </a:p>
          <a:p>
            <a:endParaRPr lang="uk-UA" b="1" i="1" dirty="0" smtClean="0">
              <a:solidFill>
                <a:schemeClr val="bg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uk-UA" sz="6600" b="1" i="1" dirty="0" smtClean="0">
                <a:solidFill>
                  <a:schemeClr val="bg1"/>
                </a:solidFill>
              </a:rPr>
              <a:t>фонетика, графіка </a:t>
            </a:r>
            <a:r>
              <a:rPr lang="uk-UA" sz="6600" b="1" i="1" dirty="0">
                <a:solidFill>
                  <a:schemeClr val="bg1"/>
                </a:solidFill>
              </a:rPr>
              <a:t>/ 1 </a:t>
            </a:r>
            <a:endParaRPr lang="uk-UA" sz="6600" b="1" i="1" dirty="0" smtClean="0">
              <a:solidFill>
                <a:schemeClr val="bg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uk-UA" sz="6600" b="1" i="1" dirty="0" smtClean="0">
                <a:solidFill>
                  <a:schemeClr val="bg1"/>
                </a:solidFill>
              </a:rPr>
              <a:t>будова слова, словотвір / 1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uk-UA" sz="6600" b="1" i="1" dirty="0" smtClean="0">
                <a:solidFill>
                  <a:schemeClr val="bg1"/>
                </a:solidFill>
              </a:rPr>
              <a:t>орфоепія / 1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uk-UA" sz="6600" b="1" i="1" dirty="0" smtClean="0">
                <a:solidFill>
                  <a:schemeClr val="bg1"/>
                </a:solidFill>
              </a:rPr>
              <a:t>стилістика / 1</a:t>
            </a:r>
            <a:endParaRPr lang="uk-UA" sz="6600" b="1" i="1" dirty="0">
              <a:solidFill>
                <a:schemeClr val="bg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uk-UA" sz="6600" b="1" i="1" dirty="0" smtClean="0">
                <a:solidFill>
                  <a:srgbClr val="FF0000"/>
                </a:solidFill>
              </a:rPr>
              <a:t>лексикологія. фразеологія / 5-6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uk-UA" sz="6600" b="1" i="1" dirty="0" smtClean="0">
                <a:solidFill>
                  <a:srgbClr val="FF0000"/>
                </a:solidFill>
              </a:rPr>
              <a:t>орфографія / 5-6 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uk-UA" sz="6600" b="1" i="1" dirty="0" smtClean="0">
                <a:solidFill>
                  <a:srgbClr val="FF0000"/>
                </a:solidFill>
              </a:rPr>
              <a:t>морфологія / 6-7 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uk-UA" sz="6600" b="1" i="1" dirty="0" smtClean="0">
                <a:solidFill>
                  <a:srgbClr val="FF0000"/>
                </a:solidFill>
              </a:rPr>
              <a:t>синтаксис, пунктуація / 10-11 </a:t>
            </a:r>
          </a:p>
          <a:p>
            <a:endParaRPr lang="uk-UA" sz="6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53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айголовніше.jpg"/>
          <p:cNvPicPr>
            <a:picLocks noChangeAspect="1"/>
          </p:cNvPicPr>
          <p:nvPr/>
        </p:nvPicPr>
        <p:blipFill>
          <a:blip r:embed="rId2" cstate="print"/>
          <a:srcRect b="20600"/>
          <a:stretch>
            <a:fillRect/>
          </a:stretch>
        </p:blipFill>
        <p:spPr>
          <a:xfrm>
            <a:off x="395536" y="1412776"/>
            <a:ext cx="8344024" cy="54452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Основні принципи: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56792"/>
            <a:ext cx="73448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uk-UA" sz="4400" b="1" dirty="0" smtClean="0">
                <a:solidFill>
                  <a:schemeClr val="bg1"/>
                </a:solidFill>
              </a:rPr>
              <a:t>Виокремлення </a:t>
            </a:r>
            <a:r>
              <a:rPr lang="uk-UA" sz="4400" b="1" dirty="0" err="1" smtClean="0">
                <a:solidFill>
                  <a:schemeClr val="bg1"/>
                </a:solidFill>
              </a:rPr>
              <a:t>НАЙголовнішого</a:t>
            </a:r>
            <a:endParaRPr lang="uk-UA" sz="4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пеціальне оформлення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804</Words>
  <Application>Microsoft Office PowerPoint</Application>
  <PresentationFormat>Екран (4:3)</PresentationFormat>
  <Paragraphs>153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слайдів</vt:lpstr>
      </vt:variant>
      <vt:variant>
        <vt:i4>36</vt:i4>
      </vt:variant>
    </vt:vector>
  </HeadingPairs>
  <TitlesOfParts>
    <vt:vector size="40" baseType="lpstr">
      <vt:lpstr>Тема Office</vt:lpstr>
      <vt:lpstr>1_Тема Office</vt:lpstr>
      <vt:lpstr>2_Тема Office</vt:lpstr>
      <vt:lpstr>Спеціальне оформлення</vt:lpstr>
      <vt:lpstr>Презентація PowerPoint</vt:lpstr>
      <vt:lpstr>Володіння мовою та результати ЗНО взаємопов’язані, АЛЕ</vt:lpstr>
      <vt:lpstr>НАЙГОЛОВНІШЕ –  гарне володіння мовою</vt:lpstr>
      <vt:lpstr>Основні вміння         з мови, якими повинен володіти випускник :</vt:lpstr>
      <vt:lpstr>1. Швидко та усвідомлено читати тексти різних стилів  2. Мати багатий лексичний та фразеологічний запас.  3. Володіти абстрактним мисленням. </vt:lpstr>
      <vt:lpstr>СТРУКТУРА ТЕСТУ </vt:lpstr>
      <vt:lpstr>Кількість термінів: </vt:lpstr>
      <vt:lpstr>Українська мова:</vt:lpstr>
      <vt:lpstr>Основні принципи:</vt:lpstr>
      <vt:lpstr>2. ПОСТІЙНЕ повторення </vt:lpstr>
      <vt:lpstr>Презентація PowerPoint</vt:lpstr>
      <vt:lpstr>Наприклад: </vt:lpstr>
      <vt:lpstr>Презентація PowerPoint</vt:lpstr>
      <vt:lpstr>Презентація PowerPoint</vt:lpstr>
      <vt:lpstr>Презентація PowerPoint</vt:lpstr>
      <vt:lpstr>Презентація PowerPoint</vt:lpstr>
      <vt:lpstr>Кому НЕ СТАВИМО в реченні (розділові знаки пропущено)  А   Валентин ніби не зрозумів цього натяку. Б   Бо тут життя з обірваним кінцем як у виставі. В   Ніхто не міг гордитись того дня таким гумором як Олена. Г   Парубок був мовчазний і похмурий ніби хмара перед дощем. </vt:lpstr>
      <vt:lpstr>ЛЕКСИКОЛОГІЯ</vt:lpstr>
      <vt:lpstr>ЛЕКСИКОЛОГІЯ</vt:lpstr>
      <vt:lpstr>Лексичні помилки!</vt:lpstr>
      <vt:lpstr>ОРФОГРАФІЯ</vt:lpstr>
      <vt:lpstr>ОРФОГРАФІЯ</vt:lpstr>
      <vt:lpstr>МОРФОЛОГІЯ</vt:lpstr>
      <vt:lpstr>Типові помилки</vt:lpstr>
      <vt:lpstr>СИНТАКСИС</vt:lpstr>
      <vt:lpstr>Порядок слів у реченні</vt:lpstr>
      <vt:lpstr>Презентація PowerPoint</vt:lpstr>
      <vt:lpstr>Презентація PowerPoint</vt:lpstr>
      <vt:lpstr>Презентація PowerPoint</vt:lpstr>
      <vt:lpstr>ІІІ. СКЛАДНЕ РЕЧЕННЯ </vt:lpstr>
      <vt:lpstr>ФОНЕТИКА</vt:lpstr>
      <vt:lpstr>Стилістика </vt:lpstr>
      <vt:lpstr>На КОЖНОМУ уроці з мови в 11 класі:</vt:lpstr>
      <vt:lpstr>Робота за принципом  80 / 20:  - НЕ МЕНШЕ 80% повторення - НЕ БІЛЬШЕ 20% нового матеріалу </vt:lpstr>
      <vt:lpstr>Домашнє завдання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hp</cp:lastModifiedBy>
  <cp:revision>41</cp:revision>
  <dcterms:created xsi:type="dcterms:W3CDTF">2010-02-23T11:30:32Z</dcterms:created>
  <dcterms:modified xsi:type="dcterms:W3CDTF">2019-01-22T16:36:00Z</dcterms:modified>
</cp:coreProperties>
</file>