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63" r:id="rId2"/>
    <p:sldId id="285" r:id="rId3"/>
    <p:sldId id="258" r:id="rId4"/>
    <p:sldId id="268" r:id="rId5"/>
    <p:sldId id="264" r:id="rId6"/>
    <p:sldId id="265" r:id="rId7"/>
    <p:sldId id="267" r:id="rId8"/>
    <p:sldId id="266" r:id="rId9"/>
    <p:sldId id="269" r:id="rId10"/>
    <p:sldId id="270" r:id="rId11"/>
    <p:sldId id="271" r:id="rId12"/>
    <p:sldId id="272" r:id="rId13"/>
    <p:sldId id="273" r:id="rId14"/>
    <p:sldId id="274" r:id="rId15"/>
    <p:sldId id="276" r:id="rId16"/>
    <p:sldId id="277" r:id="rId17"/>
    <p:sldId id="278" r:id="rId18"/>
    <p:sldId id="279" r:id="rId19"/>
    <p:sldId id="275" r:id="rId20"/>
    <p:sldId id="281"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66" autoAdjust="0"/>
  </p:normalViewPr>
  <p:slideViewPr>
    <p:cSldViewPr>
      <p:cViewPr>
        <p:scale>
          <a:sx n="80" d="100"/>
          <a:sy n="80" d="100"/>
        </p:scale>
        <p:origin x="-1086" y="4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70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ableStyles" Target="tableStyle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notesMaster" Target="notesMasters/notesMaster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01A832-EF04-4233-A19D-9648A322B81E}" type="datetimeFigureOut">
              <a:rPr lang="ru-RU" smtClean="0"/>
              <a:t>04.12.2024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7A1C64-0F75-48D6-A5FF-89EADD223D87}" type="slidenum">
              <a:rPr lang="ru-RU" smtClean="0"/>
              <a:t>‹№›</a:t>
            </a:fld>
            <a:endParaRPr lang="ru-RU"/>
          </a:p>
        </p:txBody>
      </p:sp>
    </p:spTree>
    <p:extLst>
      <p:ext uri="{BB962C8B-B14F-4D97-AF65-F5344CB8AC3E}">
        <p14:creationId xmlns:p14="http://schemas.microsoft.com/office/powerpoint/2010/main" val="2971893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7A1C64-0F75-48D6-A5FF-89EADD223D87}" type="slidenum">
              <a:rPr lang="ru-RU" smtClean="0"/>
              <a:t>11</a:t>
            </a:fld>
            <a:endParaRPr lang="ru-RU"/>
          </a:p>
        </p:txBody>
      </p:sp>
    </p:spTree>
    <p:extLst>
      <p:ext uri="{BB962C8B-B14F-4D97-AF65-F5344CB8AC3E}">
        <p14:creationId xmlns:p14="http://schemas.microsoft.com/office/powerpoint/2010/main" val="2662811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a:p>
            <a:endParaRPr lang="ru-RU" dirty="0"/>
          </a:p>
        </p:txBody>
      </p:sp>
      <p:sp>
        <p:nvSpPr>
          <p:cNvPr id="4" name="Номер слайда 3"/>
          <p:cNvSpPr>
            <a:spLocks noGrp="1"/>
          </p:cNvSpPr>
          <p:nvPr>
            <p:ph type="sldNum" sz="quarter" idx="10"/>
          </p:nvPr>
        </p:nvSpPr>
        <p:spPr/>
        <p:txBody>
          <a:bodyPr/>
          <a:lstStyle/>
          <a:p>
            <a:fld id="{677A1C64-0F75-48D6-A5FF-89EADD223D87}" type="slidenum">
              <a:rPr lang="ru-RU" smtClean="0"/>
              <a:t>12</a:t>
            </a:fld>
            <a:endParaRPr lang="ru-RU"/>
          </a:p>
        </p:txBody>
      </p:sp>
    </p:spTree>
    <p:extLst>
      <p:ext uri="{BB962C8B-B14F-4D97-AF65-F5344CB8AC3E}">
        <p14:creationId xmlns:p14="http://schemas.microsoft.com/office/powerpoint/2010/main" val="2823572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7A1C64-0F75-48D6-A5FF-89EADD223D87}" type="slidenum">
              <a:rPr lang="ru-RU" smtClean="0"/>
              <a:t>14</a:t>
            </a:fld>
            <a:endParaRPr lang="ru-RU"/>
          </a:p>
        </p:txBody>
      </p:sp>
    </p:spTree>
    <p:extLst>
      <p:ext uri="{BB962C8B-B14F-4D97-AF65-F5344CB8AC3E}">
        <p14:creationId xmlns:p14="http://schemas.microsoft.com/office/powerpoint/2010/main" val="1716430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04.12.2024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04.12.2024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04.12.2024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04.12.2024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04.12.2024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04.12.2024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04.12.2024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04.12.2024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04.12.2024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04.12.2024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04.12.2024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04.12.2024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6.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6.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7.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3.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6.xml" /></Relationships>
</file>

<file path=ppt/slides/_rels/slide4.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Layout" Target="../slideLayouts/slideLayout6.xml" /></Relationships>
</file>

<file path=ppt/slides/_rels/slide5.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Заголовок 3"/>
          <p:cNvSpPr txBox="1">
            <a:spLocks/>
          </p:cNvSpPr>
          <p:nvPr/>
        </p:nvSpPr>
        <p:spPr>
          <a:xfrm>
            <a:off x="251520" y="274638"/>
            <a:ext cx="8712968" cy="617869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uk-UA" sz="2400" b="1" dirty="0">
                <a:latin typeface="Times New Roman" panose="02020603050405020304" pitchFamily="18" charset="0"/>
                <a:cs typeface="Times New Roman" panose="02020603050405020304" pitchFamily="18" charset="0"/>
              </a:rPr>
              <a:t>       Опис проблеми, що зумовив впровадження проекту</a:t>
            </a:r>
            <a:br>
              <a:rPr lang="uk-UA" sz="2400" dirty="0">
                <a:latin typeface="Times New Roman" panose="02020603050405020304" pitchFamily="18" charset="0"/>
                <a:cs typeface="Times New Roman" panose="02020603050405020304" pitchFamily="18" charset="0"/>
              </a:rPr>
            </a:br>
            <a:br>
              <a:rPr lang="uk-UA"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	Проблема національно – патріотичного виховання в   </a:t>
            </a:r>
          </a:p>
          <a:p>
            <a:pPr algn="l"/>
            <a:r>
              <a:rPr lang="uk-UA" sz="2400" dirty="0">
                <a:latin typeface="Times New Roman" panose="02020603050405020304" pitchFamily="18" charset="0"/>
                <a:cs typeface="Times New Roman" panose="02020603050405020304" pitchFamily="18" charset="0"/>
              </a:rPr>
              <a:t>сучасному світі є однією із найголовніших. Стає все важче виховувати в дітях любов до Батьківщини в умовах постійних змін у законах та економічних реформах, удосконалення освітньої системи та способів подання інформації через медіа. Всі ці фактори зумовили занепад патріотичних почуттів українців.</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Патріотизм – поняття сукупне та інтегральне. А це   </a:t>
            </a:r>
          </a:p>
          <a:p>
            <a:pPr algn="l"/>
            <a:r>
              <a:rPr lang="uk-UA" sz="2400" dirty="0">
                <a:latin typeface="Times New Roman" panose="02020603050405020304" pitchFamily="18" charset="0"/>
                <a:cs typeface="Times New Roman" panose="02020603050405020304" pitchFamily="18" charset="0"/>
              </a:rPr>
              <a:t>                       означає складність поставленої задачі, бо  </a:t>
            </a:r>
          </a:p>
          <a:p>
            <a:pPr algn="l"/>
            <a:r>
              <a:rPr lang="uk-UA" sz="2400" dirty="0">
                <a:latin typeface="Times New Roman" panose="02020603050405020304" pitchFamily="18" charset="0"/>
                <a:cs typeface="Times New Roman" panose="02020603050405020304" pitchFamily="18" charset="0"/>
              </a:rPr>
              <a:t>                        потрібно вивчити такі складові як народознавство,  </a:t>
            </a:r>
          </a:p>
          <a:p>
            <a:pPr algn="l"/>
            <a:r>
              <a:rPr lang="uk-UA" sz="2400" dirty="0">
                <a:latin typeface="Times New Roman" panose="02020603050405020304" pitchFamily="18" charset="0"/>
                <a:cs typeface="Times New Roman" panose="02020603050405020304" pitchFamily="18" charset="0"/>
              </a:rPr>
              <a:t>                           засоби мистецтва, практична діяльність дітей   </a:t>
            </a:r>
          </a:p>
          <a:p>
            <a:pPr algn="l"/>
            <a:r>
              <a:rPr lang="uk-UA" sz="2400" dirty="0">
                <a:latin typeface="Times New Roman" panose="02020603050405020304" pitchFamily="18" charset="0"/>
                <a:cs typeface="Times New Roman" panose="02020603050405020304" pitchFamily="18" charset="0"/>
              </a:rPr>
              <a:t>                              (праця, спостереження, ігри, творча  </a:t>
            </a:r>
          </a:p>
          <a:p>
            <a:pPr algn="l"/>
            <a:r>
              <a:rPr lang="uk-UA" sz="2400" dirty="0">
                <a:latin typeface="Times New Roman" panose="02020603050405020304" pitchFamily="18" charset="0"/>
                <a:cs typeface="Times New Roman" panose="02020603050405020304" pitchFamily="18" charset="0"/>
              </a:rPr>
              <a:t>                                діяльність та ін.), національні, державні свята.</a:t>
            </a:r>
            <a:br>
              <a:rPr lang="ru-RU" sz="2400" b="1" i="1"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9009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18658"/>
          </a:xfrm>
        </p:spPr>
        <p:txBody>
          <a:bodyPr>
            <a:noAutofit/>
          </a:bodyPr>
          <a:lstStyle/>
          <a:p>
            <a:r>
              <a:rPr lang="uk-UA" sz="2000" b="1" dirty="0">
                <a:latin typeface="Times New Roman" panose="02020603050405020304" pitchFamily="18" charset="0"/>
                <a:cs typeface="Times New Roman" panose="02020603050405020304" pitchFamily="18" charset="0"/>
              </a:rPr>
              <a:t>ЕТАПИ РЕАЛІЗАЦІЇ ПРОЕКТУ:</a:t>
            </a:r>
            <a:br>
              <a:rPr lang="ru-RU" sz="2000" dirty="0">
                <a:latin typeface="Times New Roman" panose="02020603050405020304" pitchFamily="18" charset="0"/>
                <a:cs typeface="Times New Roman" panose="02020603050405020304" pitchFamily="18" charset="0"/>
              </a:rPr>
            </a:br>
            <a:r>
              <a:rPr lang="uk-UA" sz="2000" b="1" dirty="0">
                <a:latin typeface="Times New Roman" panose="02020603050405020304" pitchFamily="18" charset="0"/>
                <a:cs typeface="Times New Roman" panose="02020603050405020304" pitchFamily="18" charset="0"/>
              </a:rPr>
              <a:t> </a:t>
            </a:r>
            <a:br>
              <a:rPr lang="ru-RU" sz="2000" dirty="0">
                <a:latin typeface="Times New Roman" panose="02020603050405020304" pitchFamily="18" charset="0"/>
                <a:cs typeface="Times New Roman" panose="02020603050405020304" pitchFamily="18" charset="0"/>
              </a:rPr>
            </a:br>
            <a:r>
              <a:rPr lang="uk-UA" sz="2000" b="1" dirty="0">
                <a:latin typeface="Times New Roman" panose="02020603050405020304" pitchFamily="18" charset="0"/>
                <a:cs typeface="Times New Roman" panose="02020603050405020304" pitchFamily="18" charset="0"/>
              </a:rPr>
              <a:t>Підготовчий етап</a:t>
            </a:r>
            <a:br>
              <a:rPr lang="ru-RU"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Базовий етап, під час якого відбувається підготовка вихователів до впровадження патріотичного виховання дітей шкільного віку, підготовка нормативних документів, розробка перспективних планів, моніторинг базової системи патріотичного виховання.</a:t>
            </a:r>
            <a:br>
              <a:rPr lang="ru-RU"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 </a:t>
            </a:r>
            <a:br>
              <a:rPr lang="ru-RU" sz="2000" dirty="0">
                <a:latin typeface="Times New Roman" panose="02020603050405020304" pitchFamily="18" charset="0"/>
                <a:cs typeface="Times New Roman" panose="02020603050405020304" pitchFamily="18" charset="0"/>
              </a:rPr>
            </a:br>
            <a:r>
              <a:rPr lang="uk-UA" sz="2000" b="1" dirty="0">
                <a:latin typeface="Times New Roman" panose="02020603050405020304" pitchFamily="18" charset="0"/>
                <a:cs typeface="Times New Roman" panose="02020603050405020304" pitchFamily="18" charset="0"/>
              </a:rPr>
              <a:t>Формуючий етап</a:t>
            </a:r>
            <a:br>
              <a:rPr lang="ru-RU"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Основний етап реалізації змісту проекту, що передбачає впровадження системи заходів із патріотичного виховання дітей шкільного віку.</a:t>
            </a:r>
            <a:br>
              <a:rPr lang="ru-RU"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 </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                 </a:t>
            </a:r>
            <a:r>
              <a:rPr lang="uk-UA" sz="2000" b="1" dirty="0">
                <a:latin typeface="Times New Roman" panose="02020603050405020304" pitchFamily="18" charset="0"/>
                <a:cs typeface="Times New Roman" panose="02020603050405020304" pitchFamily="18" charset="0"/>
              </a:rPr>
              <a:t>Діагностико-</a:t>
            </a:r>
            <a:r>
              <a:rPr lang="uk-UA" sz="2000" b="1" dirty="0" err="1">
                <a:latin typeface="Times New Roman" panose="02020603050405020304" pitchFamily="18" charset="0"/>
                <a:cs typeface="Times New Roman" panose="02020603050405020304" pitchFamily="18" charset="0"/>
              </a:rPr>
              <a:t>корегуючий</a:t>
            </a:r>
            <a:r>
              <a:rPr lang="uk-UA" sz="2000" b="1" dirty="0">
                <a:latin typeface="Times New Roman" panose="02020603050405020304" pitchFamily="18" charset="0"/>
                <a:cs typeface="Times New Roman" panose="02020603050405020304" pitchFamily="18" charset="0"/>
              </a:rPr>
              <a:t> та прогностичний етап</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                          </a:t>
            </a:r>
            <a:r>
              <a:rPr lang="uk-UA" sz="2000" dirty="0">
                <a:latin typeface="Times New Roman" panose="02020603050405020304" pitchFamily="18" charset="0"/>
                <a:cs typeface="Times New Roman" panose="02020603050405020304" pitchFamily="18" charset="0"/>
              </a:rPr>
              <a:t>Етап вивчення результативності реалізації проекту та                                   </a:t>
            </a:r>
            <a:br>
              <a:rPr lang="uk-UA"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                     прогнозування щодо напрямів його подальшого впровадження.</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1064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720080"/>
          </a:xfrm>
        </p:spPr>
        <p:txBody>
          <a:bodyPr>
            <a:normAutofit fontScale="90000"/>
          </a:bodyPr>
          <a:lstStyle/>
          <a:p>
            <a:r>
              <a:rPr lang="uk-UA" sz="2700" b="1" dirty="0">
                <a:latin typeface="Times New Roman" panose="02020603050405020304" pitchFamily="18" charset="0"/>
                <a:cs typeface="Times New Roman" panose="02020603050405020304" pitchFamily="18" charset="0"/>
              </a:rPr>
              <a:t>Організація роботи із педагогами</a:t>
            </a:r>
            <a:br>
              <a:rPr lang="uk-UA" dirty="0"/>
            </a:br>
            <a:endParaRPr lang="ru-RU" dirty="0"/>
          </a:p>
        </p:txBody>
      </p:sp>
      <p:graphicFrame>
        <p:nvGraphicFramePr>
          <p:cNvPr id="6" name="Таблица 5"/>
          <p:cNvGraphicFramePr>
            <a:graphicFrameLocks noGrp="1"/>
          </p:cNvGraphicFramePr>
          <p:nvPr>
            <p:extLst>
              <p:ext uri="{D42A27DB-BD31-4B8C-83A1-F6EECF244321}">
                <p14:modId xmlns:p14="http://schemas.microsoft.com/office/powerpoint/2010/main" val="315809241"/>
              </p:ext>
            </p:extLst>
          </p:nvPr>
        </p:nvGraphicFramePr>
        <p:xfrm>
          <a:off x="755576" y="478945"/>
          <a:ext cx="7848871" cy="6377738"/>
        </p:xfrm>
        <a:graphic>
          <a:graphicData uri="http://schemas.openxmlformats.org/drawingml/2006/table">
            <a:tbl>
              <a:tblPr firstRow="1" firstCol="1" lastRow="1" lastCol="1" bandRow="1" bandCol="1">
                <a:tableStyleId>{5C22544A-7EE6-4342-B048-85BDC9FD1C3A}</a:tableStyleId>
              </a:tblPr>
              <a:tblGrid>
                <a:gridCol w="648071">
                  <a:extLst>
                    <a:ext uri="{9D8B030D-6E8A-4147-A177-3AD203B41FA5}">
                      <a16:colId xmlns:a16="http://schemas.microsoft.com/office/drawing/2014/main" val="20000"/>
                    </a:ext>
                  </a:extLst>
                </a:gridCol>
                <a:gridCol w="3199233">
                  <a:extLst>
                    <a:ext uri="{9D8B030D-6E8A-4147-A177-3AD203B41FA5}">
                      <a16:colId xmlns:a16="http://schemas.microsoft.com/office/drawing/2014/main" val="20001"/>
                    </a:ext>
                  </a:extLst>
                </a:gridCol>
                <a:gridCol w="1985343">
                  <a:extLst>
                    <a:ext uri="{9D8B030D-6E8A-4147-A177-3AD203B41FA5}">
                      <a16:colId xmlns:a16="http://schemas.microsoft.com/office/drawing/2014/main" val="20002"/>
                    </a:ext>
                  </a:extLst>
                </a:gridCol>
                <a:gridCol w="2016224">
                  <a:extLst>
                    <a:ext uri="{9D8B030D-6E8A-4147-A177-3AD203B41FA5}">
                      <a16:colId xmlns:a16="http://schemas.microsoft.com/office/drawing/2014/main" val="20003"/>
                    </a:ext>
                  </a:extLst>
                </a:gridCol>
              </a:tblGrid>
              <a:tr h="192965">
                <a:tc>
                  <a:txBody>
                    <a:bodyPr/>
                    <a:lstStyle/>
                    <a:p>
                      <a:pPr algn="ctr">
                        <a:lnSpc>
                          <a:spcPct val="115000"/>
                        </a:lnSpc>
                        <a:spcAft>
                          <a:spcPts val="800"/>
                        </a:spcAft>
                      </a:pPr>
                      <a:r>
                        <a:rPr lang="uk-UA" sz="1050" dirty="0">
                          <a:effectLst/>
                          <a:latin typeface="Times New Roman" panose="02020603050405020304" pitchFamily="18" charset="0"/>
                          <a:cs typeface="Times New Roman" panose="02020603050405020304" pitchFamily="18" charset="0"/>
                        </a:rPr>
                        <a:t>№</a:t>
                      </a:r>
                      <a:endParaRPr lang="ru-RU" sz="1050" dirty="0">
                        <a:effectLst/>
                        <a:latin typeface="Times New Roman" panose="02020603050405020304" pitchFamily="18" charset="0"/>
                        <a:ea typeface="Calibri"/>
                        <a:cs typeface="Times New Roman" panose="02020603050405020304" pitchFamily="18" charset="0"/>
                      </a:endParaRPr>
                    </a:p>
                  </a:txBody>
                  <a:tcPr marL="32229" marR="32229" marT="0" marB="0"/>
                </a:tc>
                <a:tc>
                  <a:txBody>
                    <a:bodyPr/>
                    <a:lstStyle/>
                    <a:p>
                      <a:pPr algn="ctr">
                        <a:lnSpc>
                          <a:spcPct val="115000"/>
                        </a:lnSpc>
                        <a:spcAft>
                          <a:spcPts val="800"/>
                        </a:spcAft>
                      </a:pPr>
                      <a:r>
                        <a:rPr lang="uk-UA" sz="1050" dirty="0">
                          <a:effectLst/>
                          <a:latin typeface="Times New Roman" panose="02020603050405020304" pitchFamily="18" charset="0"/>
                          <a:cs typeface="Times New Roman" panose="02020603050405020304" pitchFamily="18" charset="0"/>
                        </a:rPr>
                        <a:t>Зміст заходів із реалізації</a:t>
                      </a:r>
                      <a:endParaRPr lang="ru-RU" sz="1050" dirty="0">
                        <a:effectLst/>
                        <a:latin typeface="Times New Roman" panose="02020603050405020304" pitchFamily="18" charset="0"/>
                        <a:ea typeface="Calibri"/>
                        <a:cs typeface="Times New Roman" panose="02020603050405020304" pitchFamily="18" charset="0"/>
                      </a:endParaRPr>
                    </a:p>
                  </a:txBody>
                  <a:tcPr marL="32229" marR="32229" marT="0" marB="0"/>
                </a:tc>
                <a:tc>
                  <a:txBody>
                    <a:bodyPr/>
                    <a:lstStyle/>
                    <a:p>
                      <a:pPr algn="ctr">
                        <a:lnSpc>
                          <a:spcPct val="115000"/>
                        </a:lnSpc>
                        <a:spcAft>
                          <a:spcPts val="800"/>
                        </a:spcAft>
                      </a:pPr>
                      <a:r>
                        <a:rPr lang="uk-UA" sz="1050">
                          <a:effectLst/>
                          <a:latin typeface="Times New Roman" panose="02020603050405020304" pitchFamily="18" charset="0"/>
                          <a:cs typeface="Times New Roman" panose="02020603050405020304" pitchFamily="18" charset="0"/>
                        </a:rPr>
                        <a:t>Відповідальні</a:t>
                      </a:r>
                      <a:endParaRPr lang="ru-RU" sz="1050">
                        <a:effectLst/>
                        <a:latin typeface="Times New Roman" panose="02020603050405020304" pitchFamily="18" charset="0"/>
                        <a:ea typeface="Calibri"/>
                        <a:cs typeface="Times New Roman" panose="02020603050405020304" pitchFamily="18" charset="0"/>
                      </a:endParaRPr>
                    </a:p>
                  </a:txBody>
                  <a:tcPr marL="32229" marR="32229" marT="0" marB="0"/>
                </a:tc>
                <a:tc>
                  <a:txBody>
                    <a:bodyPr/>
                    <a:lstStyle/>
                    <a:p>
                      <a:pPr algn="ctr">
                        <a:lnSpc>
                          <a:spcPct val="115000"/>
                        </a:lnSpc>
                        <a:spcAft>
                          <a:spcPts val="800"/>
                        </a:spcAft>
                      </a:pPr>
                      <a:r>
                        <a:rPr lang="uk-UA" sz="1050" dirty="0">
                          <a:effectLst/>
                          <a:latin typeface="Times New Roman" panose="02020603050405020304" pitchFamily="18" charset="0"/>
                          <a:cs typeface="Times New Roman" panose="02020603050405020304" pitchFamily="18" charset="0"/>
                        </a:rPr>
                        <a:t>Термін проведення</a:t>
                      </a:r>
                      <a:endParaRPr lang="ru-RU" sz="1050" dirty="0">
                        <a:effectLst/>
                        <a:latin typeface="Times New Roman" panose="02020603050405020304" pitchFamily="18" charset="0"/>
                        <a:ea typeface="Calibri"/>
                        <a:cs typeface="Times New Roman" panose="02020603050405020304" pitchFamily="18" charset="0"/>
                      </a:endParaRPr>
                    </a:p>
                  </a:txBody>
                  <a:tcPr marL="32229" marR="32229" marT="0" marB="0"/>
                </a:tc>
                <a:extLst>
                  <a:ext uri="{0D108BD9-81ED-4DB2-BD59-A6C34878D82A}">
                    <a16:rowId xmlns:a16="http://schemas.microsoft.com/office/drawing/2014/main" val="10000"/>
                  </a:ext>
                </a:extLst>
              </a:tr>
              <a:tr h="155794">
                <a:tc gridSpan="4">
                  <a:txBody>
                    <a:bodyPr/>
                    <a:lstStyle/>
                    <a:p>
                      <a:pPr algn="ctr">
                        <a:lnSpc>
                          <a:spcPct val="115000"/>
                        </a:lnSpc>
                        <a:spcAft>
                          <a:spcPts val="800"/>
                        </a:spcAft>
                      </a:pPr>
                      <a:r>
                        <a:rPr lang="uk-UA" sz="1050">
                          <a:effectLst/>
                          <a:latin typeface="Times New Roman" panose="02020603050405020304" pitchFamily="18" charset="0"/>
                          <a:cs typeface="Times New Roman" panose="02020603050405020304" pitchFamily="18" charset="0"/>
                        </a:rPr>
                        <a:t>Підготовчий етап</a:t>
                      </a:r>
                      <a:endParaRPr lang="ru-RU" sz="1050">
                        <a:effectLst/>
                        <a:latin typeface="Times New Roman" panose="02020603050405020304" pitchFamily="18" charset="0"/>
                        <a:ea typeface="Calibri"/>
                        <a:cs typeface="Times New Roman" panose="02020603050405020304" pitchFamily="18" charset="0"/>
                      </a:endParaRPr>
                    </a:p>
                  </a:txBody>
                  <a:tcPr marL="32229" marR="32229" marT="0" marB="0"/>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1"/>
                  </a:ext>
                </a:extLst>
              </a:tr>
              <a:tr h="857100">
                <a:tc>
                  <a:txBody>
                    <a:bodyPr/>
                    <a:lstStyle/>
                    <a:p>
                      <a:pPr algn="just">
                        <a:lnSpc>
                          <a:spcPct val="150000"/>
                        </a:lnSpc>
                        <a:spcAft>
                          <a:spcPts val="800"/>
                        </a:spcAft>
                      </a:pPr>
                      <a:r>
                        <a:rPr lang="uk-UA" sz="1050" dirty="0">
                          <a:effectLst/>
                          <a:latin typeface="Times New Roman" panose="02020603050405020304" pitchFamily="18" charset="0"/>
                          <a:cs typeface="Times New Roman" panose="02020603050405020304" pitchFamily="18" charset="0"/>
                        </a:rPr>
                        <a:t>1.</a:t>
                      </a:r>
                      <a:endParaRPr lang="ru-RU" sz="1050" dirty="0">
                        <a:effectLst/>
                        <a:latin typeface="Times New Roman" panose="02020603050405020304" pitchFamily="18" charset="0"/>
                        <a:ea typeface="Calibri"/>
                        <a:cs typeface="Times New Roman" panose="02020603050405020304" pitchFamily="18" charset="0"/>
                      </a:endParaRPr>
                    </a:p>
                  </a:txBody>
                  <a:tcPr marL="32229" marR="32229" marT="0" marB="0"/>
                </a:tc>
                <a:tc>
                  <a:txBody>
                    <a:bodyPr/>
                    <a:lstStyle/>
                    <a:p>
                      <a:pPr>
                        <a:lnSpc>
                          <a:spcPct val="150000"/>
                        </a:lnSpc>
                        <a:spcAft>
                          <a:spcPts val="800"/>
                        </a:spcAft>
                      </a:pPr>
                      <a:r>
                        <a:rPr lang="uk-UA" sz="1050" dirty="0">
                          <a:effectLst/>
                          <a:latin typeface="Times New Roman" panose="02020603050405020304" pitchFamily="18" charset="0"/>
                          <a:cs typeface="Times New Roman" panose="02020603050405020304" pitchFamily="18" charset="0"/>
                        </a:rPr>
                        <a:t>Створення профільної групи з патріотичного виховання, обговорення  заходів, внесення коректив.  </a:t>
                      </a:r>
                      <a:endParaRPr lang="ru-RU" sz="1050" dirty="0">
                        <a:effectLst/>
                        <a:latin typeface="Times New Roman" panose="02020603050405020304" pitchFamily="18" charset="0"/>
                        <a:ea typeface="Calibri"/>
                        <a:cs typeface="Times New Roman" panose="02020603050405020304" pitchFamily="18" charset="0"/>
                      </a:endParaRPr>
                    </a:p>
                  </a:txBody>
                  <a:tcPr marL="32229" marR="32229" marT="0" marB="0"/>
                </a:tc>
                <a:tc>
                  <a:txBody>
                    <a:bodyPr/>
                    <a:lstStyle/>
                    <a:p>
                      <a:pPr algn="just">
                        <a:lnSpc>
                          <a:spcPct val="150000"/>
                        </a:lnSpc>
                        <a:spcAft>
                          <a:spcPts val="800"/>
                        </a:spcAft>
                      </a:pPr>
                      <a:r>
                        <a:rPr lang="uk-UA" sz="1050" dirty="0">
                          <a:effectLst/>
                          <a:latin typeface="Times New Roman" panose="02020603050405020304" pitchFamily="18" charset="0"/>
                          <a:cs typeface="Times New Roman" panose="02020603050405020304" pitchFamily="18" charset="0"/>
                        </a:rPr>
                        <a:t>Тренер з національно – патріотичного виховання, педагогічний колектив, адміністрація навчального заходу</a:t>
                      </a:r>
                      <a:endParaRPr lang="ru-RU" sz="1050" dirty="0">
                        <a:effectLst/>
                        <a:latin typeface="Times New Roman" panose="02020603050405020304" pitchFamily="18" charset="0"/>
                        <a:ea typeface="Calibri"/>
                        <a:cs typeface="Times New Roman" panose="02020603050405020304" pitchFamily="18" charset="0"/>
                      </a:endParaRPr>
                    </a:p>
                  </a:txBody>
                  <a:tcPr marL="32229" marR="32229" marT="0" marB="0"/>
                </a:tc>
                <a:tc>
                  <a:txBody>
                    <a:bodyPr/>
                    <a:lstStyle/>
                    <a:p>
                      <a:pPr algn="ctr">
                        <a:lnSpc>
                          <a:spcPct val="150000"/>
                        </a:lnSpc>
                        <a:spcAft>
                          <a:spcPts val="800"/>
                        </a:spcAft>
                      </a:pPr>
                      <a:r>
                        <a:rPr lang="uk-UA" sz="1050" dirty="0">
                          <a:effectLst/>
                          <a:latin typeface="Times New Roman" panose="02020603050405020304" pitchFamily="18" charset="0"/>
                          <a:cs typeface="Times New Roman" panose="02020603050405020304" pitchFamily="18" charset="0"/>
                        </a:rPr>
                        <a:t>Вересень 2019 року</a:t>
                      </a:r>
                      <a:endParaRPr lang="ru-RU" sz="1050" dirty="0">
                        <a:effectLst/>
                        <a:latin typeface="Times New Roman" panose="02020603050405020304" pitchFamily="18" charset="0"/>
                        <a:ea typeface="Calibri"/>
                        <a:cs typeface="Times New Roman" panose="02020603050405020304" pitchFamily="18" charset="0"/>
                      </a:endParaRPr>
                    </a:p>
                  </a:txBody>
                  <a:tcPr marL="32229" marR="32229" marT="0" marB="0"/>
                </a:tc>
                <a:extLst>
                  <a:ext uri="{0D108BD9-81ED-4DB2-BD59-A6C34878D82A}">
                    <a16:rowId xmlns:a16="http://schemas.microsoft.com/office/drawing/2014/main" val="10002"/>
                  </a:ext>
                </a:extLst>
              </a:tr>
              <a:tr h="883572">
                <a:tc>
                  <a:txBody>
                    <a:bodyPr/>
                    <a:lstStyle/>
                    <a:p>
                      <a:pPr algn="just">
                        <a:lnSpc>
                          <a:spcPct val="150000"/>
                        </a:lnSpc>
                        <a:spcAft>
                          <a:spcPts val="800"/>
                        </a:spcAft>
                      </a:pPr>
                      <a:r>
                        <a:rPr lang="uk-UA" sz="1050">
                          <a:effectLst/>
                          <a:latin typeface="Times New Roman" panose="02020603050405020304" pitchFamily="18" charset="0"/>
                          <a:cs typeface="Times New Roman" panose="02020603050405020304" pitchFamily="18" charset="0"/>
                        </a:rPr>
                        <a:t>2.</a:t>
                      </a:r>
                      <a:endParaRPr lang="ru-RU" sz="1050">
                        <a:effectLst/>
                        <a:latin typeface="Times New Roman" panose="02020603050405020304" pitchFamily="18" charset="0"/>
                        <a:ea typeface="Calibri"/>
                        <a:cs typeface="Times New Roman" panose="02020603050405020304" pitchFamily="18" charset="0"/>
                      </a:endParaRPr>
                    </a:p>
                  </a:txBody>
                  <a:tcPr marL="32229" marR="32229" marT="0" marB="0"/>
                </a:tc>
                <a:tc>
                  <a:txBody>
                    <a:bodyPr/>
                    <a:lstStyle/>
                    <a:p>
                      <a:pPr>
                        <a:lnSpc>
                          <a:spcPct val="150000"/>
                        </a:lnSpc>
                        <a:spcAft>
                          <a:spcPts val="800"/>
                        </a:spcAft>
                      </a:pPr>
                      <a:r>
                        <a:rPr lang="uk-UA" sz="1050" dirty="0">
                          <a:effectLst/>
                          <a:latin typeface="Times New Roman" panose="02020603050405020304" pitchFamily="18" charset="0"/>
                          <a:cs typeface="Times New Roman" panose="02020603050405020304" pitchFamily="18" charset="0"/>
                        </a:rPr>
                        <a:t>Визначення ролі учасників реалізації проекту на кожному його етапі.</a:t>
                      </a:r>
                      <a:endParaRPr lang="ru-RU" sz="1050" dirty="0">
                        <a:effectLst/>
                        <a:latin typeface="Times New Roman" panose="02020603050405020304" pitchFamily="18" charset="0"/>
                        <a:ea typeface="Calibri"/>
                        <a:cs typeface="Times New Roman" panose="02020603050405020304" pitchFamily="18" charset="0"/>
                      </a:endParaRPr>
                    </a:p>
                  </a:txBody>
                  <a:tcPr marL="32229" marR="32229" marT="0" marB="0"/>
                </a:tc>
                <a:tc>
                  <a:txBody>
                    <a:bodyPr/>
                    <a:lstStyle/>
                    <a:p>
                      <a:pPr algn="just">
                        <a:lnSpc>
                          <a:spcPct val="150000"/>
                        </a:lnSpc>
                        <a:spcAft>
                          <a:spcPts val="800"/>
                        </a:spcAft>
                      </a:pPr>
                      <a:r>
                        <a:rPr lang="uk-UA" sz="1050">
                          <a:effectLst/>
                          <a:latin typeface="Times New Roman" panose="02020603050405020304" pitchFamily="18" charset="0"/>
                          <a:cs typeface="Times New Roman" panose="02020603050405020304" pitchFamily="18" charset="0"/>
                        </a:rPr>
                        <a:t>Тренер з національно – патріотичного виховання, педагогічний колектив, адміністрація навчального заходу</a:t>
                      </a:r>
                      <a:endParaRPr lang="ru-RU" sz="1050">
                        <a:effectLst/>
                        <a:latin typeface="Times New Roman" panose="02020603050405020304" pitchFamily="18" charset="0"/>
                        <a:ea typeface="Calibri"/>
                        <a:cs typeface="Times New Roman" panose="02020603050405020304" pitchFamily="18" charset="0"/>
                      </a:endParaRPr>
                    </a:p>
                  </a:txBody>
                  <a:tcPr marL="32229" marR="32229" marT="0" marB="0"/>
                </a:tc>
                <a:tc>
                  <a:txBody>
                    <a:bodyPr/>
                    <a:lstStyle/>
                    <a:p>
                      <a:pPr algn="ctr">
                        <a:lnSpc>
                          <a:spcPct val="150000"/>
                        </a:lnSpc>
                        <a:spcAft>
                          <a:spcPts val="800"/>
                        </a:spcAft>
                      </a:pPr>
                      <a:r>
                        <a:rPr lang="uk-UA" sz="1050">
                          <a:effectLst/>
                          <a:latin typeface="Times New Roman" panose="02020603050405020304" pitchFamily="18" charset="0"/>
                          <a:cs typeface="Times New Roman" panose="02020603050405020304" pitchFamily="18" charset="0"/>
                        </a:rPr>
                        <a:t>Жовтень 2019 року</a:t>
                      </a:r>
                      <a:endParaRPr lang="ru-RU" sz="1050">
                        <a:effectLst/>
                        <a:latin typeface="Times New Roman" panose="02020603050405020304" pitchFamily="18" charset="0"/>
                        <a:ea typeface="Calibri"/>
                        <a:cs typeface="Times New Roman" panose="02020603050405020304" pitchFamily="18" charset="0"/>
                      </a:endParaRPr>
                    </a:p>
                  </a:txBody>
                  <a:tcPr marL="32229" marR="32229" marT="0" marB="0"/>
                </a:tc>
                <a:extLst>
                  <a:ext uri="{0D108BD9-81ED-4DB2-BD59-A6C34878D82A}">
                    <a16:rowId xmlns:a16="http://schemas.microsoft.com/office/drawing/2014/main" val="10003"/>
                  </a:ext>
                </a:extLst>
              </a:tr>
              <a:tr h="883572">
                <a:tc>
                  <a:txBody>
                    <a:bodyPr/>
                    <a:lstStyle/>
                    <a:p>
                      <a:pPr algn="just">
                        <a:lnSpc>
                          <a:spcPct val="150000"/>
                        </a:lnSpc>
                        <a:spcAft>
                          <a:spcPts val="800"/>
                        </a:spcAft>
                      </a:pPr>
                      <a:r>
                        <a:rPr lang="uk-UA" sz="1050">
                          <a:effectLst/>
                          <a:latin typeface="Times New Roman" panose="02020603050405020304" pitchFamily="18" charset="0"/>
                          <a:cs typeface="Times New Roman" panose="02020603050405020304" pitchFamily="18" charset="0"/>
                        </a:rPr>
                        <a:t>3.</a:t>
                      </a:r>
                      <a:endParaRPr lang="ru-RU" sz="1050">
                        <a:effectLst/>
                        <a:latin typeface="Times New Roman" panose="02020603050405020304" pitchFamily="18" charset="0"/>
                        <a:ea typeface="Calibri"/>
                        <a:cs typeface="Times New Roman" panose="02020603050405020304" pitchFamily="18" charset="0"/>
                      </a:endParaRPr>
                    </a:p>
                  </a:txBody>
                  <a:tcPr marL="32229" marR="32229" marT="0" marB="0"/>
                </a:tc>
                <a:tc>
                  <a:txBody>
                    <a:bodyPr/>
                    <a:lstStyle/>
                    <a:p>
                      <a:pPr algn="just">
                        <a:lnSpc>
                          <a:spcPct val="150000"/>
                        </a:lnSpc>
                        <a:spcAft>
                          <a:spcPts val="800"/>
                        </a:spcAft>
                      </a:pPr>
                      <a:r>
                        <a:rPr lang="uk-UA" sz="1050">
                          <a:effectLst/>
                          <a:latin typeface="Times New Roman" panose="02020603050405020304" pitchFamily="18" charset="0"/>
                          <a:cs typeface="Times New Roman" panose="02020603050405020304" pitchFamily="18" charset="0"/>
                        </a:rPr>
                        <a:t>Провести проблемно-теоретичний семінар </a:t>
                      </a:r>
                      <a:r>
                        <a:rPr lang="ru-RU" sz="1050">
                          <a:effectLst/>
                          <a:latin typeface="Times New Roman" panose="02020603050405020304" pitchFamily="18" charset="0"/>
                          <a:cs typeface="Times New Roman" panose="02020603050405020304" pitchFamily="18" charset="0"/>
                        </a:rPr>
                        <a:t>«Патріотичне виховання  засобами інтегрованої освітньої діяльності»</a:t>
                      </a:r>
                      <a:r>
                        <a:rPr lang="uk-UA" sz="1050">
                          <a:effectLst/>
                          <a:latin typeface="Times New Roman" panose="02020603050405020304" pitchFamily="18" charset="0"/>
                          <a:cs typeface="Times New Roman" panose="02020603050405020304" pitchFamily="18" charset="0"/>
                        </a:rPr>
                        <a:t>.</a:t>
                      </a:r>
                      <a:endParaRPr lang="ru-RU" sz="1050">
                        <a:effectLst/>
                        <a:latin typeface="Times New Roman" panose="02020603050405020304" pitchFamily="18" charset="0"/>
                        <a:ea typeface="Calibri"/>
                        <a:cs typeface="Times New Roman" panose="02020603050405020304" pitchFamily="18" charset="0"/>
                      </a:endParaRPr>
                    </a:p>
                  </a:txBody>
                  <a:tcPr marL="32229" marR="32229" marT="0" marB="0"/>
                </a:tc>
                <a:tc>
                  <a:txBody>
                    <a:bodyPr/>
                    <a:lstStyle/>
                    <a:p>
                      <a:pPr algn="ctr">
                        <a:lnSpc>
                          <a:spcPct val="150000"/>
                        </a:lnSpc>
                        <a:spcAft>
                          <a:spcPts val="800"/>
                        </a:spcAft>
                      </a:pPr>
                      <a:r>
                        <a:rPr lang="uk-UA" sz="1050">
                          <a:effectLst/>
                          <a:latin typeface="Times New Roman" panose="02020603050405020304" pitchFamily="18" charset="0"/>
                          <a:cs typeface="Times New Roman" panose="02020603050405020304" pitchFamily="18" charset="0"/>
                        </a:rPr>
                        <a:t>Тренер з національно – патріотичного виховання, педагогічний колектив, адміністрація навчального заходу</a:t>
                      </a:r>
                      <a:endParaRPr lang="ru-RU" sz="1050">
                        <a:effectLst/>
                        <a:latin typeface="Times New Roman" panose="02020603050405020304" pitchFamily="18" charset="0"/>
                        <a:ea typeface="Calibri"/>
                        <a:cs typeface="Times New Roman" panose="02020603050405020304" pitchFamily="18" charset="0"/>
                      </a:endParaRPr>
                    </a:p>
                  </a:txBody>
                  <a:tcPr marL="32229" marR="32229" marT="0" marB="0"/>
                </a:tc>
                <a:tc>
                  <a:txBody>
                    <a:bodyPr/>
                    <a:lstStyle/>
                    <a:p>
                      <a:pPr algn="ctr">
                        <a:lnSpc>
                          <a:spcPct val="150000"/>
                        </a:lnSpc>
                        <a:spcAft>
                          <a:spcPts val="800"/>
                        </a:spcAft>
                      </a:pPr>
                      <a:r>
                        <a:rPr lang="uk-UA" sz="1050">
                          <a:effectLst/>
                          <a:latin typeface="Times New Roman" panose="02020603050405020304" pitchFamily="18" charset="0"/>
                          <a:cs typeface="Times New Roman" panose="02020603050405020304" pitchFamily="18" charset="0"/>
                        </a:rPr>
                        <a:t>Листопад 2019 року</a:t>
                      </a:r>
                      <a:endParaRPr lang="ru-RU" sz="1050">
                        <a:effectLst/>
                        <a:latin typeface="Times New Roman" panose="02020603050405020304" pitchFamily="18" charset="0"/>
                        <a:ea typeface="Calibri"/>
                        <a:cs typeface="Times New Roman" panose="02020603050405020304" pitchFamily="18" charset="0"/>
                      </a:endParaRPr>
                    </a:p>
                  </a:txBody>
                  <a:tcPr marL="32229" marR="32229" marT="0" marB="0"/>
                </a:tc>
                <a:extLst>
                  <a:ext uri="{0D108BD9-81ED-4DB2-BD59-A6C34878D82A}">
                    <a16:rowId xmlns:a16="http://schemas.microsoft.com/office/drawing/2014/main" val="10004"/>
                  </a:ext>
                </a:extLst>
              </a:tr>
              <a:tr h="883572">
                <a:tc>
                  <a:txBody>
                    <a:bodyPr/>
                    <a:lstStyle/>
                    <a:p>
                      <a:pPr algn="just">
                        <a:lnSpc>
                          <a:spcPct val="150000"/>
                        </a:lnSpc>
                        <a:spcAft>
                          <a:spcPts val="800"/>
                        </a:spcAft>
                      </a:pPr>
                      <a:r>
                        <a:rPr lang="uk-UA" sz="1050">
                          <a:effectLst/>
                          <a:latin typeface="Times New Roman" panose="02020603050405020304" pitchFamily="18" charset="0"/>
                          <a:cs typeface="Times New Roman" panose="02020603050405020304" pitchFamily="18" charset="0"/>
                        </a:rPr>
                        <a:t>4.</a:t>
                      </a:r>
                      <a:endParaRPr lang="ru-RU" sz="1050">
                        <a:effectLst/>
                        <a:latin typeface="Times New Roman" panose="02020603050405020304" pitchFamily="18" charset="0"/>
                        <a:ea typeface="Calibri"/>
                        <a:cs typeface="Times New Roman" panose="02020603050405020304" pitchFamily="18" charset="0"/>
                      </a:endParaRPr>
                    </a:p>
                  </a:txBody>
                  <a:tcPr marL="32229" marR="32229" marT="0" marB="0"/>
                </a:tc>
                <a:tc>
                  <a:txBody>
                    <a:bodyPr/>
                    <a:lstStyle/>
                    <a:p>
                      <a:pPr algn="just">
                        <a:lnSpc>
                          <a:spcPct val="150000"/>
                        </a:lnSpc>
                        <a:spcAft>
                          <a:spcPts val="800"/>
                        </a:spcAft>
                      </a:pPr>
                      <a:r>
                        <a:rPr lang="uk-UA" sz="1050">
                          <a:effectLst/>
                          <a:latin typeface="Times New Roman" panose="02020603050405020304" pitchFamily="18" charset="0"/>
                          <a:cs typeface="Times New Roman" panose="02020603050405020304" pitchFamily="18" charset="0"/>
                        </a:rPr>
                        <a:t>Проведення моніторингу з питань змісту національно-патріотичного виховання в роботі з дітьми шкільного віку.</a:t>
                      </a:r>
                      <a:endParaRPr lang="ru-RU" sz="1050">
                        <a:effectLst/>
                        <a:latin typeface="Times New Roman" panose="02020603050405020304" pitchFamily="18" charset="0"/>
                        <a:ea typeface="Calibri"/>
                        <a:cs typeface="Times New Roman" panose="02020603050405020304" pitchFamily="18" charset="0"/>
                      </a:endParaRPr>
                    </a:p>
                  </a:txBody>
                  <a:tcPr marL="32229" marR="32229" marT="0" marB="0"/>
                </a:tc>
                <a:tc>
                  <a:txBody>
                    <a:bodyPr/>
                    <a:lstStyle/>
                    <a:p>
                      <a:pPr algn="ctr">
                        <a:lnSpc>
                          <a:spcPct val="150000"/>
                        </a:lnSpc>
                        <a:spcAft>
                          <a:spcPts val="800"/>
                        </a:spcAft>
                      </a:pPr>
                      <a:r>
                        <a:rPr lang="uk-UA" sz="1050" dirty="0">
                          <a:effectLst/>
                          <a:latin typeface="Times New Roman" panose="02020603050405020304" pitchFamily="18" charset="0"/>
                          <a:cs typeface="Times New Roman" panose="02020603050405020304" pitchFamily="18" charset="0"/>
                        </a:rPr>
                        <a:t>Тренер з національно – патріотичного виховання, педагогічний колектив, адміністрація навчального заходу</a:t>
                      </a:r>
                      <a:endParaRPr lang="ru-RU" sz="1050" dirty="0">
                        <a:effectLst/>
                        <a:latin typeface="Times New Roman" panose="02020603050405020304" pitchFamily="18" charset="0"/>
                        <a:ea typeface="Calibri"/>
                        <a:cs typeface="Times New Roman" panose="02020603050405020304" pitchFamily="18" charset="0"/>
                      </a:endParaRPr>
                    </a:p>
                  </a:txBody>
                  <a:tcPr marL="32229" marR="32229" marT="0" marB="0"/>
                </a:tc>
                <a:tc>
                  <a:txBody>
                    <a:bodyPr/>
                    <a:lstStyle/>
                    <a:p>
                      <a:pPr algn="ctr">
                        <a:lnSpc>
                          <a:spcPct val="150000"/>
                        </a:lnSpc>
                        <a:spcAft>
                          <a:spcPts val="800"/>
                        </a:spcAft>
                      </a:pPr>
                      <a:r>
                        <a:rPr lang="uk-UA" sz="1050" dirty="0">
                          <a:effectLst/>
                          <a:latin typeface="Times New Roman" panose="02020603050405020304" pitchFamily="18" charset="0"/>
                          <a:cs typeface="Times New Roman" panose="02020603050405020304" pitchFamily="18" charset="0"/>
                        </a:rPr>
                        <a:t>Листопад 2019 року</a:t>
                      </a:r>
                      <a:endParaRPr lang="ru-RU" sz="1050" dirty="0">
                        <a:effectLst/>
                        <a:latin typeface="Times New Roman" panose="02020603050405020304" pitchFamily="18" charset="0"/>
                        <a:ea typeface="Calibri"/>
                        <a:cs typeface="Times New Roman" panose="02020603050405020304" pitchFamily="18" charset="0"/>
                      </a:endParaRPr>
                    </a:p>
                  </a:txBody>
                  <a:tcPr marL="32229" marR="32229" marT="0" marB="0"/>
                </a:tc>
                <a:extLst>
                  <a:ext uri="{0D108BD9-81ED-4DB2-BD59-A6C34878D82A}">
                    <a16:rowId xmlns:a16="http://schemas.microsoft.com/office/drawing/2014/main" val="10005"/>
                  </a:ext>
                </a:extLst>
              </a:tr>
              <a:tr h="883572">
                <a:tc>
                  <a:txBody>
                    <a:bodyPr/>
                    <a:lstStyle/>
                    <a:p>
                      <a:pPr algn="just">
                        <a:lnSpc>
                          <a:spcPct val="150000"/>
                        </a:lnSpc>
                        <a:spcAft>
                          <a:spcPts val="800"/>
                        </a:spcAft>
                      </a:pPr>
                      <a:r>
                        <a:rPr lang="uk-UA" sz="1050">
                          <a:effectLst/>
                          <a:latin typeface="Times New Roman" panose="02020603050405020304" pitchFamily="18" charset="0"/>
                          <a:cs typeface="Times New Roman" panose="02020603050405020304" pitchFamily="18" charset="0"/>
                        </a:rPr>
                        <a:t>5.</a:t>
                      </a:r>
                      <a:endParaRPr lang="ru-RU" sz="1050">
                        <a:effectLst/>
                        <a:latin typeface="Times New Roman" panose="02020603050405020304" pitchFamily="18" charset="0"/>
                        <a:ea typeface="Calibri"/>
                        <a:cs typeface="Times New Roman" panose="02020603050405020304" pitchFamily="18" charset="0"/>
                      </a:endParaRPr>
                    </a:p>
                  </a:txBody>
                  <a:tcPr marL="32229" marR="32229" marT="0" marB="0"/>
                </a:tc>
                <a:tc>
                  <a:txBody>
                    <a:bodyPr/>
                    <a:lstStyle/>
                    <a:p>
                      <a:pPr algn="just">
                        <a:lnSpc>
                          <a:spcPct val="150000"/>
                        </a:lnSpc>
                        <a:spcAft>
                          <a:spcPts val="800"/>
                        </a:spcAft>
                      </a:pPr>
                      <a:r>
                        <a:rPr lang="uk-UA" sz="1050">
                          <a:effectLst/>
                          <a:latin typeface="Times New Roman" panose="02020603050405020304" pitchFamily="18" charset="0"/>
                          <a:cs typeface="Times New Roman" panose="02020603050405020304" pitchFamily="18" charset="0"/>
                        </a:rPr>
                        <a:t>Анкетування батьків «Патріотичне виховання».</a:t>
                      </a:r>
                      <a:endParaRPr lang="ru-RU" sz="1050">
                        <a:effectLst/>
                        <a:latin typeface="Times New Roman" panose="02020603050405020304" pitchFamily="18" charset="0"/>
                        <a:ea typeface="Calibri"/>
                        <a:cs typeface="Times New Roman" panose="02020603050405020304" pitchFamily="18" charset="0"/>
                      </a:endParaRPr>
                    </a:p>
                  </a:txBody>
                  <a:tcPr marL="32229" marR="32229" marT="0" marB="0"/>
                </a:tc>
                <a:tc>
                  <a:txBody>
                    <a:bodyPr/>
                    <a:lstStyle/>
                    <a:p>
                      <a:pPr>
                        <a:lnSpc>
                          <a:spcPct val="150000"/>
                        </a:lnSpc>
                        <a:spcAft>
                          <a:spcPts val="800"/>
                        </a:spcAft>
                      </a:pPr>
                      <a:r>
                        <a:rPr lang="uk-UA" sz="1050">
                          <a:effectLst/>
                          <a:latin typeface="Times New Roman" panose="02020603050405020304" pitchFamily="18" charset="0"/>
                          <a:cs typeface="Times New Roman" panose="02020603050405020304" pitchFamily="18" charset="0"/>
                        </a:rPr>
                        <a:t>Тренер з національно – патріотичного виховання, педагогічний колектив, адміністрація навчального заходу</a:t>
                      </a:r>
                      <a:endParaRPr lang="ru-RU" sz="1050">
                        <a:effectLst/>
                        <a:latin typeface="Times New Roman" panose="02020603050405020304" pitchFamily="18" charset="0"/>
                        <a:ea typeface="Calibri"/>
                        <a:cs typeface="Times New Roman" panose="02020603050405020304" pitchFamily="18" charset="0"/>
                      </a:endParaRPr>
                    </a:p>
                  </a:txBody>
                  <a:tcPr marL="32229" marR="32229" marT="0" marB="0"/>
                </a:tc>
                <a:tc>
                  <a:txBody>
                    <a:bodyPr/>
                    <a:lstStyle/>
                    <a:p>
                      <a:pPr algn="ctr">
                        <a:lnSpc>
                          <a:spcPct val="150000"/>
                        </a:lnSpc>
                        <a:spcAft>
                          <a:spcPts val="800"/>
                        </a:spcAft>
                      </a:pPr>
                      <a:r>
                        <a:rPr lang="uk-UA" sz="1050">
                          <a:effectLst/>
                          <a:latin typeface="Times New Roman" panose="02020603050405020304" pitchFamily="18" charset="0"/>
                          <a:cs typeface="Times New Roman" panose="02020603050405020304" pitchFamily="18" charset="0"/>
                        </a:rPr>
                        <a:t>Грудень 2019 року</a:t>
                      </a:r>
                      <a:endParaRPr lang="ru-RU" sz="1050">
                        <a:effectLst/>
                        <a:latin typeface="Times New Roman" panose="02020603050405020304" pitchFamily="18" charset="0"/>
                        <a:ea typeface="Calibri"/>
                        <a:cs typeface="Times New Roman" panose="02020603050405020304" pitchFamily="18" charset="0"/>
                      </a:endParaRPr>
                    </a:p>
                  </a:txBody>
                  <a:tcPr marL="32229" marR="32229" marT="0" marB="0"/>
                </a:tc>
                <a:extLst>
                  <a:ext uri="{0D108BD9-81ED-4DB2-BD59-A6C34878D82A}">
                    <a16:rowId xmlns:a16="http://schemas.microsoft.com/office/drawing/2014/main" val="10006"/>
                  </a:ext>
                </a:extLst>
              </a:tr>
              <a:tr h="741609">
                <a:tc>
                  <a:txBody>
                    <a:bodyPr/>
                    <a:lstStyle/>
                    <a:p>
                      <a:pPr algn="just">
                        <a:lnSpc>
                          <a:spcPct val="150000"/>
                        </a:lnSpc>
                        <a:spcAft>
                          <a:spcPts val="800"/>
                        </a:spcAft>
                      </a:pPr>
                      <a:r>
                        <a:rPr lang="uk-UA" sz="1050">
                          <a:effectLst/>
                          <a:latin typeface="Times New Roman" panose="02020603050405020304" pitchFamily="18" charset="0"/>
                          <a:cs typeface="Times New Roman" panose="02020603050405020304" pitchFamily="18" charset="0"/>
                        </a:rPr>
                        <a:t>6.</a:t>
                      </a:r>
                      <a:endParaRPr lang="ru-RU" sz="1050">
                        <a:effectLst/>
                        <a:latin typeface="Times New Roman" panose="02020603050405020304" pitchFamily="18" charset="0"/>
                        <a:ea typeface="Calibri"/>
                        <a:cs typeface="Times New Roman" panose="02020603050405020304" pitchFamily="18" charset="0"/>
                      </a:endParaRPr>
                    </a:p>
                  </a:txBody>
                  <a:tcPr marL="32229" marR="32229" marT="0" marB="0"/>
                </a:tc>
                <a:tc>
                  <a:txBody>
                    <a:bodyPr/>
                    <a:lstStyle/>
                    <a:p>
                      <a:pPr algn="just">
                        <a:lnSpc>
                          <a:spcPct val="150000"/>
                        </a:lnSpc>
                        <a:spcAft>
                          <a:spcPts val="800"/>
                        </a:spcAft>
                      </a:pPr>
                      <a:r>
                        <a:rPr lang="uk-UA" sz="1050" dirty="0">
                          <a:effectLst/>
                          <a:latin typeface="Times New Roman" panose="02020603050405020304" pitchFamily="18" charset="0"/>
                          <a:cs typeface="Times New Roman" panose="02020603050405020304" pitchFamily="18" charset="0"/>
                        </a:rPr>
                        <a:t>Аналіз науково-методичної літератури з теми проекту.</a:t>
                      </a:r>
                      <a:endParaRPr lang="ru-RU" sz="1050" dirty="0">
                        <a:effectLst/>
                        <a:latin typeface="Times New Roman" panose="02020603050405020304" pitchFamily="18" charset="0"/>
                        <a:ea typeface="Calibri"/>
                        <a:cs typeface="Times New Roman" panose="02020603050405020304" pitchFamily="18" charset="0"/>
                      </a:endParaRPr>
                    </a:p>
                  </a:txBody>
                  <a:tcPr marL="32229" marR="32229" marT="0" marB="0"/>
                </a:tc>
                <a:tc>
                  <a:txBody>
                    <a:bodyPr/>
                    <a:lstStyle/>
                    <a:p>
                      <a:pPr algn="ctr">
                        <a:lnSpc>
                          <a:spcPct val="150000"/>
                        </a:lnSpc>
                        <a:spcAft>
                          <a:spcPts val="800"/>
                        </a:spcAft>
                      </a:pPr>
                      <a:r>
                        <a:rPr lang="uk-UA" sz="1050" dirty="0">
                          <a:effectLst/>
                          <a:latin typeface="Times New Roman" panose="02020603050405020304" pitchFamily="18" charset="0"/>
                          <a:cs typeface="Times New Roman" panose="02020603050405020304" pitchFamily="18" charset="0"/>
                        </a:rPr>
                        <a:t>Тренер з національно – патріотичного виховання, педагогічний колектив, адміністрація навчального заходу</a:t>
                      </a:r>
                      <a:endParaRPr lang="ru-RU" sz="1050" dirty="0">
                        <a:effectLst/>
                        <a:latin typeface="Times New Roman" panose="02020603050405020304" pitchFamily="18" charset="0"/>
                        <a:ea typeface="Calibri"/>
                        <a:cs typeface="Times New Roman" panose="02020603050405020304" pitchFamily="18" charset="0"/>
                      </a:endParaRPr>
                    </a:p>
                  </a:txBody>
                  <a:tcPr marL="32229" marR="32229" marT="0" marB="0"/>
                </a:tc>
                <a:tc>
                  <a:txBody>
                    <a:bodyPr/>
                    <a:lstStyle/>
                    <a:p>
                      <a:pPr algn="ctr">
                        <a:lnSpc>
                          <a:spcPct val="150000"/>
                        </a:lnSpc>
                        <a:spcAft>
                          <a:spcPts val="800"/>
                        </a:spcAft>
                      </a:pPr>
                      <a:r>
                        <a:rPr lang="uk-UA" sz="1050" dirty="0">
                          <a:effectLst/>
                          <a:latin typeface="Times New Roman" panose="02020603050405020304" pitchFamily="18" charset="0"/>
                          <a:cs typeface="Times New Roman" panose="02020603050405020304" pitchFamily="18" charset="0"/>
                        </a:rPr>
                        <a:t>постійно</a:t>
                      </a:r>
                      <a:endParaRPr lang="ru-RU" sz="1050" dirty="0">
                        <a:effectLst/>
                        <a:latin typeface="Times New Roman" panose="02020603050405020304" pitchFamily="18" charset="0"/>
                        <a:ea typeface="Calibri"/>
                        <a:cs typeface="Times New Roman" panose="02020603050405020304" pitchFamily="18" charset="0"/>
                      </a:endParaRPr>
                    </a:p>
                  </a:txBody>
                  <a:tcPr marL="32229" marR="32229"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636330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3037866245"/>
              </p:ext>
            </p:extLst>
          </p:nvPr>
        </p:nvGraphicFramePr>
        <p:xfrm>
          <a:off x="611560" y="0"/>
          <a:ext cx="7920880" cy="6401203"/>
        </p:xfrm>
        <a:graphic>
          <a:graphicData uri="http://schemas.openxmlformats.org/drawingml/2006/table">
            <a:tbl>
              <a:tblPr firstRow="1" firstCol="1" lastRow="1" lastCol="1" bandRow="1" bandCol="1">
                <a:tableStyleId>{5C22544A-7EE6-4342-B048-85BDC9FD1C3A}</a:tableStyleId>
              </a:tblPr>
              <a:tblGrid>
                <a:gridCol w="556588">
                  <a:extLst>
                    <a:ext uri="{9D8B030D-6E8A-4147-A177-3AD203B41FA5}">
                      <a16:colId xmlns:a16="http://schemas.microsoft.com/office/drawing/2014/main" val="20000"/>
                    </a:ext>
                  </a:extLst>
                </a:gridCol>
                <a:gridCol w="3331844">
                  <a:extLst>
                    <a:ext uri="{9D8B030D-6E8A-4147-A177-3AD203B41FA5}">
                      <a16:colId xmlns:a16="http://schemas.microsoft.com/office/drawing/2014/main" val="20001"/>
                    </a:ext>
                  </a:extLst>
                </a:gridCol>
                <a:gridCol w="2376264">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tblGrid>
              <a:tr h="332656">
                <a:tc gridSpan="4">
                  <a:txBody>
                    <a:bodyPr/>
                    <a:lstStyle/>
                    <a:p>
                      <a:pPr algn="ctr">
                        <a:lnSpc>
                          <a:spcPct val="150000"/>
                        </a:lnSpc>
                        <a:spcAft>
                          <a:spcPts val="800"/>
                        </a:spcAft>
                      </a:pPr>
                      <a:r>
                        <a:rPr lang="uk-UA" sz="800" dirty="0">
                          <a:effectLst/>
                          <a:latin typeface="Times New Roman" panose="02020603050405020304" pitchFamily="18" charset="0"/>
                          <a:cs typeface="Times New Roman" panose="02020603050405020304" pitchFamily="18" charset="0"/>
                        </a:rPr>
                        <a:t>Формуючий етап</a:t>
                      </a:r>
                      <a:endParaRPr lang="ru-RU" sz="800" dirty="0">
                        <a:effectLst/>
                        <a:latin typeface="Times New Roman" panose="02020603050405020304" pitchFamily="18" charset="0"/>
                        <a:ea typeface="Calibri"/>
                        <a:cs typeface="Times New Roman" panose="02020603050405020304" pitchFamily="18" charset="0"/>
                      </a:endParaRPr>
                    </a:p>
                  </a:txBody>
                  <a:tcPr marL="27186" marR="27186" marT="0" marB="0"/>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792088">
                <a:tc>
                  <a:txBody>
                    <a:bodyPr/>
                    <a:lstStyle/>
                    <a:p>
                      <a:pPr algn="just">
                        <a:lnSpc>
                          <a:spcPct val="150000"/>
                        </a:lnSpc>
                        <a:spcAft>
                          <a:spcPts val="800"/>
                        </a:spcAft>
                      </a:pPr>
                      <a:r>
                        <a:rPr lang="ru-RU" sz="1050">
                          <a:effectLst/>
                          <a:latin typeface="Times New Roman" panose="02020603050405020304" pitchFamily="18" charset="0"/>
                          <a:cs typeface="Times New Roman" panose="02020603050405020304" pitchFamily="18" charset="0"/>
                        </a:rPr>
                        <a:t>7</a:t>
                      </a:r>
                      <a:r>
                        <a:rPr lang="uk-UA" sz="1050">
                          <a:effectLst/>
                          <a:latin typeface="Times New Roman" panose="02020603050405020304" pitchFamily="18" charset="0"/>
                          <a:cs typeface="Times New Roman" panose="02020603050405020304" pitchFamily="18" charset="0"/>
                        </a:rPr>
                        <a:t>.</a:t>
                      </a:r>
                      <a:endParaRPr lang="ru-RU" sz="1050">
                        <a:effectLst/>
                        <a:latin typeface="Times New Roman" panose="02020603050405020304" pitchFamily="18" charset="0"/>
                        <a:ea typeface="Calibri"/>
                        <a:cs typeface="Times New Roman" panose="02020603050405020304" pitchFamily="18" charset="0"/>
                      </a:endParaRPr>
                    </a:p>
                  </a:txBody>
                  <a:tcPr marL="27186" marR="27186" marT="0" marB="0"/>
                </a:tc>
                <a:tc>
                  <a:txBody>
                    <a:bodyPr/>
                    <a:lstStyle/>
                    <a:p>
                      <a:pPr>
                        <a:lnSpc>
                          <a:spcPct val="150000"/>
                        </a:lnSpc>
                        <a:spcAft>
                          <a:spcPts val="800"/>
                        </a:spcAft>
                      </a:pPr>
                      <a:r>
                        <a:rPr lang="uk-UA" sz="800">
                          <a:effectLst/>
                          <a:latin typeface="Times New Roman" panose="02020603050405020304" pitchFamily="18" charset="0"/>
                          <a:cs typeface="Times New Roman" panose="02020603050405020304" pitchFamily="18" charset="0"/>
                        </a:rPr>
                        <a:t> Засідання круглого столу, визначення напрямків роботи і ролі кожного учасника в реалізації намічених цілей і завдань.</a:t>
                      </a:r>
                      <a:endParaRPr lang="ru-RU" sz="800">
                        <a:effectLst/>
                        <a:latin typeface="Times New Roman" panose="02020603050405020304" pitchFamily="18" charset="0"/>
                        <a:ea typeface="Calibri"/>
                        <a:cs typeface="Times New Roman" panose="02020603050405020304" pitchFamily="18" charset="0"/>
                      </a:endParaRPr>
                    </a:p>
                  </a:txBody>
                  <a:tcPr marL="27186" marR="27186" marT="0" marB="0"/>
                </a:tc>
                <a:tc>
                  <a:txBody>
                    <a:bodyPr/>
                    <a:lstStyle/>
                    <a:p>
                      <a:pPr algn="just">
                        <a:lnSpc>
                          <a:spcPct val="150000"/>
                        </a:lnSpc>
                        <a:spcAft>
                          <a:spcPts val="800"/>
                        </a:spcAft>
                      </a:pPr>
                      <a:r>
                        <a:rPr lang="uk-UA" sz="800" dirty="0">
                          <a:effectLst/>
                          <a:latin typeface="Times New Roman" panose="02020603050405020304" pitchFamily="18" charset="0"/>
                          <a:cs typeface="Times New Roman" panose="02020603050405020304" pitchFamily="18" charset="0"/>
                        </a:rPr>
                        <a:t>      </a:t>
                      </a:r>
                      <a:endParaRPr lang="ru-RU" sz="800" dirty="0">
                        <a:effectLst/>
                        <a:latin typeface="Times New Roman" panose="02020603050405020304" pitchFamily="18" charset="0"/>
                        <a:cs typeface="Times New Roman" panose="02020603050405020304" pitchFamily="18" charset="0"/>
                      </a:endParaRPr>
                    </a:p>
                    <a:p>
                      <a:pPr algn="just">
                        <a:lnSpc>
                          <a:spcPct val="150000"/>
                        </a:lnSpc>
                        <a:spcAft>
                          <a:spcPts val="800"/>
                        </a:spcAft>
                      </a:pPr>
                      <a:r>
                        <a:rPr lang="uk-UA" sz="800" dirty="0">
                          <a:effectLst/>
                          <a:latin typeface="Times New Roman" panose="02020603050405020304" pitchFamily="18" charset="0"/>
                          <a:cs typeface="Times New Roman" panose="02020603050405020304" pitchFamily="18" charset="0"/>
                        </a:rPr>
                        <a:t>Тренер з національно – патріотичного виховання, педагогічний колектив, адміністрація навчального заходу</a:t>
                      </a:r>
                      <a:endParaRPr lang="ru-RU" sz="800" dirty="0">
                        <a:effectLst/>
                        <a:latin typeface="Times New Roman" panose="02020603050405020304" pitchFamily="18" charset="0"/>
                        <a:ea typeface="Calibri"/>
                        <a:cs typeface="Times New Roman" panose="02020603050405020304" pitchFamily="18" charset="0"/>
                      </a:endParaRPr>
                    </a:p>
                  </a:txBody>
                  <a:tcPr marL="27186" marR="27186" marT="0" marB="0"/>
                </a:tc>
                <a:tc>
                  <a:txBody>
                    <a:bodyPr/>
                    <a:lstStyle/>
                    <a:p>
                      <a:pPr algn="ctr">
                        <a:lnSpc>
                          <a:spcPct val="150000"/>
                        </a:lnSpc>
                        <a:spcAft>
                          <a:spcPts val="800"/>
                        </a:spcAft>
                      </a:pPr>
                      <a:r>
                        <a:rPr lang="uk-UA" sz="800" dirty="0">
                          <a:effectLst/>
                          <a:latin typeface="Times New Roman" panose="02020603050405020304" pitchFamily="18" charset="0"/>
                          <a:cs typeface="Times New Roman" panose="02020603050405020304" pitchFamily="18" charset="0"/>
                        </a:rPr>
                        <a:t>Січень 2020 року</a:t>
                      </a:r>
                      <a:endParaRPr lang="ru-RU" sz="800" dirty="0">
                        <a:effectLst/>
                        <a:latin typeface="Times New Roman" panose="02020603050405020304" pitchFamily="18" charset="0"/>
                        <a:ea typeface="Calibri"/>
                        <a:cs typeface="Times New Roman" panose="02020603050405020304" pitchFamily="18" charset="0"/>
                      </a:endParaRPr>
                    </a:p>
                  </a:txBody>
                  <a:tcPr marL="27186" marR="27186" marT="0" marB="0"/>
                </a:tc>
                <a:extLst>
                  <a:ext uri="{0D108BD9-81ED-4DB2-BD59-A6C34878D82A}">
                    <a16:rowId xmlns:a16="http://schemas.microsoft.com/office/drawing/2014/main" val="10001"/>
                  </a:ext>
                </a:extLst>
              </a:tr>
              <a:tr h="830926">
                <a:tc>
                  <a:txBody>
                    <a:bodyPr/>
                    <a:lstStyle/>
                    <a:p>
                      <a:pPr algn="just">
                        <a:lnSpc>
                          <a:spcPct val="150000"/>
                        </a:lnSpc>
                        <a:spcAft>
                          <a:spcPts val="800"/>
                        </a:spcAft>
                      </a:pPr>
                      <a:r>
                        <a:rPr lang="uk-UA" sz="1050">
                          <a:effectLst/>
                          <a:latin typeface="Times New Roman" panose="02020603050405020304" pitchFamily="18" charset="0"/>
                          <a:cs typeface="Times New Roman" panose="02020603050405020304" pitchFamily="18" charset="0"/>
                        </a:rPr>
                        <a:t>8.</a:t>
                      </a:r>
                      <a:endParaRPr lang="ru-RU" sz="1050">
                        <a:effectLst/>
                        <a:latin typeface="Times New Roman" panose="02020603050405020304" pitchFamily="18" charset="0"/>
                        <a:ea typeface="Calibri"/>
                        <a:cs typeface="Times New Roman" panose="02020603050405020304" pitchFamily="18" charset="0"/>
                      </a:endParaRPr>
                    </a:p>
                  </a:txBody>
                  <a:tcPr marL="27186" marR="27186" marT="0" marB="0"/>
                </a:tc>
                <a:tc>
                  <a:txBody>
                    <a:bodyPr/>
                    <a:lstStyle/>
                    <a:p>
                      <a:pPr>
                        <a:lnSpc>
                          <a:spcPct val="150000"/>
                        </a:lnSpc>
                        <a:spcAft>
                          <a:spcPts val="800"/>
                        </a:spcAft>
                      </a:pPr>
                      <a:r>
                        <a:rPr lang="uk-UA" sz="800">
                          <a:effectLst/>
                          <a:latin typeface="Times New Roman" panose="02020603050405020304" pitchFamily="18" charset="0"/>
                          <a:cs typeface="Times New Roman" panose="02020603050405020304" pitchFamily="18" charset="0"/>
                        </a:rPr>
                        <a:t>Педагогічні читання на тему «Славетні українці: мудрість виховання».</a:t>
                      </a:r>
                      <a:endParaRPr lang="ru-RU" sz="800">
                        <a:effectLst/>
                        <a:latin typeface="Times New Roman" panose="02020603050405020304" pitchFamily="18" charset="0"/>
                        <a:ea typeface="Calibri"/>
                        <a:cs typeface="Times New Roman" panose="02020603050405020304" pitchFamily="18" charset="0"/>
                      </a:endParaRPr>
                    </a:p>
                  </a:txBody>
                  <a:tcPr marL="27186" marR="27186" marT="0" marB="0"/>
                </a:tc>
                <a:tc>
                  <a:txBody>
                    <a:bodyPr/>
                    <a:lstStyle/>
                    <a:p>
                      <a:pPr algn="just">
                        <a:lnSpc>
                          <a:spcPct val="150000"/>
                        </a:lnSpc>
                        <a:spcAft>
                          <a:spcPts val="800"/>
                        </a:spcAft>
                      </a:pPr>
                      <a:r>
                        <a:rPr lang="uk-UA" sz="800">
                          <a:effectLst/>
                          <a:latin typeface="Times New Roman" panose="02020603050405020304" pitchFamily="18" charset="0"/>
                          <a:cs typeface="Times New Roman" panose="02020603050405020304" pitchFamily="18" charset="0"/>
                        </a:rPr>
                        <a:t>Тренер з національно – патріотичного виховання, педагогічний колектив, адміністрація навчального заходу</a:t>
                      </a:r>
                      <a:endParaRPr lang="ru-RU" sz="800">
                        <a:effectLst/>
                        <a:latin typeface="Times New Roman" panose="02020603050405020304" pitchFamily="18" charset="0"/>
                        <a:ea typeface="Calibri"/>
                        <a:cs typeface="Times New Roman" panose="02020603050405020304" pitchFamily="18" charset="0"/>
                      </a:endParaRPr>
                    </a:p>
                  </a:txBody>
                  <a:tcPr marL="27186" marR="27186" marT="0" marB="0"/>
                </a:tc>
                <a:tc>
                  <a:txBody>
                    <a:bodyPr/>
                    <a:lstStyle/>
                    <a:p>
                      <a:pPr algn="ctr">
                        <a:lnSpc>
                          <a:spcPct val="150000"/>
                        </a:lnSpc>
                        <a:spcAft>
                          <a:spcPts val="800"/>
                        </a:spcAft>
                      </a:pPr>
                      <a:r>
                        <a:rPr lang="uk-UA" sz="800" dirty="0">
                          <a:effectLst/>
                          <a:latin typeface="Times New Roman" panose="02020603050405020304" pitchFamily="18" charset="0"/>
                          <a:cs typeface="Times New Roman" panose="02020603050405020304" pitchFamily="18" charset="0"/>
                        </a:rPr>
                        <a:t>Протягом 2020 року.</a:t>
                      </a:r>
                      <a:endParaRPr lang="ru-RU" sz="800" dirty="0">
                        <a:effectLst/>
                        <a:latin typeface="Times New Roman" panose="02020603050405020304" pitchFamily="18" charset="0"/>
                        <a:ea typeface="Calibri"/>
                        <a:cs typeface="Times New Roman" panose="02020603050405020304" pitchFamily="18" charset="0"/>
                      </a:endParaRPr>
                    </a:p>
                  </a:txBody>
                  <a:tcPr marL="27186" marR="27186" marT="0" marB="0"/>
                </a:tc>
                <a:extLst>
                  <a:ext uri="{0D108BD9-81ED-4DB2-BD59-A6C34878D82A}">
                    <a16:rowId xmlns:a16="http://schemas.microsoft.com/office/drawing/2014/main" val="10002"/>
                  </a:ext>
                </a:extLst>
              </a:tr>
              <a:tr h="830926">
                <a:tc>
                  <a:txBody>
                    <a:bodyPr/>
                    <a:lstStyle/>
                    <a:p>
                      <a:pPr algn="just">
                        <a:lnSpc>
                          <a:spcPct val="150000"/>
                        </a:lnSpc>
                        <a:spcAft>
                          <a:spcPts val="800"/>
                        </a:spcAft>
                      </a:pPr>
                      <a:r>
                        <a:rPr lang="uk-UA" sz="1050">
                          <a:effectLst/>
                          <a:latin typeface="Times New Roman" panose="02020603050405020304" pitchFamily="18" charset="0"/>
                          <a:cs typeface="Times New Roman" panose="02020603050405020304" pitchFamily="18" charset="0"/>
                        </a:rPr>
                        <a:t>9.</a:t>
                      </a:r>
                      <a:endParaRPr lang="ru-RU" sz="1050">
                        <a:effectLst/>
                        <a:latin typeface="Times New Roman" panose="02020603050405020304" pitchFamily="18" charset="0"/>
                        <a:ea typeface="Calibri"/>
                        <a:cs typeface="Times New Roman" panose="02020603050405020304" pitchFamily="18" charset="0"/>
                      </a:endParaRPr>
                    </a:p>
                  </a:txBody>
                  <a:tcPr marL="27186" marR="27186" marT="0" marB="0"/>
                </a:tc>
                <a:tc>
                  <a:txBody>
                    <a:bodyPr/>
                    <a:lstStyle/>
                    <a:p>
                      <a:pPr>
                        <a:lnSpc>
                          <a:spcPct val="150000"/>
                        </a:lnSpc>
                        <a:spcAft>
                          <a:spcPts val="800"/>
                        </a:spcAft>
                      </a:pPr>
                      <a:r>
                        <a:rPr lang="uk-UA" sz="800">
                          <a:effectLst/>
                          <a:latin typeface="Times New Roman" panose="02020603050405020304" pitchFamily="18" charset="0"/>
                          <a:cs typeface="Times New Roman" panose="02020603050405020304" pitchFamily="18" charset="0"/>
                        </a:rPr>
                        <a:t>Опрацювати програму національно-патріотичного виховання дітей шкільного віку «Україна – моя Батьківщина».</a:t>
                      </a:r>
                      <a:endParaRPr lang="ru-RU" sz="800">
                        <a:effectLst/>
                        <a:latin typeface="Times New Roman" panose="02020603050405020304" pitchFamily="18" charset="0"/>
                        <a:ea typeface="Calibri"/>
                        <a:cs typeface="Times New Roman" panose="02020603050405020304" pitchFamily="18" charset="0"/>
                      </a:endParaRPr>
                    </a:p>
                  </a:txBody>
                  <a:tcPr marL="27186" marR="27186" marT="0" marB="0"/>
                </a:tc>
                <a:tc>
                  <a:txBody>
                    <a:bodyPr/>
                    <a:lstStyle/>
                    <a:p>
                      <a:pPr algn="just">
                        <a:lnSpc>
                          <a:spcPct val="150000"/>
                        </a:lnSpc>
                        <a:spcAft>
                          <a:spcPts val="800"/>
                        </a:spcAft>
                      </a:pPr>
                      <a:r>
                        <a:rPr lang="uk-UA" sz="800">
                          <a:effectLst/>
                          <a:latin typeface="Times New Roman" panose="02020603050405020304" pitchFamily="18" charset="0"/>
                          <a:cs typeface="Times New Roman" panose="02020603050405020304" pitchFamily="18" charset="0"/>
                        </a:rPr>
                        <a:t>Тренер з національно – патріотичного виховання, педагогічний колектив, адміністрація навчального заходу</a:t>
                      </a:r>
                      <a:endParaRPr lang="ru-RU" sz="800">
                        <a:effectLst/>
                        <a:latin typeface="Times New Roman" panose="02020603050405020304" pitchFamily="18" charset="0"/>
                        <a:ea typeface="Calibri"/>
                        <a:cs typeface="Times New Roman" panose="02020603050405020304" pitchFamily="18" charset="0"/>
                      </a:endParaRPr>
                    </a:p>
                  </a:txBody>
                  <a:tcPr marL="27186" marR="27186" marT="0" marB="0"/>
                </a:tc>
                <a:tc>
                  <a:txBody>
                    <a:bodyPr/>
                    <a:lstStyle/>
                    <a:p>
                      <a:pPr algn="ctr">
                        <a:lnSpc>
                          <a:spcPct val="150000"/>
                        </a:lnSpc>
                        <a:spcAft>
                          <a:spcPts val="800"/>
                        </a:spcAft>
                      </a:pPr>
                      <a:r>
                        <a:rPr lang="uk-UA" sz="800" dirty="0">
                          <a:effectLst/>
                          <a:latin typeface="Times New Roman" panose="02020603050405020304" pitchFamily="18" charset="0"/>
                          <a:cs typeface="Times New Roman" panose="02020603050405020304" pitchFamily="18" charset="0"/>
                        </a:rPr>
                        <a:t>Березень 2020</a:t>
                      </a:r>
                      <a:endParaRPr lang="ru-RU" sz="800" dirty="0">
                        <a:effectLst/>
                        <a:latin typeface="Times New Roman" panose="02020603050405020304" pitchFamily="18" charset="0"/>
                        <a:ea typeface="Calibri"/>
                        <a:cs typeface="Times New Roman" panose="02020603050405020304" pitchFamily="18" charset="0"/>
                      </a:endParaRPr>
                    </a:p>
                  </a:txBody>
                  <a:tcPr marL="27186" marR="27186" marT="0" marB="0"/>
                </a:tc>
                <a:extLst>
                  <a:ext uri="{0D108BD9-81ED-4DB2-BD59-A6C34878D82A}">
                    <a16:rowId xmlns:a16="http://schemas.microsoft.com/office/drawing/2014/main" val="10003"/>
                  </a:ext>
                </a:extLst>
              </a:tr>
              <a:tr h="830926">
                <a:tc>
                  <a:txBody>
                    <a:bodyPr/>
                    <a:lstStyle/>
                    <a:p>
                      <a:pPr algn="just">
                        <a:lnSpc>
                          <a:spcPct val="150000"/>
                        </a:lnSpc>
                        <a:spcAft>
                          <a:spcPts val="800"/>
                        </a:spcAft>
                      </a:pPr>
                      <a:r>
                        <a:rPr lang="ru-RU" sz="1050">
                          <a:effectLst/>
                          <a:latin typeface="Times New Roman" panose="02020603050405020304" pitchFamily="18" charset="0"/>
                          <a:cs typeface="Times New Roman" panose="02020603050405020304" pitchFamily="18" charset="0"/>
                        </a:rPr>
                        <a:t>10</a:t>
                      </a:r>
                      <a:r>
                        <a:rPr lang="uk-UA" sz="1050">
                          <a:effectLst/>
                          <a:latin typeface="Times New Roman" panose="02020603050405020304" pitchFamily="18" charset="0"/>
                          <a:cs typeface="Times New Roman" panose="02020603050405020304" pitchFamily="18" charset="0"/>
                        </a:rPr>
                        <a:t>.</a:t>
                      </a:r>
                      <a:endParaRPr lang="ru-RU" sz="1050">
                        <a:effectLst/>
                        <a:latin typeface="Times New Roman" panose="02020603050405020304" pitchFamily="18" charset="0"/>
                        <a:ea typeface="Calibri"/>
                        <a:cs typeface="Times New Roman" panose="02020603050405020304" pitchFamily="18" charset="0"/>
                      </a:endParaRPr>
                    </a:p>
                  </a:txBody>
                  <a:tcPr marL="27186" marR="27186" marT="0" marB="0"/>
                </a:tc>
                <a:tc>
                  <a:txBody>
                    <a:bodyPr/>
                    <a:lstStyle/>
                    <a:p>
                      <a:pPr>
                        <a:lnSpc>
                          <a:spcPct val="150000"/>
                        </a:lnSpc>
                        <a:spcAft>
                          <a:spcPts val="800"/>
                        </a:spcAft>
                      </a:pPr>
                      <a:r>
                        <a:rPr lang="uk-UA" sz="800">
                          <a:effectLst/>
                          <a:latin typeface="Times New Roman" panose="02020603050405020304" pitchFamily="18" charset="0"/>
                          <a:cs typeface="Times New Roman" panose="02020603050405020304" pitchFamily="18" charset="0"/>
                        </a:rPr>
                        <a:t>Педагогічні читання на тему «Славетні українці: мудрість виховання».</a:t>
                      </a:r>
                      <a:endParaRPr lang="ru-RU" sz="800">
                        <a:effectLst/>
                        <a:latin typeface="Times New Roman" panose="02020603050405020304" pitchFamily="18" charset="0"/>
                        <a:ea typeface="Calibri"/>
                        <a:cs typeface="Times New Roman" panose="02020603050405020304" pitchFamily="18" charset="0"/>
                      </a:endParaRPr>
                    </a:p>
                  </a:txBody>
                  <a:tcPr marL="27186" marR="27186" marT="0" marB="0"/>
                </a:tc>
                <a:tc>
                  <a:txBody>
                    <a:bodyPr/>
                    <a:lstStyle/>
                    <a:p>
                      <a:pPr algn="just">
                        <a:lnSpc>
                          <a:spcPct val="150000"/>
                        </a:lnSpc>
                        <a:spcAft>
                          <a:spcPts val="800"/>
                        </a:spcAft>
                      </a:pPr>
                      <a:r>
                        <a:rPr lang="uk-UA" sz="800">
                          <a:effectLst/>
                          <a:latin typeface="Times New Roman" panose="02020603050405020304" pitchFamily="18" charset="0"/>
                          <a:cs typeface="Times New Roman" panose="02020603050405020304" pitchFamily="18" charset="0"/>
                        </a:rPr>
                        <a:t>Тренер з національно – патріотичного виховання, педагогічний колектив, адміністрація навчального заходу</a:t>
                      </a:r>
                      <a:endParaRPr lang="ru-RU" sz="800">
                        <a:effectLst/>
                        <a:latin typeface="Times New Roman" panose="02020603050405020304" pitchFamily="18" charset="0"/>
                        <a:ea typeface="Calibri"/>
                        <a:cs typeface="Times New Roman" panose="02020603050405020304" pitchFamily="18" charset="0"/>
                      </a:endParaRPr>
                    </a:p>
                  </a:txBody>
                  <a:tcPr marL="27186" marR="27186" marT="0" marB="0"/>
                </a:tc>
                <a:tc>
                  <a:txBody>
                    <a:bodyPr/>
                    <a:lstStyle/>
                    <a:p>
                      <a:pPr algn="ctr">
                        <a:lnSpc>
                          <a:spcPct val="150000"/>
                        </a:lnSpc>
                        <a:spcAft>
                          <a:spcPts val="800"/>
                        </a:spcAft>
                      </a:pPr>
                      <a:r>
                        <a:rPr lang="uk-UA" sz="800" dirty="0">
                          <a:effectLst/>
                          <a:latin typeface="Times New Roman" panose="02020603050405020304" pitchFamily="18" charset="0"/>
                          <a:cs typeface="Times New Roman" panose="02020603050405020304" pitchFamily="18" charset="0"/>
                        </a:rPr>
                        <a:t>Протягом 2020 р.</a:t>
                      </a:r>
                      <a:endParaRPr lang="ru-RU" sz="800" dirty="0">
                        <a:effectLst/>
                        <a:latin typeface="Times New Roman" panose="02020603050405020304" pitchFamily="18" charset="0"/>
                        <a:ea typeface="Calibri"/>
                        <a:cs typeface="Times New Roman" panose="02020603050405020304" pitchFamily="18" charset="0"/>
                      </a:endParaRPr>
                    </a:p>
                  </a:txBody>
                  <a:tcPr marL="27186" marR="27186" marT="0" marB="0"/>
                </a:tc>
                <a:extLst>
                  <a:ext uri="{0D108BD9-81ED-4DB2-BD59-A6C34878D82A}">
                    <a16:rowId xmlns:a16="http://schemas.microsoft.com/office/drawing/2014/main" val="10004"/>
                  </a:ext>
                </a:extLst>
              </a:tr>
              <a:tr h="989106">
                <a:tc>
                  <a:txBody>
                    <a:bodyPr/>
                    <a:lstStyle/>
                    <a:p>
                      <a:pPr algn="just">
                        <a:lnSpc>
                          <a:spcPct val="150000"/>
                        </a:lnSpc>
                        <a:spcAft>
                          <a:spcPts val="800"/>
                        </a:spcAft>
                      </a:pPr>
                      <a:r>
                        <a:rPr lang="ru-RU" sz="1050">
                          <a:effectLst/>
                          <a:latin typeface="Times New Roman" panose="02020603050405020304" pitchFamily="18" charset="0"/>
                          <a:cs typeface="Times New Roman" panose="02020603050405020304" pitchFamily="18" charset="0"/>
                        </a:rPr>
                        <a:t>11</a:t>
                      </a:r>
                      <a:r>
                        <a:rPr lang="uk-UA" sz="1050">
                          <a:effectLst/>
                          <a:latin typeface="Times New Roman" panose="02020603050405020304" pitchFamily="18" charset="0"/>
                          <a:cs typeface="Times New Roman" panose="02020603050405020304" pitchFamily="18" charset="0"/>
                        </a:rPr>
                        <a:t>.</a:t>
                      </a:r>
                      <a:endParaRPr lang="ru-RU" sz="1050">
                        <a:effectLst/>
                        <a:latin typeface="Times New Roman" panose="02020603050405020304" pitchFamily="18" charset="0"/>
                        <a:ea typeface="Calibri"/>
                        <a:cs typeface="Times New Roman" panose="02020603050405020304" pitchFamily="18" charset="0"/>
                      </a:endParaRPr>
                    </a:p>
                  </a:txBody>
                  <a:tcPr marL="27186" marR="27186" marT="0" marB="0"/>
                </a:tc>
                <a:tc>
                  <a:txBody>
                    <a:bodyPr/>
                    <a:lstStyle/>
                    <a:p>
                      <a:pPr>
                        <a:lnSpc>
                          <a:spcPct val="150000"/>
                        </a:lnSpc>
                        <a:spcAft>
                          <a:spcPts val="800"/>
                        </a:spcAft>
                      </a:pPr>
                      <a:r>
                        <a:rPr lang="uk-UA" sz="800">
                          <a:effectLst/>
                          <a:latin typeface="Times New Roman" panose="02020603050405020304" pitchFamily="18" charset="0"/>
                          <a:cs typeface="Times New Roman" panose="02020603050405020304" pitchFamily="18" charset="0"/>
                        </a:rPr>
                        <a:t>Опрацювати програму національно-патріотичного виховання дітей шкільного віку «Україна – моя Батьківщина».</a:t>
                      </a:r>
                      <a:endParaRPr lang="ru-RU" sz="800">
                        <a:effectLst/>
                        <a:latin typeface="Times New Roman" panose="02020603050405020304" pitchFamily="18" charset="0"/>
                        <a:ea typeface="Calibri"/>
                        <a:cs typeface="Times New Roman" panose="02020603050405020304" pitchFamily="18" charset="0"/>
                      </a:endParaRPr>
                    </a:p>
                  </a:txBody>
                  <a:tcPr marL="27186" marR="27186" marT="0" marB="0"/>
                </a:tc>
                <a:tc>
                  <a:txBody>
                    <a:bodyPr/>
                    <a:lstStyle/>
                    <a:p>
                      <a:pPr algn="just">
                        <a:lnSpc>
                          <a:spcPct val="150000"/>
                        </a:lnSpc>
                        <a:spcAft>
                          <a:spcPts val="800"/>
                        </a:spcAft>
                      </a:pPr>
                      <a:r>
                        <a:rPr lang="uk-UA" sz="800">
                          <a:effectLst/>
                          <a:latin typeface="Times New Roman" panose="02020603050405020304" pitchFamily="18" charset="0"/>
                          <a:cs typeface="Times New Roman" panose="02020603050405020304" pitchFamily="18" charset="0"/>
                        </a:rPr>
                        <a:t>Тренер з національно – патріотичного виховання, педагогічний колектив, адміністрація навчального заходу</a:t>
                      </a:r>
                      <a:endParaRPr lang="ru-RU" sz="800">
                        <a:effectLst/>
                        <a:latin typeface="Times New Roman" panose="02020603050405020304" pitchFamily="18" charset="0"/>
                        <a:ea typeface="Calibri"/>
                        <a:cs typeface="Times New Roman" panose="02020603050405020304" pitchFamily="18" charset="0"/>
                      </a:endParaRPr>
                    </a:p>
                  </a:txBody>
                  <a:tcPr marL="27186" marR="27186" marT="0" marB="0"/>
                </a:tc>
                <a:tc>
                  <a:txBody>
                    <a:bodyPr/>
                    <a:lstStyle/>
                    <a:p>
                      <a:pPr algn="ctr">
                        <a:lnSpc>
                          <a:spcPct val="150000"/>
                        </a:lnSpc>
                        <a:spcAft>
                          <a:spcPts val="800"/>
                        </a:spcAft>
                      </a:pPr>
                      <a:r>
                        <a:rPr lang="uk-UA" sz="800">
                          <a:effectLst/>
                          <a:latin typeface="Times New Roman" panose="02020603050405020304" pitchFamily="18" charset="0"/>
                          <a:cs typeface="Times New Roman" panose="02020603050405020304" pitchFamily="18" charset="0"/>
                        </a:rPr>
                        <a:t>Березень 2020</a:t>
                      </a:r>
                      <a:endParaRPr lang="ru-RU" sz="800">
                        <a:effectLst/>
                        <a:latin typeface="Times New Roman" panose="02020603050405020304" pitchFamily="18" charset="0"/>
                        <a:ea typeface="Calibri"/>
                        <a:cs typeface="Times New Roman" panose="02020603050405020304" pitchFamily="18" charset="0"/>
                      </a:endParaRPr>
                    </a:p>
                  </a:txBody>
                  <a:tcPr marL="27186" marR="27186" marT="0" marB="0"/>
                </a:tc>
                <a:extLst>
                  <a:ext uri="{0D108BD9-81ED-4DB2-BD59-A6C34878D82A}">
                    <a16:rowId xmlns:a16="http://schemas.microsoft.com/office/drawing/2014/main" val="10005"/>
                  </a:ext>
                </a:extLst>
              </a:tr>
              <a:tr h="417791">
                <a:tc gridSpan="4">
                  <a:txBody>
                    <a:bodyPr/>
                    <a:lstStyle/>
                    <a:p>
                      <a:pPr algn="ctr">
                        <a:lnSpc>
                          <a:spcPct val="150000"/>
                        </a:lnSpc>
                        <a:spcAft>
                          <a:spcPts val="800"/>
                        </a:spcAft>
                      </a:pPr>
                      <a:r>
                        <a:rPr lang="uk-UA" sz="800">
                          <a:effectLst/>
                          <a:latin typeface="Times New Roman" panose="02020603050405020304" pitchFamily="18" charset="0"/>
                          <a:cs typeface="Times New Roman" panose="02020603050405020304" pitchFamily="18" charset="0"/>
                        </a:rPr>
                        <a:t>Діагностико-корегуючий та прогностичний етап</a:t>
                      </a:r>
                      <a:endParaRPr lang="ru-RU" sz="800">
                        <a:effectLst/>
                        <a:latin typeface="Times New Roman" panose="02020603050405020304" pitchFamily="18" charset="0"/>
                        <a:ea typeface="Calibri"/>
                        <a:cs typeface="Times New Roman" panose="02020603050405020304" pitchFamily="18" charset="0"/>
                      </a:endParaRPr>
                    </a:p>
                  </a:txBody>
                  <a:tcPr marL="27186" marR="27186" marT="0" marB="0"/>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6"/>
                  </a:ext>
                </a:extLst>
              </a:tr>
              <a:tr h="830926">
                <a:tc>
                  <a:txBody>
                    <a:bodyPr/>
                    <a:lstStyle/>
                    <a:p>
                      <a:pPr algn="just">
                        <a:lnSpc>
                          <a:spcPct val="150000"/>
                        </a:lnSpc>
                        <a:spcAft>
                          <a:spcPts val="800"/>
                        </a:spcAft>
                      </a:pPr>
                      <a:r>
                        <a:rPr lang="ru-RU" sz="1050">
                          <a:effectLst/>
                          <a:latin typeface="Times New Roman" panose="02020603050405020304" pitchFamily="18" charset="0"/>
                          <a:cs typeface="Times New Roman" panose="02020603050405020304" pitchFamily="18" charset="0"/>
                        </a:rPr>
                        <a:t>12</a:t>
                      </a:r>
                      <a:r>
                        <a:rPr lang="uk-UA" sz="1050">
                          <a:effectLst/>
                          <a:latin typeface="Times New Roman" panose="02020603050405020304" pitchFamily="18" charset="0"/>
                          <a:cs typeface="Times New Roman" panose="02020603050405020304" pitchFamily="18" charset="0"/>
                        </a:rPr>
                        <a:t>.</a:t>
                      </a:r>
                      <a:endParaRPr lang="ru-RU" sz="1050">
                        <a:effectLst/>
                        <a:latin typeface="Times New Roman" panose="02020603050405020304" pitchFamily="18" charset="0"/>
                        <a:ea typeface="Calibri"/>
                        <a:cs typeface="Times New Roman" panose="02020603050405020304" pitchFamily="18" charset="0"/>
                      </a:endParaRPr>
                    </a:p>
                  </a:txBody>
                  <a:tcPr marL="27186" marR="27186" marT="0" marB="0"/>
                </a:tc>
                <a:tc>
                  <a:txBody>
                    <a:bodyPr/>
                    <a:lstStyle/>
                    <a:p>
                      <a:pPr algn="just">
                        <a:lnSpc>
                          <a:spcPct val="150000"/>
                        </a:lnSpc>
                        <a:spcAft>
                          <a:spcPts val="800"/>
                        </a:spcAft>
                      </a:pPr>
                      <a:r>
                        <a:rPr lang="uk-UA" sz="800">
                          <a:effectLst/>
                          <a:latin typeface="Times New Roman" panose="02020603050405020304" pitchFamily="18" charset="0"/>
                          <a:cs typeface="Times New Roman" panose="02020603050405020304" pitchFamily="18" charset="0"/>
                        </a:rPr>
                        <a:t>Проведення тематичного моніторингу з питань змісту національно-патріотичного виховання, результативності його реалізації  </a:t>
                      </a:r>
                      <a:endParaRPr lang="ru-RU" sz="800">
                        <a:effectLst/>
                        <a:latin typeface="Times New Roman" panose="02020603050405020304" pitchFamily="18" charset="0"/>
                        <a:ea typeface="Calibri"/>
                        <a:cs typeface="Times New Roman" panose="02020603050405020304" pitchFamily="18" charset="0"/>
                      </a:endParaRPr>
                    </a:p>
                  </a:txBody>
                  <a:tcPr marL="27186" marR="27186" marT="0" marB="0"/>
                </a:tc>
                <a:tc>
                  <a:txBody>
                    <a:bodyPr/>
                    <a:lstStyle/>
                    <a:p>
                      <a:pPr algn="ctr">
                        <a:lnSpc>
                          <a:spcPct val="150000"/>
                        </a:lnSpc>
                        <a:spcAft>
                          <a:spcPts val="800"/>
                        </a:spcAft>
                      </a:pPr>
                      <a:r>
                        <a:rPr lang="uk-UA" sz="800">
                          <a:effectLst/>
                          <a:latin typeface="Times New Roman" panose="02020603050405020304" pitchFamily="18" charset="0"/>
                          <a:cs typeface="Times New Roman" panose="02020603050405020304" pitchFamily="18" charset="0"/>
                        </a:rPr>
                        <a:t>Тренер з національно – патріотичного виховання, педагогічний колектив, адміністрація навчального заходу</a:t>
                      </a:r>
                      <a:endParaRPr lang="ru-RU" sz="800">
                        <a:effectLst/>
                        <a:latin typeface="Times New Roman" panose="02020603050405020304" pitchFamily="18" charset="0"/>
                        <a:ea typeface="Calibri"/>
                        <a:cs typeface="Times New Roman" panose="02020603050405020304" pitchFamily="18" charset="0"/>
                      </a:endParaRPr>
                    </a:p>
                  </a:txBody>
                  <a:tcPr marL="27186" marR="27186" marT="0" marB="0"/>
                </a:tc>
                <a:tc>
                  <a:txBody>
                    <a:bodyPr/>
                    <a:lstStyle/>
                    <a:p>
                      <a:pPr algn="ctr">
                        <a:lnSpc>
                          <a:spcPct val="150000"/>
                        </a:lnSpc>
                        <a:spcAft>
                          <a:spcPts val="800"/>
                        </a:spcAft>
                      </a:pPr>
                      <a:r>
                        <a:rPr lang="uk-UA" sz="800">
                          <a:effectLst/>
                          <a:latin typeface="Times New Roman" panose="02020603050405020304" pitchFamily="18" charset="0"/>
                          <a:cs typeface="Times New Roman" panose="02020603050405020304" pitchFamily="18" charset="0"/>
                        </a:rPr>
                        <a:t>Травень 2020 року</a:t>
                      </a:r>
                      <a:endParaRPr lang="ru-RU" sz="800">
                        <a:effectLst/>
                        <a:latin typeface="Times New Roman" panose="02020603050405020304" pitchFamily="18" charset="0"/>
                        <a:ea typeface="Calibri"/>
                        <a:cs typeface="Times New Roman" panose="02020603050405020304" pitchFamily="18" charset="0"/>
                      </a:endParaRPr>
                    </a:p>
                  </a:txBody>
                  <a:tcPr marL="27186" marR="27186" marT="0" marB="0"/>
                </a:tc>
                <a:extLst>
                  <a:ext uri="{0D108BD9-81ED-4DB2-BD59-A6C34878D82A}">
                    <a16:rowId xmlns:a16="http://schemas.microsoft.com/office/drawing/2014/main" val="10007"/>
                  </a:ext>
                </a:extLst>
              </a:tr>
              <a:tr h="51663">
                <a:tc>
                  <a:txBody>
                    <a:bodyPr/>
                    <a:lstStyle/>
                    <a:p>
                      <a:pPr algn="just">
                        <a:lnSpc>
                          <a:spcPct val="150000"/>
                        </a:lnSpc>
                        <a:spcAft>
                          <a:spcPts val="800"/>
                        </a:spcAft>
                      </a:pPr>
                      <a:r>
                        <a:rPr lang="ru-RU" sz="1050">
                          <a:effectLst/>
                          <a:latin typeface="Times New Roman" panose="02020603050405020304" pitchFamily="18" charset="0"/>
                          <a:cs typeface="Times New Roman" panose="02020603050405020304" pitchFamily="18" charset="0"/>
                        </a:rPr>
                        <a:t>13</a:t>
                      </a:r>
                      <a:r>
                        <a:rPr lang="uk-UA" sz="1050">
                          <a:effectLst/>
                          <a:latin typeface="Times New Roman" panose="02020603050405020304" pitchFamily="18" charset="0"/>
                          <a:cs typeface="Times New Roman" panose="02020603050405020304" pitchFamily="18" charset="0"/>
                        </a:rPr>
                        <a:t>.</a:t>
                      </a:r>
                      <a:endParaRPr lang="ru-RU" sz="1050">
                        <a:effectLst/>
                        <a:latin typeface="Times New Roman" panose="02020603050405020304" pitchFamily="18" charset="0"/>
                        <a:ea typeface="Calibri"/>
                        <a:cs typeface="Times New Roman" panose="02020603050405020304" pitchFamily="18" charset="0"/>
                      </a:endParaRPr>
                    </a:p>
                  </a:txBody>
                  <a:tcPr marL="27186" marR="27186" marT="0" marB="0"/>
                </a:tc>
                <a:tc>
                  <a:txBody>
                    <a:bodyPr/>
                    <a:lstStyle/>
                    <a:p>
                      <a:pPr algn="just">
                        <a:lnSpc>
                          <a:spcPct val="150000"/>
                        </a:lnSpc>
                        <a:spcAft>
                          <a:spcPts val="800"/>
                        </a:spcAft>
                      </a:pPr>
                      <a:r>
                        <a:rPr lang="uk-UA" sz="800">
                          <a:effectLst/>
                          <a:latin typeface="Times New Roman" panose="02020603050405020304" pitchFamily="18" charset="0"/>
                          <a:cs typeface="Times New Roman" panose="02020603050405020304" pitchFamily="18" charset="0"/>
                        </a:rPr>
                        <a:t>Прогнозування напрямів розвитку змісту національно-патріотичного виховання.</a:t>
                      </a:r>
                      <a:endParaRPr lang="ru-RU" sz="800">
                        <a:effectLst/>
                        <a:latin typeface="Times New Roman" panose="02020603050405020304" pitchFamily="18" charset="0"/>
                        <a:ea typeface="Calibri"/>
                        <a:cs typeface="Times New Roman" panose="02020603050405020304" pitchFamily="18" charset="0"/>
                      </a:endParaRPr>
                    </a:p>
                  </a:txBody>
                  <a:tcPr marL="27186" marR="27186" marT="0" marB="0"/>
                </a:tc>
                <a:tc>
                  <a:txBody>
                    <a:bodyPr/>
                    <a:lstStyle/>
                    <a:p>
                      <a:pPr algn="ctr">
                        <a:lnSpc>
                          <a:spcPct val="150000"/>
                        </a:lnSpc>
                        <a:spcAft>
                          <a:spcPts val="800"/>
                        </a:spcAft>
                      </a:pPr>
                      <a:r>
                        <a:rPr lang="uk-UA" sz="800">
                          <a:effectLst/>
                          <a:latin typeface="Times New Roman" panose="02020603050405020304" pitchFamily="18" charset="0"/>
                          <a:cs typeface="Times New Roman" panose="02020603050405020304" pitchFamily="18" charset="0"/>
                        </a:rPr>
                        <a:t>Тренер з національно – патріотичного виховання, педагогічний колектив, адміністрація навчального заходу</a:t>
                      </a:r>
                      <a:endParaRPr lang="ru-RU" sz="800">
                        <a:effectLst/>
                        <a:latin typeface="Times New Roman" panose="02020603050405020304" pitchFamily="18" charset="0"/>
                        <a:ea typeface="Calibri"/>
                        <a:cs typeface="Times New Roman" panose="02020603050405020304" pitchFamily="18" charset="0"/>
                      </a:endParaRPr>
                    </a:p>
                  </a:txBody>
                  <a:tcPr marL="27186" marR="27186" marT="0" marB="0"/>
                </a:tc>
                <a:tc>
                  <a:txBody>
                    <a:bodyPr/>
                    <a:lstStyle/>
                    <a:p>
                      <a:pPr algn="ctr">
                        <a:lnSpc>
                          <a:spcPct val="150000"/>
                        </a:lnSpc>
                        <a:spcAft>
                          <a:spcPts val="800"/>
                        </a:spcAft>
                        <a:tabLst>
                          <a:tab pos="342900" algn="l"/>
                          <a:tab pos="713740" algn="ctr"/>
                        </a:tabLst>
                      </a:pPr>
                      <a:r>
                        <a:rPr lang="uk-UA" sz="800" dirty="0">
                          <a:effectLst/>
                          <a:latin typeface="Times New Roman" panose="02020603050405020304" pitchFamily="18" charset="0"/>
                          <a:cs typeface="Times New Roman" panose="02020603050405020304" pitchFamily="18" charset="0"/>
                        </a:rPr>
                        <a:t>Травень  року</a:t>
                      </a:r>
                      <a:endParaRPr lang="ru-RU" sz="800" dirty="0">
                        <a:effectLst/>
                        <a:latin typeface="Times New Roman" panose="02020603050405020304" pitchFamily="18" charset="0"/>
                        <a:ea typeface="Calibri"/>
                        <a:cs typeface="Times New Roman" panose="02020603050405020304" pitchFamily="18" charset="0"/>
                      </a:endParaRPr>
                    </a:p>
                  </a:txBody>
                  <a:tcPr marL="27186" marR="27186" marT="0" marB="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502138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uk-UA" sz="2000" dirty="0">
                <a:latin typeface="Times New Roman" panose="02020603050405020304" pitchFamily="18" charset="0"/>
                <a:cs typeface="Times New Roman" panose="02020603050405020304" pitchFamily="18" charset="0"/>
              </a:rPr>
              <a:t>Організація роботи учнів</a:t>
            </a:r>
            <a:endParaRPr lang="ru-RU" sz="2000" dirty="0">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538694498"/>
              </p:ext>
            </p:extLst>
          </p:nvPr>
        </p:nvGraphicFramePr>
        <p:xfrm>
          <a:off x="827584" y="1052736"/>
          <a:ext cx="7632848" cy="5061769"/>
        </p:xfrm>
        <a:graphic>
          <a:graphicData uri="http://schemas.openxmlformats.org/drawingml/2006/table">
            <a:tbl>
              <a:tblPr firstRow="1" firstCol="1" lastRow="1" lastCol="1" bandRow="1" bandCol="1">
                <a:tableStyleId>{5C22544A-7EE6-4342-B048-85BDC9FD1C3A}</a:tableStyleId>
              </a:tblPr>
              <a:tblGrid>
                <a:gridCol w="864096">
                  <a:extLst>
                    <a:ext uri="{9D8B030D-6E8A-4147-A177-3AD203B41FA5}">
                      <a16:colId xmlns:a16="http://schemas.microsoft.com/office/drawing/2014/main" val="20000"/>
                    </a:ext>
                  </a:extLst>
                </a:gridCol>
                <a:gridCol w="3096344">
                  <a:extLst>
                    <a:ext uri="{9D8B030D-6E8A-4147-A177-3AD203B41FA5}">
                      <a16:colId xmlns:a16="http://schemas.microsoft.com/office/drawing/2014/main" val="20001"/>
                    </a:ext>
                  </a:extLst>
                </a:gridCol>
                <a:gridCol w="1037607">
                  <a:extLst>
                    <a:ext uri="{9D8B030D-6E8A-4147-A177-3AD203B41FA5}">
                      <a16:colId xmlns:a16="http://schemas.microsoft.com/office/drawing/2014/main" val="20002"/>
                    </a:ext>
                  </a:extLst>
                </a:gridCol>
                <a:gridCol w="1125017">
                  <a:extLst>
                    <a:ext uri="{9D8B030D-6E8A-4147-A177-3AD203B41FA5}">
                      <a16:colId xmlns:a16="http://schemas.microsoft.com/office/drawing/2014/main" val="20003"/>
                    </a:ext>
                  </a:extLst>
                </a:gridCol>
                <a:gridCol w="357656">
                  <a:extLst>
                    <a:ext uri="{9D8B030D-6E8A-4147-A177-3AD203B41FA5}">
                      <a16:colId xmlns:a16="http://schemas.microsoft.com/office/drawing/2014/main" val="20004"/>
                    </a:ext>
                  </a:extLst>
                </a:gridCol>
                <a:gridCol w="1152128">
                  <a:extLst>
                    <a:ext uri="{9D8B030D-6E8A-4147-A177-3AD203B41FA5}">
                      <a16:colId xmlns:a16="http://schemas.microsoft.com/office/drawing/2014/main" val="20005"/>
                    </a:ext>
                  </a:extLst>
                </a:gridCol>
              </a:tblGrid>
              <a:tr h="265225">
                <a:tc>
                  <a:txBody>
                    <a:bodyPr/>
                    <a:lstStyle/>
                    <a:p>
                      <a:pPr algn="ctr">
                        <a:lnSpc>
                          <a:spcPct val="115000"/>
                        </a:lnSpc>
                        <a:spcAft>
                          <a:spcPts val="800"/>
                        </a:spcAft>
                      </a:pPr>
                      <a:r>
                        <a:rPr lang="uk-UA" sz="900" dirty="0">
                          <a:effectLst/>
                          <a:latin typeface="Times New Roman" panose="02020603050405020304" pitchFamily="18" charset="0"/>
                          <a:cs typeface="Times New Roman" panose="02020603050405020304" pitchFamily="18" charset="0"/>
                        </a:rPr>
                        <a:t>№</a:t>
                      </a:r>
                      <a:endParaRPr lang="ru-RU" sz="900" dirty="0">
                        <a:effectLst/>
                        <a:latin typeface="Times New Roman" panose="02020603050405020304" pitchFamily="18" charset="0"/>
                        <a:ea typeface="Candara"/>
                        <a:cs typeface="Times New Roman" panose="02020603050405020304" pitchFamily="18" charset="0"/>
                      </a:endParaRPr>
                    </a:p>
                  </a:txBody>
                  <a:tcPr marL="42391" marR="42391" marT="0" marB="0"/>
                </a:tc>
                <a:tc gridSpan="2">
                  <a:txBody>
                    <a:bodyPr/>
                    <a:lstStyle/>
                    <a:p>
                      <a:pPr algn="ctr">
                        <a:lnSpc>
                          <a:spcPct val="115000"/>
                        </a:lnSpc>
                        <a:spcAft>
                          <a:spcPts val="800"/>
                        </a:spcAft>
                      </a:pPr>
                      <a:r>
                        <a:rPr lang="uk-UA" sz="900" dirty="0">
                          <a:effectLst/>
                          <a:latin typeface="Times New Roman" panose="02020603050405020304" pitchFamily="18" charset="0"/>
                          <a:cs typeface="Times New Roman" panose="02020603050405020304" pitchFamily="18" charset="0"/>
                        </a:rPr>
                        <a:t>Зміст заходів із реалізації</a:t>
                      </a:r>
                      <a:endParaRPr lang="ru-RU" sz="900" dirty="0">
                        <a:effectLst/>
                        <a:latin typeface="Times New Roman" panose="02020603050405020304" pitchFamily="18" charset="0"/>
                        <a:ea typeface="Candara"/>
                        <a:cs typeface="Times New Roman" panose="02020603050405020304" pitchFamily="18" charset="0"/>
                      </a:endParaRPr>
                    </a:p>
                  </a:txBody>
                  <a:tcPr marL="42391" marR="42391" marT="0" marB="0"/>
                </a:tc>
                <a:tc hMerge="1">
                  <a:txBody>
                    <a:bodyPr/>
                    <a:lstStyle/>
                    <a:p>
                      <a:endParaRPr lang="ru-RU"/>
                    </a:p>
                  </a:txBody>
                  <a:tcPr/>
                </a:tc>
                <a:tc>
                  <a:txBody>
                    <a:bodyPr/>
                    <a:lstStyle/>
                    <a:p>
                      <a:pPr algn="ctr">
                        <a:lnSpc>
                          <a:spcPct val="115000"/>
                        </a:lnSpc>
                        <a:spcAft>
                          <a:spcPts val="800"/>
                        </a:spcAft>
                      </a:pPr>
                      <a:r>
                        <a:rPr lang="uk-UA" sz="900">
                          <a:effectLst/>
                          <a:latin typeface="Times New Roman" panose="02020603050405020304" pitchFamily="18" charset="0"/>
                          <a:cs typeface="Times New Roman" panose="02020603050405020304" pitchFamily="18" charset="0"/>
                        </a:rPr>
                        <a:t>Відповідальні</a:t>
                      </a:r>
                      <a:endParaRPr lang="ru-RU" sz="900">
                        <a:effectLst/>
                        <a:latin typeface="Times New Roman" panose="02020603050405020304" pitchFamily="18" charset="0"/>
                        <a:ea typeface="Candara"/>
                        <a:cs typeface="Times New Roman" panose="02020603050405020304" pitchFamily="18" charset="0"/>
                      </a:endParaRPr>
                    </a:p>
                  </a:txBody>
                  <a:tcPr marL="42391" marR="42391" marT="0" marB="0"/>
                </a:tc>
                <a:tc gridSpan="2">
                  <a:txBody>
                    <a:bodyPr/>
                    <a:lstStyle/>
                    <a:p>
                      <a:pPr algn="ctr">
                        <a:lnSpc>
                          <a:spcPct val="115000"/>
                        </a:lnSpc>
                        <a:spcAft>
                          <a:spcPts val="800"/>
                        </a:spcAft>
                      </a:pPr>
                      <a:r>
                        <a:rPr lang="uk-UA" sz="900">
                          <a:effectLst/>
                          <a:latin typeface="Times New Roman" panose="02020603050405020304" pitchFamily="18" charset="0"/>
                          <a:cs typeface="Times New Roman" panose="02020603050405020304" pitchFamily="18" charset="0"/>
                        </a:rPr>
                        <a:t>Термін проведення</a:t>
                      </a:r>
                      <a:endParaRPr lang="ru-RU" sz="900">
                        <a:effectLst/>
                        <a:latin typeface="Times New Roman" panose="02020603050405020304" pitchFamily="18" charset="0"/>
                        <a:ea typeface="Candara"/>
                        <a:cs typeface="Times New Roman" panose="02020603050405020304" pitchFamily="18" charset="0"/>
                      </a:endParaRPr>
                    </a:p>
                  </a:txBody>
                  <a:tcPr marL="42391" marR="42391" marT="0" marB="0"/>
                </a:tc>
                <a:tc hMerge="1">
                  <a:txBody>
                    <a:bodyPr/>
                    <a:lstStyle/>
                    <a:p>
                      <a:endParaRPr lang="ru-RU"/>
                    </a:p>
                  </a:txBody>
                  <a:tcPr/>
                </a:tc>
                <a:extLst>
                  <a:ext uri="{0D108BD9-81ED-4DB2-BD59-A6C34878D82A}">
                    <a16:rowId xmlns:a16="http://schemas.microsoft.com/office/drawing/2014/main" val="10000"/>
                  </a:ext>
                </a:extLst>
              </a:tr>
              <a:tr h="136525">
                <a:tc gridSpan="6">
                  <a:txBody>
                    <a:bodyPr/>
                    <a:lstStyle/>
                    <a:p>
                      <a:pPr algn="ctr">
                        <a:lnSpc>
                          <a:spcPct val="115000"/>
                        </a:lnSpc>
                        <a:spcAft>
                          <a:spcPts val="800"/>
                        </a:spcAft>
                      </a:pPr>
                      <a:r>
                        <a:rPr lang="uk-UA" sz="900" dirty="0">
                          <a:effectLst/>
                          <a:latin typeface="Times New Roman" panose="02020603050405020304" pitchFamily="18" charset="0"/>
                          <a:cs typeface="Times New Roman" panose="02020603050405020304" pitchFamily="18" charset="0"/>
                        </a:rPr>
                        <a:t>Підготовчий етап</a:t>
                      </a:r>
                      <a:endParaRPr lang="ru-RU" sz="900" dirty="0">
                        <a:effectLst/>
                        <a:latin typeface="Times New Roman" panose="02020603050405020304" pitchFamily="18" charset="0"/>
                        <a:ea typeface="Candara"/>
                        <a:cs typeface="Times New Roman" panose="02020603050405020304" pitchFamily="18" charset="0"/>
                      </a:endParaRPr>
                    </a:p>
                  </a:txBody>
                  <a:tcPr marL="42391" marR="42391"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1"/>
                  </a:ext>
                </a:extLst>
              </a:tr>
              <a:tr h="864863">
                <a:tc>
                  <a:txBody>
                    <a:bodyPr/>
                    <a:lstStyle/>
                    <a:p>
                      <a:pPr algn="just">
                        <a:lnSpc>
                          <a:spcPct val="150000"/>
                        </a:lnSpc>
                        <a:spcAft>
                          <a:spcPts val="800"/>
                        </a:spcAft>
                      </a:pPr>
                      <a:r>
                        <a:rPr lang="uk-UA" sz="900" dirty="0">
                          <a:effectLst/>
                        </a:rPr>
                        <a:t>1.</a:t>
                      </a:r>
                      <a:endParaRPr lang="ru-RU" sz="900" dirty="0">
                        <a:effectLst/>
                        <a:latin typeface="Candara"/>
                        <a:ea typeface="Candara"/>
                        <a:cs typeface="Times New Roman"/>
                      </a:endParaRPr>
                    </a:p>
                  </a:txBody>
                  <a:tcPr marL="42391" marR="42391" marT="0" marB="0"/>
                </a:tc>
                <a:tc>
                  <a:txBody>
                    <a:bodyPr/>
                    <a:lstStyle/>
                    <a:p>
                      <a:pPr algn="just">
                        <a:lnSpc>
                          <a:spcPct val="150000"/>
                        </a:lnSpc>
                        <a:spcAft>
                          <a:spcPts val="800"/>
                        </a:spcAft>
                      </a:pPr>
                      <a:r>
                        <a:rPr lang="uk-UA" sz="900" dirty="0">
                          <a:effectLst/>
                          <a:latin typeface="Times New Roman" panose="02020603050405020304" pitchFamily="18" charset="0"/>
                          <a:cs typeface="Times New Roman" panose="02020603050405020304" pitchFamily="18" charset="0"/>
                        </a:rPr>
                        <a:t>Розробити перспективне планування з національно-патріотичного виховання та перспективний план використання народних традицій у роботі з школярами</a:t>
                      </a:r>
                      <a:endParaRPr lang="ru-RU" sz="900" dirty="0">
                        <a:effectLst/>
                        <a:latin typeface="Times New Roman" panose="02020603050405020304" pitchFamily="18" charset="0"/>
                        <a:ea typeface="Candara"/>
                        <a:cs typeface="Times New Roman" panose="02020603050405020304" pitchFamily="18" charset="0"/>
                      </a:endParaRPr>
                    </a:p>
                  </a:txBody>
                  <a:tcPr marL="42391" marR="42391" marT="0" marB="0"/>
                </a:tc>
                <a:tc gridSpan="3">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Тренер з національно – патріотичного виховання, педагогічний колектив, адміністрація навчального закладу </a:t>
                      </a:r>
                      <a:endParaRPr lang="ru-RU" sz="900">
                        <a:effectLst/>
                        <a:latin typeface="Times New Roman" panose="02020603050405020304" pitchFamily="18" charset="0"/>
                        <a:ea typeface="Candara"/>
                        <a:cs typeface="Times New Roman" panose="02020603050405020304" pitchFamily="18" charset="0"/>
                      </a:endParaRPr>
                    </a:p>
                  </a:txBody>
                  <a:tcPr marL="42391" marR="42391" marT="0" marB="0"/>
                </a:tc>
                <a:tc hMerge="1">
                  <a:txBody>
                    <a:bodyPr/>
                    <a:lstStyle/>
                    <a:p>
                      <a:pPr algn="ctr">
                        <a:lnSpc>
                          <a:spcPct val="150000"/>
                        </a:lnSpc>
                        <a:spcAft>
                          <a:spcPts val="800"/>
                        </a:spcAft>
                      </a:pPr>
                      <a:endParaRPr lang="ru-RU" sz="900">
                        <a:effectLst/>
                        <a:latin typeface="Times New Roman" panose="02020603050405020304" pitchFamily="18" charset="0"/>
                        <a:ea typeface="Candara"/>
                        <a:cs typeface="Times New Roman" panose="02020603050405020304" pitchFamily="18" charset="0"/>
                      </a:endParaRPr>
                    </a:p>
                  </a:txBody>
                  <a:tcPr marL="42391" marR="42391" marT="0" marB="0"/>
                </a:tc>
                <a:tc hMerge="1">
                  <a:txBody>
                    <a:bodyPr/>
                    <a:lstStyle/>
                    <a:p>
                      <a:pPr algn="ctr">
                        <a:lnSpc>
                          <a:spcPct val="150000"/>
                        </a:lnSpc>
                        <a:spcAft>
                          <a:spcPts val="800"/>
                        </a:spcAft>
                      </a:pPr>
                      <a:endParaRPr lang="ru-RU" sz="700">
                        <a:effectLst/>
                        <a:latin typeface="Candara"/>
                        <a:ea typeface="Candara"/>
                        <a:cs typeface="Times New Roman"/>
                      </a:endParaRPr>
                    </a:p>
                  </a:txBody>
                  <a:tcPr marL="42391" marR="42391" marT="0" marB="0"/>
                </a:tc>
                <a:tc>
                  <a:txBody>
                    <a:bodyPr/>
                    <a:lstStyle/>
                    <a:p>
                      <a:pPr algn="ctr">
                        <a:lnSpc>
                          <a:spcPct val="150000"/>
                        </a:lnSpc>
                        <a:spcAft>
                          <a:spcPts val="800"/>
                        </a:spcAft>
                      </a:pPr>
                      <a:r>
                        <a:rPr lang="uk-UA" sz="900" dirty="0">
                          <a:effectLst/>
                          <a:latin typeface="Times New Roman" panose="02020603050405020304" pitchFamily="18" charset="0"/>
                          <a:cs typeface="Times New Roman" panose="02020603050405020304" pitchFamily="18" charset="0"/>
                        </a:rPr>
                        <a:t>Вересень-</a:t>
                      </a:r>
                      <a:endParaRPr lang="ru-RU" sz="900" dirty="0">
                        <a:effectLst/>
                        <a:latin typeface="Times New Roman" panose="02020603050405020304" pitchFamily="18" charset="0"/>
                        <a:cs typeface="Times New Roman" panose="02020603050405020304" pitchFamily="18" charset="0"/>
                      </a:endParaRPr>
                    </a:p>
                    <a:p>
                      <a:pPr algn="ctr">
                        <a:lnSpc>
                          <a:spcPct val="150000"/>
                        </a:lnSpc>
                        <a:spcAft>
                          <a:spcPts val="800"/>
                        </a:spcAft>
                      </a:pPr>
                      <a:r>
                        <a:rPr lang="uk-UA" sz="900" dirty="0">
                          <a:effectLst/>
                          <a:latin typeface="Times New Roman" panose="02020603050405020304" pitchFamily="18" charset="0"/>
                          <a:cs typeface="Times New Roman" panose="02020603050405020304" pitchFamily="18" charset="0"/>
                        </a:rPr>
                        <a:t>січень</a:t>
                      </a:r>
                      <a:endParaRPr lang="ru-RU" sz="900" dirty="0">
                        <a:effectLst/>
                        <a:latin typeface="Times New Roman" panose="02020603050405020304" pitchFamily="18" charset="0"/>
                        <a:cs typeface="Times New Roman" panose="02020603050405020304" pitchFamily="18" charset="0"/>
                      </a:endParaRPr>
                    </a:p>
                    <a:p>
                      <a:pPr algn="ctr">
                        <a:lnSpc>
                          <a:spcPct val="150000"/>
                        </a:lnSpc>
                        <a:spcAft>
                          <a:spcPts val="800"/>
                        </a:spcAft>
                      </a:pPr>
                      <a:r>
                        <a:rPr lang="uk-UA" sz="900" dirty="0">
                          <a:effectLst/>
                          <a:latin typeface="Times New Roman" panose="02020603050405020304" pitchFamily="18" charset="0"/>
                          <a:cs typeface="Times New Roman" panose="02020603050405020304" pitchFamily="18" charset="0"/>
                        </a:rPr>
                        <a:t>2019 року</a:t>
                      </a:r>
                      <a:endParaRPr lang="ru-RU" sz="900" dirty="0">
                        <a:effectLst/>
                        <a:latin typeface="Times New Roman" panose="02020603050405020304" pitchFamily="18" charset="0"/>
                        <a:ea typeface="Candara"/>
                        <a:cs typeface="Times New Roman" panose="02020603050405020304" pitchFamily="18" charset="0"/>
                      </a:endParaRPr>
                    </a:p>
                  </a:txBody>
                  <a:tcPr marL="42391" marR="42391" marT="0" marB="0"/>
                </a:tc>
                <a:extLst>
                  <a:ext uri="{0D108BD9-81ED-4DB2-BD59-A6C34878D82A}">
                    <a16:rowId xmlns:a16="http://schemas.microsoft.com/office/drawing/2014/main" val="10002"/>
                  </a:ext>
                </a:extLst>
              </a:tr>
              <a:tr h="864863">
                <a:tc>
                  <a:txBody>
                    <a:bodyPr/>
                    <a:lstStyle/>
                    <a:p>
                      <a:pPr algn="just">
                        <a:lnSpc>
                          <a:spcPct val="150000"/>
                        </a:lnSpc>
                        <a:spcAft>
                          <a:spcPts val="800"/>
                        </a:spcAft>
                      </a:pPr>
                      <a:r>
                        <a:rPr lang="uk-UA" sz="900">
                          <a:effectLst/>
                        </a:rPr>
                        <a:t>2.</a:t>
                      </a:r>
                      <a:endParaRPr lang="ru-RU" sz="900">
                        <a:effectLst/>
                        <a:latin typeface="Candara"/>
                        <a:ea typeface="Candara"/>
                        <a:cs typeface="Times New Roman"/>
                      </a:endParaRPr>
                    </a:p>
                  </a:txBody>
                  <a:tcPr marL="42391" marR="42391" marT="0" marB="0"/>
                </a:tc>
                <a:tc>
                  <a:txBody>
                    <a:bodyPr/>
                    <a:lstStyle/>
                    <a:p>
                      <a:pPr algn="just">
                        <a:lnSpc>
                          <a:spcPct val="150000"/>
                        </a:lnSpc>
                        <a:spcAft>
                          <a:spcPts val="800"/>
                        </a:spcAft>
                      </a:pPr>
                      <a:r>
                        <a:rPr lang="uk-UA" sz="900" dirty="0">
                          <a:effectLst/>
                          <a:latin typeface="Times New Roman" panose="02020603050405020304" pitchFamily="18" charset="0"/>
                          <a:cs typeface="Times New Roman" panose="02020603050405020304" pitchFamily="18" charset="0"/>
                        </a:rPr>
                        <a:t>Розробити модель юного українського патріота. </a:t>
                      </a:r>
                      <a:endParaRPr lang="ru-RU" sz="900" dirty="0">
                        <a:effectLst/>
                        <a:latin typeface="Times New Roman" panose="02020603050405020304" pitchFamily="18" charset="0"/>
                        <a:ea typeface="Candara"/>
                        <a:cs typeface="Times New Roman" panose="02020603050405020304" pitchFamily="18" charset="0"/>
                      </a:endParaRPr>
                    </a:p>
                  </a:txBody>
                  <a:tcPr marL="42391" marR="42391" marT="0" marB="0"/>
                </a:tc>
                <a:tc gridSpan="3">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Тренер з національно – патріотичного виховання, педагогічний колектив, адміністрація навчального закладу</a:t>
                      </a:r>
                      <a:endParaRPr lang="ru-RU" sz="900">
                        <a:effectLst/>
                        <a:latin typeface="Times New Roman" panose="02020603050405020304" pitchFamily="18" charset="0"/>
                        <a:ea typeface="Candara"/>
                        <a:cs typeface="Times New Roman" panose="02020603050405020304" pitchFamily="18" charset="0"/>
                      </a:endParaRPr>
                    </a:p>
                  </a:txBody>
                  <a:tcPr marL="42391" marR="42391" marT="0" marB="0"/>
                </a:tc>
                <a:tc hMerge="1">
                  <a:txBody>
                    <a:bodyPr/>
                    <a:lstStyle/>
                    <a:p>
                      <a:pPr algn="ctr">
                        <a:lnSpc>
                          <a:spcPct val="150000"/>
                        </a:lnSpc>
                        <a:spcAft>
                          <a:spcPts val="800"/>
                        </a:spcAft>
                      </a:pPr>
                      <a:endParaRPr lang="ru-RU" sz="900">
                        <a:effectLst/>
                        <a:latin typeface="Times New Roman" panose="02020603050405020304" pitchFamily="18" charset="0"/>
                        <a:ea typeface="Candara"/>
                        <a:cs typeface="Times New Roman" panose="02020603050405020304" pitchFamily="18" charset="0"/>
                      </a:endParaRPr>
                    </a:p>
                  </a:txBody>
                  <a:tcPr marL="42391" marR="42391" marT="0" marB="0"/>
                </a:tc>
                <a:tc hMerge="1">
                  <a:txBody>
                    <a:bodyPr/>
                    <a:lstStyle/>
                    <a:p>
                      <a:pPr algn="ctr">
                        <a:lnSpc>
                          <a:spcPct val="150000"/>
                        </a:lnSpc>
                        <a:spcAft>
                          <a:spcPts val="800"/>
                        </a:spcAft>
                      </a:pPr>
                      <a:endParaRPr lang="ru-RU" sz="700">
                        <a:effectLst/>
                        <a:latin typeface="Candara"/>
                        <a:ea typeface="Candara"/>
                        <a:cs typeface="Times New Roman"/>
                      </a:endParaRPr>
                    </a:p>
                  </a:txBody>
                  <a:tcPr marL="42391" marR="42391"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вересень 2019 року</a:t>
                      </a:r>
                      <a:endParaRPr lang="ru-RU" sz="900">
                        <a:effectLst/>
                        <a:latin typeface="Times New Roman" panose="02020603050405020304" pitchFamily="18" charset="0"/>
                        <a:ea typeface="Candara"/>
                        <a:cs typeface="Times New Roman" panose="02020603050405020304" pitchFamily="18" charset="0"/>
                      </a:endParaRPr>
                    </a:p>
                  </a:txBody>
                  <a:tcPr marL="42391" marR="42391" marT="0" marB="0"/>
                </a:tc>
                <a:extLst>
                  <a:ext uri="{0D108BD9-81ED-4DB2-BD59-A6C34878D82A}">
                    <a16:rowId xmlns:a16="http://schemas.microsoft.com/office/drawing/2014/main" val="10003"/>
                  </a:ext>
                </a:extLst>
              </a:tr>
              <a:tr h="1132184">
                <a:tc>
                  <a:txBody>
                    <a:bodyPr/>
                    <a:lstStyle/>
                    <a:p>
                      <a:pPr algn="just">
                        <a:lnSpc>
                          <a:spcPct val="150000"/>
                        </a:lnSpc>
                        <a:spcAft>
                          <a:spcPts val="800"/>
                        </a:spcAft>
                      </a:pPr>
                      <a:r>
                        <a:rPr lang="uk-UA" sz="900">
                          <a:effectLst/>
                        </a:rPr>
                        <a:t>3.</a:t>
                      </a:r>
                      <a:endParaRPr lang="ru-RU" sz="900">
                        <a:effectLst/>
                        <a:latin typeface="Candara"/>
                        <a:ea typeface="Candara"/>
                        <a:cs typeface="Times New Roman"/>
                      </a:endParaRPr>
                    </a:p>
                  </a:txBody>
                  <a:tcPr marL="42391" marR="42391" marT="0" marB="0"/>
                </a:tc>
                <a:tc>
                  <a:txBody>
                    <a:bodyPr/>
                    <a:lstStyle/>
                    <a:p>
                      <a:pPr algn="just">
                        <a:lnSpc>
                          <a:spcPct val="150000"/>
                        </a:lnSpc>
                        <a:spcAft>
                          <a:spcPts val="0"/>
                        </a:spcAft>
                      </a:pPr>
                      <a:r>
                        <a:rPr lang="ru-RU" sz="900" dirty="0">
                          <a:effectLst/>
                          <a:latin typeface="Times New Roman" panose="02020603050405020304" pitchFamily="18" charset="0"/>
                          <a:cs typeface="Times New Roman" panose="02020603050405020304" pitchFamily="18" charset="0"/>
                        </a:rPr>
                        <a:t>Провести </a:t>
                      </a:r>
                      <a:r>
                        <a:rPr lang="uk-UA" sz="900" dirty="0" err="1">
                          <a:effectLst/>
                          <a:latin typeface="Times New Roman" panose="02020603050405020304" pitchFamily="18" charset="0"/>
                          <a:cs typeface="Times New Roman" panose="02020603050405020304" pitchFamily="18" charset="0"/>
                        </a:rPr>
                        <a:t>виставк</a:t>
                      </a:r>
                      <a:r>
                        <a:rPr lang="ru-RU" sz="900" dirty="0">
                          <a:effectLst/>
                          <a:latin typeface="Times New Roman" panose="02020603050405020304" pitchFamily="18" charset="0"/>
                          <a:cs typeface="Times New Roman" panose="02020603050405020304" pitchFamily="18" charset="0"/>
                        </a:rPr>
                        <a:t>у </a:t>
                      </a:r>
                      <a:r>
                        <a:rPr lang="uk-UA" sz="900" dirty="0" err="1">
                          <a:effectLst/>
                          <a:latin typeface="Times New Roman" panose="02020603050405020304" pitchFamily="18" charset="0"/>
                          <a:cs typeface="Times New Roman" panose="02020603050405020304" pitchFamily="18" charset="0"/>
                        </a:rPr>
                        <a:t>родинних|сімейних</a:t>
                      </a:r>
                      <a:r>
                        <a:rPr lang="uk-UA" sz="900" dirty="0">
                          <a:effectLst/>
                          <a:latin typeface="Times New Roman" panose="02020603050405020304" pitchFamily="18" charset="0"/>
                          <a:cs typeface="Times New Roman" panose="02020603050405020304" pitchFamily="18" charset="0"/>
                        </a:rPr>
                        <a:t>| газет «Здоровий спосіб життя нашої сім'ї».</a:t>
                      </a:r>
                      <a:endParaRPr lang="ru-RU" sz="900" dirty="0">
                        <a:effectLst/>
                        <a:latin typeface="Times New Roman" panose="02020603050405020304" pitchFamily="18" charset="0"/>
                        <a:ea typeface="Calibri"/>
                        <a:cs typeface="Times New Roman" panose="02020603050405020304" pitchFamily="18" charset="0"/>
                      </a:endParaRPr>
                    </a:p>
                  </a:txBody>
                  <a:tcPr marL="42391" marR="42391" marT="0" marB="0"/>
                </a:tc>
                <a:tc gridSpan="3">
                  <a:txBody>
                    <a:bodyPr/>
                    <a:lstStyle/>
                    <a:p>
                      <a:pPr marL="179705" algn="ctr">
                        <a:lnSpc>
                          <a:spcPct val="150000"/>
                        </a:lnSpc>
                        <a:spcAft>
                          <a:spcPts val="0"/>
                        </a:spcAft>
                      </a:pPr>
                      <a:r>
                        <a:rPr lang="ru-RU" sz="900" dirty="0">
                          <a:effectLst/>
                          <a:latin typeface="Times New Roman" panose="02020603050405020304" pitchFamily="18" charset="0"/>
                          <a:cs typeface="Times New Roman" panose="02020603050405020304" pitchFamily="18" charset="0"/>
                        </a:rPr>
                        <a:t>Тренер з </a:t>
                      </a:r>
                      <a:r>
                        <a:rPr lang="ru-RU" sz="900" dirty="0" err="1">
                          <a:effectLst/>
                          <a:latin typeface="Times New Roman" panose="02020603050405020304" pitchFamily="18" charset="0"/>
                          <a:cs typeface="Times New Roman" panose="02020603050405020304" pitchFamily="18" charset="0"/>
                        </a:rPr>
                        <a:t>національно</a:t>
                      </a:r>
                      <a:r>
                        <a:rPr lang="ru-RU" sz="900" dirty="0">
                          <a:effectLst/>
                          <a:latin typeface="Times New Roman" panose="02020603050405020304" pitchFamily="18" charset="0"/>
                          <a:cs typeface="Times New Roman" panose="02020603050405020304" pitchFamily="18" charset="0"/>
                        </a:rPr>
                        <a:t> – </a:t>
                      </a:r>
                      <a:r>
                        <a:rPr lang="ru-RU" sz="900" dirty="0" err="1">
                          <a:effectLst/>
                          <a:latin typeface="Times New Roman" panose="02020603050405020304" pitchFamily="18" charset="0"/>
                          <a:cs typeface="Times New Roman" panose="02020603050405020304" pitchFamily="18" charset="0"/>
                        </a:rPr>
                        <a:t>патріотичного</a:t>
                      </a:r>
                      <a:r>
                        <a:rPr lang="ru-RU" sz="900" dirty="0">
                          <a:effectLst/>
                          <a:latin typeface="Times New Roman" panose="02020603050405020304" pitchFamily="18" charset="0"/>
                          <a:cs typeface="Times New Roman" panose="02020603050405020304" pitchFamily="18" charset="0"/>
                        </a:rPr>
                        <a:t> </a:t>
                      </a:r>
                      <a:r>
                        <a:rPr lang="ru-RU" sz="900" dirty="0" err="1">
                          <a:effectLst/>
                          <a:latin typeface="Times New Roman" panose="02020603050405020304" pitchFamily="18" charset="0"/>
                          <a:cs typeface="Times New Roman" panose="02020603050405020304" pitchFamily="18" charset="0"/>
                        </a:rPr>
                        <a:t>виховання</a:t>
                      </a:r>
                      <a:r>
                        <a:rPr lang="uk-UA" sz="900" dirty="0">
                          <a:effectLst/>
                          <a:latin typeface="Times New Roman" panose="02020603050405020304" pitchFamily="18" charset="0"/>
                          <a:cs typeface="Times New Roman" panose="02020603050405020304" pitchFamily="18" charset="0"/>
                        </a:rPr>
                        <a:t>, педагог організатор, батьки, учні, учнівське самоврядування</a:t>
                      </a:r>
                      <a:endParaRPr lang="ru-RU" sz="900" dirty="0">
                        <a:effectLst/>
                        <a:latin typeface="Times New Roman" panose="02020603050405020304" pitchFamily="18" charset="0"/>
                        <a:ea typeface="Times New Roman"/>
                        <a:cs typeface="Times New Roman" panose="02020603050405020304" pitchFamily="18" charset="0"/>
                      </a:endParaRPr>
                    </a:p>
                  </a:txBody>
                  <a:tcPr marL="42391" marR="42391" marT="0" marB="0"/>
                </a:tc>
                <a:tc hMerge="1">
                  <a:txBody>
                    <a:bodyPr/>
                    <a:lstStyle/>
                    <a:p>
                      <a:pPr marL="179705" algn="ctr">
                        <a:lnSpc>
                          <a:spcPct val="150000"/>
                        </a:lnSpc>
                        <a:spcAft>
                          <a:spcPts val="0"/>
                        </a:spcAft>
                      </a:pPr>
                      <a:endParaRPr lang="ru-RU" sz="900" dirty="0">
                        <a:effectLst/>
                        <a:latin typeface="Times New Roman" panose="02020603050405020304" pitchFamily="18" charset="0"/>
                        <a:ea typeface="Times New Roman"/>
                        <a:cs typeface="Times New Roman" panose="02020603050405020304" pitchFamily="18" charset="0"/>
                      </a:endParaRPr>
                    </a:p>
                  </a:txBody>
                  <a:tcPr marL="42391" marR="42391" marT="0" marB="0"/>
                </a:tc>
                <a:tc hMerge="1">
                  <a:txBody>
                    <a:bodyPr/>
                    <a:lstStyle/>
                    <a:p>
                      <a:pPr algn="ctr">
                        <a:lnSpc>
                          <a:spcPct val="150000"/>
                        </a:lnSpc>
                        <a:spcAft>
                          <a:spcPts val="800"/>
                        </a:spcAft>
                      </a:pPr>
                      <a:endParaRPr lang="ru-RU" sz="700">
                        <a:effectLst/>
                        <a:latin typeface="Candara"/>
                        <a:ea typeface="Candara"/>
                        <a:cs typeface="Times New Roman"/>
                      </a:endParaRPr>
                    </a:p>
                  </a:txBody>
                  <a:tcPr marL="42391" marR="42391"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Вересень 2019р</a:t>
                      </a:r>
                      <a:endParaRPr lang="ru-RU" sz="900">
                        <a:effectLst/>
                        <a:latin typeface="Times New Roman" panose="02020603050405020304" pitchFamily="18" charset="0"/>
                        <a:ea typeface="Candara"/>
                        <a:cs typeface="Times New Roman" panose="02020603050405020304" pitchFamily="18" charset="0"/>
                      </a:endParaRPr>
                    </a:p>
                  </a:txBody>
                  <a:tcPr marL="42391" marR="42391" marT="0" marB="0"/>
                </a:tc>
                <a:extLst>
                  <a:ext uri="{0D108BD9-81ED-4DB2-BD59-A6C34878D82A}">
                    <a16:rowId xmlns:a16="http://schemas.microsoft.com/office/drawing/2014/main" val="10004"/>
                  </a:ext>
                </a:extLst>
              </a:tr>
              <a:tr h="691890">
                <a:tc>
                  <a:txBody>
                    <a:bodyPr/>
                    <a:lstStyle/>
                    <a:p>
                      <a:pPr algn="just">
                        <a:lnSpc>
                          <a:spcPct val="150000"/>
                        </a:lnSpc>
                        <a:spcAft>
                          <a:spcPts val="800"/>
                        </a:spcAft>
                      </a:pPr>
                      <a:r>
                        <a:rPr lang="uk-UA" sz="900">
                          <a:effectLst/>
                        </a:rPr>
                        <a:t>4.</a:t>
                      </a:r>
                      <a:endParaRPr lang="ru-RU" sz="900">
                        <a:effectLst/>
                        <a:latin typeface="Candara"/>
                        <a:ea typeface="Candara"/>
                        <a:cs typeface="Times New Roman"/>
                      </a:endParaRPr>
                    </a:p>
                  </a:txBody>
                  <a:tcPr marL="42391" marR="42391" marT="0" marB="0"/>
                </a:tc>
                <a:tc>
                  <a:txBody>
                    <a:bodyPr/>
                    <a:lstStyle/>
                    <a:p>
                      <a:pPr>
                        <a:lnSpc>
                          <a:spcPct val="150000"/>
                        </a:lnSpc>
                        <a:spcAft>
                          <a:spcPts val="800"/>
                        </a:spcAft>
                      </a:pPr>
                      <a:r>
                        <a:rPr lang="uk-UA" sz="900">
                          <a:effectLst/>
                          <a:latin typeface="Times New Roman" panose="02020603050405020304" pitchFamily="18" charset="0"/>
                          <a:cs typeface="Times New Roman" panose="02020603050405020304" pitchFamily="18" charset="0"/>
                        </a:rPr>
                        <a:t>Наповнювати та частково змінювати куточки національно-патріотичного виховання, міні-музеї та українську світлицю. </a:t>
                      </a:r>
                      <a:endParaRPr lang="ru-RU" sz="900">
                        <a:effectLst/>
                        <a:latin typeface="Times New Roman" panose="02020603050405020304" pitchFamily="18" charset="0"/>
                        <a:ea typeface="Candara"/>
                        <a:cs typeface="Times New Roman" panose="02020603050405020304" pitchFamily="18" charset="0"/>
                      </a:endParaRPr>
                    </a:p>
                  </a:txBody>
                  <a:tcPr marL="42391" marR="42391" marT="0" marB="0"/>
                </a:tc>
                <a:tc gridSpan="3">
                  <a:txBody>
                    <a:bodyPr/>
                    <a:lstStyle/>
                    <a:p>
                      <a:pPr algn="ctr">
                        <a:lnSpc>
                          <a:spcPct val="150000"/>
                        </a:lnSpc>
                        <a:spcAft>
                          <a:spcPts val="800"/>
                        </a:spcAft>
                      </a:pPr>
                      <a:r>
                        <a:rPr lang="uk-UA" sz="900" dirty="0">
                          <a:effectLst/>
                          <a:latin typeface="Times New Roman" panose="02020603050405020304" pitchFamily="18" charset="0"/>
                          <a:cs typeface="Times New Roman" panose="02020603050405020304" pitchFamily="18" charset="0"/>
                        </a:rPr>
                        <a:t>Педагог – організатор, учнівське самоврядування, учні</a:t>
                      </a:r>
                      <a:endParaRPr lang="ru-RU" sz="900" dirty="0">
                        <a:effectLst/>
                        <a:latin typeface="Times New Roman" panose="02020603050405020304" pitchFamily="18" charset="0"/>
                        <a:ea typeface="Candara"/>
                        <a:cs typeface="Times New Roman" panose="02020603050405020304" pitchFamily="18" charset="0"/>
                      </a:endParaRPr>
                    </a:p>
                  </a:txBody>
                  <a:tcPr marL="42391" marR="42391" marT="0" marB="0"/>
                </a:tc>
                <a:tc hMerge="1">
                  <a:txBody>
                    <a:bodyPr/>
                    <a:lstStyle/>
                    <a:p>
                      <a:pPr algn="ctr">
                        <a:lnSpc>
                          <a:spcPct val="150000"/>
                        </a:lnSpc>
                        <a:spcAft>
                          <a:spcPts val="800"/>
                        </a:spcAft>
                      </a:pPr>
                      <a:endParaRPr lang="ru-RU" sz="900" dirty="0">
                        <a:effectLst/>
                        <a:latin typeface="Times New Roman" panose="02020603050405020304" pitchFamily="18" charset="0"/>
                        <a:ea typeface="Candara"/>
                        <a:cs typeface="Times New Roman" panose="02020603050405020304" pitchFamily="18" charset="0"/>
                      </a:endParaRPr>
                    </a:p>
                  </a:txBody>
                  <a:tcPr marL="42391" marR="42391" marT="0" marB="0"/>
                </a:tc>
                <a:tc hMerge="1">
                  <a:txBody>
                    <a:bodyPr/>
                    <a:lstStyle/>
                    <a:p>
                      <a:pPr algn="ctr">
                        <a:lnSpc>
                          <a:spcPct val="150000"/>
                        </a:lnSpc>
                        <a:spcAft>
                          <a:spcPts val="800"/>
                        </a:spcAft>
                      </a:pPr>
                      <a:endParaRPr lang="ru-RU" sz="700">
                        <a:effectLst/>
                        <a:latin typeface="Candara"/>
                        <a:ea typeface="Candara"/>
                        <a:cs typeface="Times New Roman"/>
                      </a:endParaRPr>
                    </a:p>
                  </a:txBody>
                  <a:tcPr marL="42391" marR="42391"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Протягом 2019 - 2020 р</a:t>
                      </a:r>
                      <a:endParaRPr lang="ru-RU" sz="900">
                        <a:effectLst/>
                        <a:latin typeface="Times New Roman" panose="02020603050405020304" pitchFamily="18" charset="0"/>
                        <a:ea typeface="Candara"/>
                        <a:cs typeface="Times New Roman" panose="02020603050405020304" pitchFamily="18" charset="0"/>
                      </a:endParaRPr>
                    </a:p>
                  </a:txBody>
                  <a:tcPr marL="42391" marR="42391" marT="0" marB="0"/>
                </a:tc>
                <a:extLst>
                  <a:ext uri="{0D108BD9-81ED-4DB2-BD59-A6C34878D82A}">
                    <a16:rowId xmlns:a16="http://schemas.microsoft.com/office/drawing/2014/main" val="10005"/>
                  </a:ext>
                </a:extLst>
              </a:tr>
              <a:tr h="518918">
                <a:tc>
                  <a:txBody>
                    <a:bodyPr/>
                    <a:lstStyle/>
                    <a:p>
                      <a:pPr algn="just">
                        <a:lnSpc>
                          <a:spcPct val="150000"/>
                        </a:lnSpc>
                        <a:spcAft>
                          <a:spcPts val="800"/>
                        </a:spcAft>
                      </a:pPr>
                      <a:r>
                        <a:rPr lang="uk-UA" sz="900">
                          <a:effectLst/>
                        </a:rPr>
                        <a:t>5.</a:t>
                      </a:r>
                      <a:endParaRPr lang="ru-RU" sz="900">
                        <a:effectLst/>
                        <a:latin typeface="Candara"/>
                        <a:ea typeface="Candara"/>
                        <a:cs typeface="Times New Roman"/>
                      </a:endParaRPr>
                    </a:p>
                  </a:txBody>
                  <a:tcPr marL="42391" marR="42391" marT="0" marB="0"/>
                </a:tc>
                <a:tc>
                  <a:txBody>
                    <a:bodyPr/>
                    <a:lstStyle/>
                    <a:p>
                      <a:pPr algn="just">
                        <a:lnSpc>
                          <a:spcPct val="150000"/>
                        </a:lnSpc>
                        <a:spcAft>
                          <a:spcPts val="800"/>
                        </a:spcAft>
                      </a:pPr>
                      <a:r>
                        <a:rPr lang="uk-UA" sz="900" dirty="0">
                          <a:effectLst/>
                          <a:latin typeface="Times New Roman" panose="02020603050405020304" pitchFamily="18" charset="0"/>
                          <a:cs typeface="Times New Roman" panose="02020603050405020304" pitchFamily="18" charset="0"/>
                        </a:rPr>
                        <a:t>Створення стенду, присвяченого подвигам воїнів АТО рідного селища.</a:t>
                      </a:r>
                      <a:endParaRPr lang="ru-RU" sz="900" dirty="0">
                        <a:effectLst/>
                        <a:latin typeface="Times New Roman" panose="02020603050405020304" pitchFamily="18" charset="0"/>
                        <a:ea typeface="Candara"/>
                        <a:cs typeface="Times New Roman" panose="02020603050405020304" pitchFamily="18" charset="0"/>
                      </a:endParaRPr>
                    </a:p>
                  </a:txBody>
                  <a:tcPr marL="42391" marR="42391" marT="0" marB="0"/>
                </a:tc>
                <a:tc gridSpan="3">
                  <a:txBody>
                    <a:bodyPr/>
                    <a:lstStyle/>
                    <a:p>
                      <a:pPr algn="ctr">
                        <a:lnSpc>
                          <a:spcPct val="150000"/>
                        </a:lnSpc>
                        <a:spcAft>
                          <a:spcPts val="800"/>
                        </a:spcAft>
                      </a:pPr>
                      <a:r>
                        <a:rPr lang="uk-UA" sz="900" dirty="0">
                          <a:effectLst/>
                          <a:latin typeface="Times New Roman" panose="02020603050405020304" pitchFamily="18" charset="0"/>
                          <a:cs typeface="Times New Roman" panose="02020603050405020304" pitchFamily="18" charset="0"/>
                        </a:rPr>
                        <a:t>Педагог – організатор, учнівське самоврядування, учні</a:t>
                      </a:r>
                      <a:endParaRPr lang="ru-RU" sz="900" dirty="0">
                        <a:effectLst/>
                        <a:latin typeface="Times New Roman" panose="02020603050405020304" pitchFamily="18" charset="0"/>
                        <a:ea typeface="Candara"/>
                        <a:cs typeface="Times New Roman" panose="02020603050405020304" pitchFamily="18" charset="0"/>
                      </a:endParaRPr>
                    </a:p>
                  </a:txBody>
                  <a:tcPr marL="42391" marR="42391" marT="0" marB="0"/>
                </a:tc>
                <a:tc hMerge="1">
                  <a:txBody>
                    <a:bodyPr/>
                    <a:lstStyle/>
                    <a:p>
                      <a:pPr algn="ctr">
                        <a:lnSpc>
                          <a:spcPct val="150000"/>
                        </a:lnSpc>
                        <a:spcAft>
                          <a:spcPts val="800"/>
                        </a:spcAft>
                      </a:pPr>
                      <a:endParaRPr lang="ru-RU" sz="900" dirty="0">
                        <a:effectLst/>
                        <a:latin typeface="Times New Roman" panose="02020603050405020304" pitchFamily="18" charset="0"/>
                        <a:ea typeface="Candara"/>
                        <a:cs typeface="Times New Roman" panose="02020603050405020304" pitchFamily="18" charset="0"/>
                      </a:endParaRPr>
                    </a:p>
                  </a:txBody>
                  <a:tcPr marL="42391" marR="42391" marT="0" marB="0"/>
                </a:tc>
                <a:tc hMerge="1">
                  <a:txBody>
                    <a:bodyPr/>
                    <a:lstStyle/>
                    <a:p>
                      <a:pPr algn="ctr">
                        <a:lnSpc>
                          <a:spcPct val="150000"/>
                        </a:lnSpc>
                        <a:spcAft>
                          <a:spcPts val="800"/>
                        </a:spcAft>
                      </a:pPr>
                      <a:endParaRPr lang="ru-RU" sz="700">
                        <a:effectLst/>
                        <a:latin typeface="Candara"/>
                        <a:ea typeface="Candara"/>
                        <a:cs typeface="Times New Roman"/>
                      </a:endParaRPr>
                    </a:p>
                  </a:txBody>
                  <a:tcPr marL="42391" marR="42391"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Вересень</a:t>
                      </a:r>
                      <a:endParaRPr lang="ru-RU" sz="900">
                        <a:effectLst/>
                        <a:latin typeface="Times New Roman" panose="02020603050405020304" pitchFamily="18" charset="0"/>
                        <a:cs typeface="Times New Roman" panose="02020603050405020304" pitchFamily="18" charset="0"/>
                      </a:endParaRPr>
                    </a:p>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2019 року</a:t>
                      </a:r>
                      <a:endParaRPr lang="ru-RU" sz="900">
                        <a:effectLst/>
                        <a:latin typeface="Times New Roman" panose="02020603050405020304" pitchFamily="18" charset="0"/>
                        <a:ea typeface="Candara"/>
                        <a:cs typeface="Times New Roman" panose="02020603050405020304" pitchFamily="18" charset="0"/>
                      </a:endParaRPr>
                    </a:p>
                  </a:txBody>
                  <a:tcPr marL="42391" marR="42391" marT="0" marB="0"/>
                </a:tc>
                <a:extLst>
                  <a:ext uri="{0D108BD9-81ED-4DB2-BD59-A6C34878D82A}">
                    <a16:rowId xmlns:a16="http://schemas.microsoft.com/office/drawing/2014/main" val="10006"/>
                  </a:ext>
                </a:extLst>
              </a:tr>
              <a:tr h="566092">
                <a:tc>
                  <a:txBody>
                    <a:bodyPr/>
                    <a:lstStyle/>
                    <a:p>
                      <a:pPr algn="just">
                        <a:lnSpc>
                          <a:spcPct val="150000"/>
                        </a:lnSpc>
                        <a:spcAft>
                          <a:spcPts val="800"/>
                        </a:spcAft>
                      </a:pPr>
                      <a:r>
                        <a:rPr lang="uk-UA" sz="900">
                          <a:effectLst/>
                        </a:rPr>
                        <a:t>6.</a:t>
                      </a:r>
                      <a:endParaRPr lang="ru-RU" sz="900">
                        <a:effectLst/>
                        <a:latin typeface="Candara"/>
                        <a:ea typeface="Candara"/>
                        <a:cs typeface="Times New Roman"/>
                      </a:endParaRPr>
                    </a:p>
                  </a:txBody>
                  <a:tcPr marL="42391" marR="42391" marT="0" marB="0"/>
                </a:tc>
                <a:tc>
                  <a:txBody>
                    <a:bodyPr/>
                    <a:lstStyle/>
                    <a:p>
                      <a:pPr algn="just">
                        <a:lnSpc>
                          <a:spcPct val="150000"/>
                        </a:lnSpc>
                        <a:spcAft>
                          <a:spcPts val="800"/>
                        </a:spcAft>
                      </a:pPr>
                      <a:r>
                        <a:rPr lang="uk-UA" sz="900">
                          <a:effectLst/>
                          <a:latin typeface="Times New Roman" panose="02020603050405020304" pitchFamily="18" charset="0"/>
                          <a:cs typeface="Times New Roman" panose="02020603050405020304" pitchFamily="18" charset="0"/>
                        </a:rPr>
                        <a:t>Проводити виставки найкращих фотографій, малюнків,  присвячені рідній Батьківщині.</a:t>
                      </a:r>
                      <a:endParaRPr lang="ru-RU" sz="900">
                        <a:effectLst/>
                        <a:latin typeface="Times New Roman" panose="02020603050405020304" pitchFamily="18" charset="0"/>
                        <a:ea typeface="Candara"/>
                        <a:cs typeface="Times New Roman" panose="02020603050405020304" pitchFamily="18" charset="0"/>
                      </a:endParaRPr>
                    </a:p>
                  </a:txBody>
                  <a:tcPr marL="42391" marR="42391" marT="0" marB="0"/>
                </a:tc>
                <a:tc gridSpan="3">
                  <a:txBody>
                    <a:bodyPr/>
                    <a:lstStyle/>
                    <a:p>
                      <a:pPr marL="179705" algn="ctr">
                        <a:lnSpc>
                          <a:spcPct val="150000"/>
                        </a:lnSpc>
                        <a:spcAft>
                          <a:spcPts val="0"/>
                        </a:spcAft>
                      </a:pPr>
                      <a:r>
                        <a:rPr lang="ru-RU" sz="900">
                          <a:effectLst/>
                          <a:latin typeface="Times New Roman" panose="02020603050405020304" pitchFamily="18" charset="0"/>
                          <a:cs typeface="Times New Roman" panose="02020603050405020304" pitchFamily="18" charset="0"/>
                        </a:rPr>
                        <a:t>Педагог – організатор, учнівське самоврядування, учні</a:t>
                      </a:r>
                      <a:endParaRPr lang="ru-RU" sz="900">
                        <a:effectLst/>
                        <a:latin typeface="Times New Roman" panose="02020603050405020304" pitchFamily="18" charset="0"/>
                        <a:ea typeface="Times New Roman"/>
                        <a:cs typeface="Times New Roman" panose="02020603050405020304" pitchFamily="18" charset="0"/>
                      </a:endParaRPr>
                    </a:p>
                  </a:txBody>
                  <a:tcPr marL="42391" marR="42391" marT="0" marB="0"/>
                </a:tc>
                <a:tc hMerge="1">
                  <a:txBody>
                    <a:bodyPr/>
                    <a:lstStyle/>
                    <a:p>
                      <a:pPr marL="179705" algn="ctr">
                        <a:lnSpc>
                          <a:spcPct val="150000"/>
                        </a:lnSpc>
                        <a:spcAft>
                          <a:spcPts val="0"/>
                        </a:spcAft>
                      </a:pPr>
                      <a:endParaRPr lang="ru-RU" sz="900">
                        <a:effectLst/>
                        <a:latin typeface="Times New Roman" panose="02020603050405020304" pitchFamily="18" charset="0"/>
                        <a:ea typeface="Times New Roman"/>
                        <a:cs typeface="Times New Roman" panose="02020603050405020304" pitchFamily="18" charset="0"/>
                      </a:endParaRPr>
                    </a:p>
                  </a:txBody>
                  <a:tcPr marL="42391" marR="42391" marT="0" marB="0"/>
                </a:tc>
                <a:tc hMerge="1">
                  <a:txBody>
                    <a:bodyPr/>
                    <a:lstStyle/>
                    <a:p>
                      <a:pPr algn="ctr">
                        <a:lnSpc>
                          <a:spcPct val="150000"/>
                        </a:lnSpc>
                        <a:spcAft>
                          <a:spcPts val="800"/>
                        </a:spcAft>
                      </a:pPr>
                      <a:endParaRPr lang="ru-RU" sz="700" dirty="0">
                        <a:effectLst/>
                        <a:latin typeface="Candara"/>
                        <a:ea typeface="Candara"/>
                        <a:cs typeface="Times New Roman"/>
                      </a:endParaRPr>
                    </a:p>
                  </a:txBody>
                  <a:tcPr marL="42391" marR="42391" marT="0" marB="0"/>
                </a:tc>
                <a:tc>
                  <a:txBody>
                    <a:bodyPr/>
                    <a:lstStyle/>
                    <a:p>
                      <a:pPr algn="ctr">
                        <a:lnSpc>
                          <a:spcPct val="150000"/>
                        </a:lnSpc>
                        <a:spcAft>
                          <a:spcPts val="800"/>
                        </a:spcAft>
                      </a:pPr>
                      <a:r>
                        <a:rPr lang="uk-UA" sz="900" dirty="0">
                          <a:effectLst/>
                          <a:latin typeface="Times New Roman" panose="02020603050405020304" pitchFamily="18" charset="0"/>
                          <a:cs typeface="Times New Roman" panose="02020603050405020304" pitchFamily="18" charset="0"/>
                        </a:rPr>
                        <a:t>Протягом 2019- 2020 р</a:t>
                      </a:r>
                      <a:endParaRPr lang="ru-RU" sz="900" dirty="0">
                        <a:effectLst/>
                        <a:latin typeface="Times New Roman" panose="02020603050405020304" pitchFamily="18" charset="0"/>
                        <a:ea typeface="Candara"/>
                        <a:cs typeface="Times New Roman" panose="02020603050405020304" pitchFamily="18" charset="0"/>
                      </a:endParaRPr>
                    </a:p>
                  </a:txBody>
                  <a:tcPr marL="42391" marR="42391"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736589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3061101929"/>
              </p:ext>
            </p:extLst>
          </p:nvPr>
        </p:nvGraphicFramePr>
        <p:xfrm>
          <a:off x="899592" y="764704"/>
          <a:ext cx="7488832" cy="5513824"/>
        </p:xfrm>
        <a:graphic>
          <a:graphicData uri="http://schemas.openxmlformats.org/drawingml/2006/table">
            <a:tbl>
              <a:tblPr firstRow="1" firstCol="1" lastRow="1" lastCol="1" bandRow="1" bandCol="1">
                <a:tableStyleId>{5C22544A-7EE6-4342-B048-85BDC9FD1C3A}</a:tableStyleId>
              </a:tblPr>
              <a:tblGrid>
                <a:gridCol w="864096">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2520280">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tblGrid>
              <a:tr h="576064">
                <a:tc gridSpan="4">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Формуючий етап</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603462">
                <a:tc>
                  <a:txBody>
                    <a:bodyPr/>
                    <a:lstStyle/>
                    <a:p>
                      <a:pPr algn="just">
                        <a:lnSpc>
                          <a:spcPct val="150000"/>
                        </a:lnSpc>
                        <a:spcAft>
                          <a:spcPts val="800"/>
                        </a:spcAft>
                      </a:pPr>
                      <a:r>
                        <a:rPr lang="uk-UA" sz="900">
                          <a:effectLst/>
                          <a:latin typeface="Times New Roman" panose="02020603050405020304" pitchFamily="18" charset="0"/>
                          <a:cs typeface="Times New Roman" panose="02020603050405020304" pitchFamily="18" charset="0"/>
                        </a:rPr>
                        <a:t>7.</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tc>
                  <a:txBody>
                    <a:bodyPr/>
                    <a:lstStyle/>
                    <a:p>
                      <a:pPr>
                        <a:lnSpc>
                          <a:spcPct val="150000"/>
                        </a:lnSpc>
                        <a:spcAft>
                          <a:spcPts val="800"/>
                        </a:spcAft>
                      </a:pPr>
                      <a:r>
                        <a:rPr lang="uk-UA" sz="900" dirty="0">
                          <a:effectLst/>
                          <a:latin typeface="Times New Roman" panose="02020603050405020304" pitchFamily="18" charset="0"/>
                          <a:cs typeface="Times New Roman" panose="02020603050405020304" pitchFamily="18" charset="0"/>
                        </a:rPr>
                        <a:t>Вечір - народних рухливих ігор «Національні ігри предків».</a:t>
                      </a:r>
                      <a:endParaRPr lang="ru-RU" sz="900" dirty="0">
                        <a:effectLst/>
                        <a:latin typeface="Times New Roman" panose="02020603050405020304" pitchFamily="18" charset="0"/>
                        <a:ea typeface="Candara"/>
                        <a:cs typeface="Times New Roman" panose="02020603050405020304" pitchFamily="18" charset="0"/>
                      </a:endParaRPr>
                    </a:p>
                  </a:txBody>
                  <a:tcPr marL="27430" marR="27430" marT="0" marB="0"/>
                </a:tc>
                <a:tc>
                  <a:txBody>
                    <a:bodyPr/>
                    <a:lstStyle/>
                    <a:p>
                      <a:pPr algn="ctr">
                        <a:lnSpc>
                          <a:spcPct val="150000"/>
                        </a:lnSpc>
                        <a:spcAft>
                          <a:spcPts val="800"/>
                        </a:spcAft>
                      </a:pPr>
                      <a:r>
                        <a:rPr lang="uk-UA" sz="900" dirty="0">
                          <a:effectLst/>
                          <a:latin typeface="Times New Roman" panose="02020603050405020304" pitchFamily="18" charset="0"/>
                          <a:cs typeface="Times New Roman" panose="02020603050405020304" pitchFamily="18" charset="0"/>
                        </a:rPr>
                        <a:t>Тренер з національно – патріотичного, педагог організатор, учнівське самоврядування, учні, учитель фізичного виховання, учитель історії</a:t>
                      </a:r>
                      <a:endParaRPr lang="ru-RU" sz="900" dirty="0">
                        <a:effectLst/>
                        <a:latin typeface="Times New Roman" panose="02020603050405020304" pitchFamily="18" charset="0"/>
                        <a:ea typeface="Candara"/>
                        <a:cs typeface="Times New Roman" panose="02020603050405020304" pitchFamily="18" charset="0"/>
                      </a:endParaRPr>
                    </a:p>
                  </a:txBody>
                  <a:tcPr marL="27430" marR="27430"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Жовтень 2019 року</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extLst>
                  <a:ext uri="{0D108BD9-81ED-4DB2-BD59-A6C34878D82A}">
                    <a16:rowId xmlns:a16="http://schemas.microsoft.com/office/drawing/2014/main" val="10001"/>
                  </a:ext>
                </a:extLst>
              </a:tr>
              <a:tr h="402308">
                <a:tc>
                  <a:txBody>
                    <a:bodyPr/>
                    <a:lstStyle/>
                    <a:p>
                      <a:pPr algn="just">
                        <a:lnSpc>
                          <a:spcPct val="150000"/>
                        </a:lnSpc>
                        <a:spcAft>
                          <a:spcPts val="800"/>
                        </a:spcAft>
                      </a:pPr>
                      <a:r>
                        <a:rPr lang="uk-UA" sz="900">
                          <a:effectLst/>
                          <a:latin typeface="Times New Roman" panose="02020603050405020304" pitchFamily="18" charset="0"/>
                          <a:cs typeface="Times New Roman" panose="02020603050405020304" pitchFamily="18" charset="0"/>
                        </a:rPr>
                        <a:t>8.</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tc>
                  <a:txBody>
                    <a:bodyPr/>
                    <a:lstStyle/>
                    <a:p>
                      <a:pPr>
                        <a:lnSpc>
                          <a:spcPct val="150000"/>
                        </a:lnSpc>
                        <a:spcAft>
                          <a:spcPts val="800"/>
                        </a:spcAft>
                      </a:pPr>
                      <a:r>
                        <a:rPr lang="uk-UA" sz="900">
                          <a:effectLst/>
                          <a:latin typeface="Times New Roman" panose="02020603050405020304" pitchFamily="18" charset="0"/>
                          <a:cs typeface="Times New Roman" panose="02020603050405020304" pitchFamily="18" charset="0"/>
                        </a:rPr>
                        <a:t>Захисникам України – Слава!</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Тренер з національно – патріотичного, педагог організатор, учнівське самоврядування, учні</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Жовтень 2019 року</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extLst>
                  <a:ext uri="{0D108BD9-81ED-4DB2-BD59-A6C34878D82A}">
                    <a16:rowId xmlns:a16="http://schemas.microsoft.com/office/drawing/2014/main" val="10002"/>
                  </a:ext>
                </a:extLst>
              </a:tr>
              <a:tr h="603462">
                <a:tc>
                  <a:txBody>
                    <a:bodyPr/>
                    <a:lstStyle/>
                    <a:p>
                      <a:pPr algn="just">
                        <a:lnSpc>
                          <a:spcPct val="150000"/>
                        </a:lnSpc>
                        <a:spcAft>
                          <a:spcPts val="800"/>
                        </a:spcAft>
                      </a:pPr>
                      <a:r>
                        <a:rPr lang="uk-UA" sz="900">
                          <a:effectLst/>
                          <a:latin typeface="Times New Roman" panose="02020603050405020304" pitchFamily="18" charset="0"/>
                          <a:cs typeface="Times New Roman" panose="02020603050405020304" pitchFamily="18" charset="0"/>
                        </a:rPr>
                        <a:t>9.</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tc>
                  <a:txBody>
                    <a:bodyPr/>
                    <a:lstStyle/>
                    <a:p>
                      <a:pPr>
                        <a:lnSpc>
                          <a:spcPct val="150000"/>
                        </a:lnSpc>
                        <a:spcAft>
                          <a:spcPts val="800"/>
                        </a:spcAft>
                      </a:pPr>
                      <a:r>
                        <a:rPr lang="uk-UA" sz="900">
                          <a:effectLst/>
                          <a:latin typeface="Times New Roman" panose="02020603050405020304" pitchFamily="18" charset="0"/>
                          <a:cs typeface="Times New Roman" panose="02020603050405020304" pitchFamily="18" charset="0"/>
                        </a:rPr>
                        <a:t>Спортивні змагання</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Тренер з національно – патріотичного, педагог організатор, учнівське самоврядування, учні, учитель фізичного виховання</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Жовтень 2019 року</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extLst>
                  <a:ext uri="{0D108BD9-81ED-4DB2-BD59-A6C34878D82A}">
                    <a16:rowId xmlns:a16="http://schemas.microsoft.com/office/drawing/2014/main" val="10003"/>
                  </a:ext>
                </a:extLst>
              </a:tr>
              <a:tr h="704039">
                <a:tc>
                  <a:txBody>
                    <a:bodyPr/>
                    <a:lstStyle/>
                    <a:p>
                      <a:pPr algn="just">
                        <a:lnSpc>
                          <a:spcPct val="150000"/>
                        </a:lnSpc>
                        <a:spcAft>
                          <a:spcPts val="800"/>
                        </a:spcAft>
                      </a:pPr>
                      <a:r>
                        <a:rPr lang="uk-UA" sz="900">
                          <a:effectLst/>
                          <a:latin typeface="Times New Roman" panose="02020603050405020304" pitchFamily="18" charset="0"/>
                          <a:cs typeface="Times New Roman" panose="02020603050405020304" pitchFamily="18" charset="0"/>
                        </a:rPr>
                        <a:t>10.</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tc>
                  <a:txBody>
                    <a:bodyPr/>
                    <a:lstStyle/>
                    <a:p>
                      <a:pPr>
                        <a:lnSpc>
                          <a:spcPct val="150000"/>
                        </a:lnSpc>
                        <a:spcAft>
                          <a:spcPts val="800"/>
                        </a:spcAft>
                      </a:pPr>
                      <a:r>
                        <a:rPr lang="uk-UA" sz="900">
                          <a:effectLst/>
                          <a:latin typeface="Times New Roman" panose="02020603050405020304" pitchFamily="18" charset="0"/>
                          <a:cs typeface="Times New Roman" panose="02020603050405020304" pitchFamily="18" charset="0"/>
                        </a:rPr>
                        <a:t>Україна теріторія гідності та свободи</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Тренер з національно – патріотичного, педагог організатор, учнівське самоврядування, учні, учитель історії, учитель української мови та літератури</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Листопад 2019 року</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extLst>
                  <a:ext uri="{0D108BD9-81ED-4DB2-BD59-A6C34878D82A}">
                    <a16:rowId xmlns:a16="http://schemas.microsoft.com/office/drawing/2014/main" val="10004"/>
                  </a:ext>
                </a:extLst>
              </a:tr>
              <a:tr h="704039">
                <a:tc>
                  <a:txBody>
                    <a:bodyPr/>
                    <a:lstStyle/>
                    <a:p>
                      <a:pPr algn="just">
                        <a:lnSpc>
                          <a:spcPct val="150000"/>
                        </a:lnSpc>
                        <a:spcAft>
                          <a:spcPts val="800"/>
                        </a:spcAft>
                      </a:pPr>
                      <a:r>
                        <a:rPr lang="uk-UA" sz="900">
                          <a:effectLst/>
                          <a:latin typeface="Times New Roman" panose="02020603050405020304" pitchFamily="18" charset="0"/>
                          <a:cs typeface="Times New Roman" panose="02020603050405020304" pitchFamily="18" charset="0"/>
                        </a:rPr>
                        <a:t>11.</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tc>
                  <a:txBody>
                    <a:bodyPr/>
                    <a:lstStyle/>
                    <a:p>
                      <a:pPr>
                        <a:lnSpc>
                          <a:spcPct val="150000"/>
                        </a:lnSpc>
                        <a:spcAft>
                          <a:spcPts val="800"/>
                        </a:spcAft>
                      </a:pPr>
                      <a:r>
                        <a:rPr lang="uk-UA" sz="900">
                          <a:effectLst/>
                          <a:latin typeface="Times New Roman" panose="02020603050405020304" pitchFamily="18" charset="0"/>
                          <a:cs typeface="Times New Roman" panose="02020603050405020304" pitchFamily="18" charset="0"/>
                        </a:rPr>
                        <a:t>Тиждень української мови та писемності</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Тренер з національно – патріотичного, педагог організатор, учнівське самоврядування, учні, учитель історії, учитель української мови та літератури</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Листопад 2019 року</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extLst>
                  <a:ext uri="{0D108BD9-81ED-4DB2-BD59-A6C34878D82A}">
                    <a16:rowId xmlns:a16="http://schemas.microsoft.com/office/drawing/2014/main" val="10005"/>
                  </a:ext>
                </a:extLst>
              </a:tr>
              <a:tr h="704039">
                <a:tc>
                  <a:txBody>
                    <a:bodyPr/>
                    <a:lstStyle/>
                    <a:p>
                      <a:pPr algn="just">
                        <a:lnSpc>
                          <a:spcPct val="150000"/>
                        </a:lnSpc>
                        <a:spcAft>
                          <a:spcPts val="800"/>
                        </a:spcAft>
                      </a:pPr>
                      <a:r>
                        <a:rPr lang="uk-UA" sz="900">
                          <a:effectLst/>
                          <a:latin typeface="Times New Roman" panose="02020603050405020304" pitchFamily="18" charset="0"/>
                          <a:cs typeface="Times New Roman" panose="02020603050405020304" pitchFamily="18" charset="0"/>
                        </a:rPr>
                        <a:t>12.</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tc>
                  <a:txBody>
                    <a:bodyPr/>
                    <a:lstStyle/>
                    <a:p>
                      <a:pPr>
                        <a:lnSpc>
                          <a:spcPct val="150000"/>
                        </a:lnSpc>
                        <a:spcAft>
                          <a:spcPts val="800"/>
                        </a:spcAft>
                      </a:pPr>
                      <a:r>
                        <a:rPr lang="uk-UA" sz="900">
                          <a:effectLst/>
                          <a:latin typeface="Times New Roman" panose="02020603050405020304" pitchFamily="18" charset="0"/>
                          <a:cs typeface="Times New Roman" panose="02020603050405020304" pitchFamily="18" charset="0"/>
                        </a:rPr>
                        <a:t>Вечорниці на Андрія</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Тренер з національно – патріотичного, педагог організатор, учнівське самоврядування, учні, учитель історії, учитель української мови та літератури</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Грудень 2019 року</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extLst>
                  <a:ext uri="{0D108BD9-81ED-4DB2-BD59-A6C34878D82A}">
                    <a16:rowId xmlns:a16="http://schemas.microsoft.com/office/drawing/2014/main" val="10006"/>
                  </a:ext>
                </a:extLst>
              </a:tr>
              <a:tr h="704039">
                <a:tc>
                  <a:txBody>
                    <a:bodyPr/>
                    <a:lstStyle/>
                    <a:p>
                      <a:pPr algn="just">
                        <a:lnSpc>
                          <a:spcPct val="150000"/>
                        </a:lnSpc>
                        <a:spcAft>
                          <a:spcPts val="800"/>
                        </a:spcAft>
                      </a:pPr>
                      <a:r>
                        <a:rPr lang="uk-UA" sz="900">
                          <a:effectLst/>
                          <a:latin typeface="Times New Roman" panose="02020603050405020304" pitchFamily="18" charset="0"/>
                          <a:cs typeface="Times New Roman" panose="02020603050405020304" pitchFamily="18" charset="0"/>
                        </a:rPr>
                        <a:t>13.</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tc>
                  <a:txBody>
                    <a:bodyPr/>
                    <a:lstStyle/>
                    <a:p>
                      <a:pPr>
                        <a:lnSpc>
                          <a:spcPct val="150000"/>
                        </a:lnSpc>
                        <a:spcAft>
                          <a:spcPts val="800"/>
                        </a:spcAft>
                      </a:pPr>
                      <a:r>
                        <a:rPr lang="uk-UA" sz="900">
                          <a:effectLst/>
                          <a:latin typeface="Times New Roman" panose="02020603050405020304" pitchFamily="18" charset="0"/>
                          <a:cs typeface="Times New Roman" panose="02020603050405020304" pitchFamily="18" charset="0"/>
                        </a:rPr>
                        <a:t>День соборності України</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Тренер з національно – патріотичного, педагог організатор, учнівське самоврядування, учні, учитель історії, учитель української мови та літератури</a:t>
                      </a:r>
                      <a:endParaRPr lang="ru-RU" sz="900">
                        <a:effectLst/>
                        <a:latin typeface="Times New Roman" panose="02020603050405020304" pitchFamily="18" charset="0"/>
                        <a:ea typeface="Candara"/>
                        <a:cs typeface="Times New Roman" panose="02020603050405020304" pitchFamily="18" charset="0"/>
                      </a:endParaRPr>
                    </a:p>
                  </a:txBody>
                  <a:tcPr marL="27430" marR="27430" marT="0" marB="0"/>
                </a:tc>
                <a:tc>
                  <a:txBody>
                    <a:bodyPr/>
                    <a:lstStyle/>
                    <a:p>
                      <a:pPr algn="ctr">
                        <a:lnSpc>
                          <a:spcPct val="150000"/>
                        </a:lnSpc>
                        <a:spcAft>
                          <a:spcPts val="800"/>
                        </a:spcAft>
                      </a:pPr>
                      <a:r>
                        <a:rPr lang="uk-UA" sz="900" dirty="0">
                          <a:effectLst/>
                          <a:latin typeface="Times New Roman" panose="02020603050405020304" pitchFamily="18" charset="0"/>
                          <a:cs typeface="Times New Roman" panose="02020603050405020304" pitchFamily="18" charset="0"/>
                        </a:rPr>
                        <a:t>Січень 2020 року</a:t>
                      </a:r>
                      <a:endParaRPr lang="ru-RU" sz="900" dirty="0">
                        <a:effectLst/>
                        <a:latin typeface="Times New Roman" panose="02020603050405020304" pitchFamily="18" charset="0"/>
                        <a:ea typeface="Candara"/>
                        <a:cs typeface="Times New Roman" panose="02020603050405020304" pitchFamily="18" charset="0"/>
                      </a:endParaRPr>
                    </a:p>
                  </a:txBody>
                  <a:tcPr marL="27430" marR="2743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447566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838831602"/>
              </p:ext>
            </p:extLst>
          </p:nvPr>
        </p:nvGraphicFramePr>
        <p:xfrm>
          <a:off x="899592" y="980728"/>
          <a:ext cx="7560840" cy="5362542"/>
        </p:xfrm>
        <a:graphic>
          <a:graphicData uri="http://schemas.openxmlformats.org/drawingml/2006/table">
            <a:tbl>
              <a:tblPr firstRow="1" firstCol="1" lastRow="1" lastCol="1" bandRow="1" bandCol="1">
                <a:tableStyleId>{5C22544A-7EE6-4342-B048-85BDC9FD1C3A}</a:tableStyleId>
              </a:tblPr>
              <a:tblGrid>
                <a:gridCol w="936104">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gridCol w="2952328">
                  <a:extLst>
                    <a:ext uri="{9D8B030D-6E8A-4147-A177-3AD203B41FA5}">
                      <a16:colId xmlns:a16="http://schemas.microsoft.com/office/drawing/2014/main" val="20002"/>
                    </a:ext>
                  </a:extLst>
                </a:gridCol>
                <a:gridCol w="1296144">
                  <a:extLst>
                    <a:ext uri="{9D8B030D-6E8A-4147-A177-3AD203B41FA5}">
                      <a16:colId xmlns:a16="http://schemas.microsoft.com/office/drawing/2014/main" val="20003"/>
                    </a:ext>
                  </a:extLst>
                </a:gridCol>
              </a:tblGrid>
              <a:tr h="1044542">
                <a:tc>
                  <a:txBody>
                    <a:bodyPr/>
                    <a:lstStyle/>
                    <a:p>
                      <a:pPr algn="just">
                        <a:lnSpc>
                          <a:spcPct val="150000"/>
                        </a:lnSpc>
                        <a:spcAft>
                          <a:spcPts val="800"/>
                        </a:spcAft>
                      </a:pPr>
                      <a:r>
                        <a:rPr lang="uk-UA" sz="900">
                          <a:effectLst/>
                          <a:latin typeface="Times New Roman" panose="02020603050405020304" pitchFamily="18" charset="0"/>
                          <a:cs typeface="Times New Roman" panose="02020603050405020304" pitchFamily="18" charset="0"/>
                        </a:rPr>
                        <a:t>14.</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tc>
                  <a:txBody>
                    <a:bodyPr/>
                    <a:lstStyle/>
                    <a:p>
                      <a:pPr>
                        <a:lnSpc>
                          <a:spcPct val="150000"/>
                        </a:lnSpc>
                        <a:spcAft>
                          <a:spcPts val="800"/>
                        </a:spcAft>
                      </a:pPr>
                      <a:r>
                        <a:rPr lang="uk-UA" sz="900">
                          <a:effectLst/>
                          <a:latin typeface="Times New Roman" panose="02020603050405020304" pitchFamily="18" charset="0"/>
                          <a:cs typeface="Times New Roman" panose="02020603050405020304" pitchFamily="18" charset="0"/>
                        </a:rPr>
                        <a:t>Конкурс «Український віночок»</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Тренер з національно – патріотичного, педагог організатор, учнівське самоврядування, учні, учитель історії, учитель української мови та літератури</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Лютий 2020 року</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extLst>
                  <a:ext uri="{0D108BD9-81ED-4DB2-BD59-A6C34878D82A}">
                    <a16:rowId xmlns:a16="http://schemas.microsoft.com/office/drawing/2014/main" val="10000"/>
                  </a:ext>
                </a:extLst>
              </a:tr>
              <a:tr h="586767">
                <a:tc>
                  <a:txBody>
                    <a:bodyPr/>
                    <a:lstStyle/>
                    <a:p>
                      <a:pPr algn="just">
                        <a:lnSpc>
                          <a:spcPct val="150000"/>
                        </a:lnSpc>
                        <a:spcAft>
                          <a:spcPts val="800"/>
                        </a:spcAft>
                      </a:pPr>
                      <a:r>
                        <a:rPr lang="uk-UA" sz="900">
                          <a:effectLst/>
                          <a:latin typeface="Times New Roman" panose="02020603050405020304" pitchFamily="18" charset="0"/>
                          <a:cs typeface="Times New Roman" panose="02020603050405020304" pitchFamily="18" charset="0"/>
                        </a:rPr>
                        <a:t>15.</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tc>
                  <a:txBody>
                    <a:bodyPr/>
                    <a:lstStyle/>
                    <a:p>
                      <a:pPr>
                        <a:lnSpc>
                          <a:spcPct val="150000"/>
                        </a:lnSpc>
                        <a:spcAft>
                          <a:spcPts val="800"/>
                        </a:spcAft>
                      </a:pPr>
                      <a:r>
                        <a:rPr lang="uk-UA" sz="900">
                          <a:effectLst/>
                          <a:latin typeface="Times New Roman" panose="02020603050405020304" pitchFamily="18" charset="0"/>
                          <a:cs typeface="Times New Roman" panose="02020603050405020304" pitchFamily="18" charset="0"/>
                        </a:rPr>
                        <a:t>Час і досі не загоїв рани, цей одвічний біль Афганістану...</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Тренер з національно – патріотичного, педагог організатор, учнівське самоврядування, учні, учитель історії, учитель української мови та літератури</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Лютий 2020 року</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extLst>
                  <a:ext uri="{0D108BD9-81ED-4DB2-BD59-A6C34878D82A}">
                    <a16:rowId xmlns:a16="http://schemas.microsoft.com/office/drawing/2014/main" val="10001"/>
                  </a:ext>
                </a:extLst>
              </a:tr>
              <a:tr h="586767">
                <a:tc>
                  <a:txBody>
                    <a:bodyPr/>
                    <a:lstStyle/>
                    <a:p>
                      <a:pPr algn="just">
                        <a:lnSpc>
                          <a:spcPct val="150000"/>
                        </a:lnSpc>
                        <a:spcAft>
                          <a:spcPts val="800"/>
                        </a:spcAft>
                      </a:pPr>
                      <a:r>
                        <a:rPr lang="uk-UA" sz="900">
                          <a:effectLst/>
                          <a:latin typeface="Times New Roman" panose="02020603050405020304" pitchFamily="18" charset="0"/>
                          <a:cs typeface="Times New Roman" panose="02020603050405020304" pitchFamily="18" charset="0"/>
                        </a:rPr>
                        <a:t>16.</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tc>
                  <a:txBody>
                    <a:bodyPr/>
                    <a:lstStyle/>
                    <a:p>
                      <a:pPr>
                        <a:lnSpc>
                          <a:spcPct val="150000"/>
                        </a:lnSpc>
                        <a:spcAft>
                          <a:spcPts val="800"/>
                        </a:spcAft>
                      </a:pPr>
                      <a:r>
                        <a:rPr lang="uk-UA" sz="900">
                          <a:effectLst/>
                          <a:latin typeface="Times New Roman" panose="02020603050405020304" pitchFamily="18" charset="0"/>
                          <a:cs typeface="Times New Roman" panose="02020603050405020304" pitchFamily="18" charset="0"/>
                        </a:rPr>
                        <a:t>До дня народження Т.Г.Шевченко</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Тренер з національно – патріотичного, педагог організатор, учнівське самоврядування, учні, учитель історії, учитель української мови та літератури</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Березень 2020</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extLst>
                  <a:ext uri="{0D108BD9-81ED-4DB2-BD59-A6C34878D82A}">
                    <a16:rowId xmlns:a16="http://schemas.microsoft.com/office/drawing/2014/main" val="10002"/>
                  </a:ext>
                </a:extLst>
              </a:tr>
              <a:tr h="586767">
                <a:tc>
                  <a:txBody>
                    <a:bodyPr/>
                    <a:lstStyle/>
                    <a:p>
                      <a:pPr algn="just">
                        <a:lnSpc>
                          <a:spcPct val="150000"/>
                        </a:lnSpc>
                        <a:spcAft>
                          <a:spcPts val="800"/>
                        </a:spcAft>
                      </a:pPr>
                      <a:r>
                        <a:rPr lang="uk-UA" sz="900">
                          <a:effectLst/>
                          <a:latin typeface="Times New Roman" panose="02020603050405020304" pitchFamily="18" charset="0"/>
                          <a:cs typeface="Times New Roman" panose="02020603050405020304" pitchFamily="18" charset="0"/>
                        </a:rPr>
                        <a:t>17.</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tc>
                  <a:txBody>
                    <a:bodyPr/>
                    <a:lstStyle/>
                    <a:p>
                      <a:pPr>
                        <a:lnSpc>
                          <a:spcPct val="150000"/>
                        </a:lnSpc>
                        <a:spcAft>
                          <a:spcPts val="800"/>
                        </a:spcAft>
                      </a:pPr>
                      <a:r>
                        <a:rPr lang="uk-UA" sz="900">
                          <a:effectLst/>
                          <a:latin typeface="Times New Roman" panose="02020603050405020304" pitchFamily="18" charset="0"/>
                          <a:cs typeface="Times New Roman" panose="02020603050405020304" pitchFamily="18" charset="0"/>
                        </a:rPr>
                        <a:t>Конкурсно-ігрова програма «Мамині слова!» з використанням українського фольклору  для дітей молодшої групи та їхніх мам.</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Тренер з національно – патріотичного, педагог організатор, учнівське самоврядування, учні, учитель історії, учитель української мови та літератури</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Березень 2020 року</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extLst>
                  <a:ext uri="{0D108BD9-81ED-4DB2-BD59-A6C34878D82A}">
                    <a16:rowId xmlns:a16="http://schemas.microsoft.com/office/drawing/2014/main" val="10003"/>
                  </a:ext>
                </a:extLst>
              </a:tr>
              <a:tr h="418591">
                <a:tc>
                  <a:txBody>
                    <a:bodyPr/>
                    <a:lstStyle/>
                    <a:p>
                      <a:pPr algn="just">
                        <a:lnSpc>
                          <a:spcPct val="150000"/>
                        </a:lnSpc>
                        <a:spcAft>
                          <a:spcPts val="800"/>
                        </a:spcAft>
                      </a:pPr>
                      <a:r>
                        <a:rPr lang="uk-UA" sz="900">
                          <a:effectLst/>
                          <a:latin typeface="Times New Roman" panose="02020603050405020304" pitchFamily="18" charset="0"/>
                          <a:cs typeface="Times New Roman" panose="02020603050405020304" pitchFamily="18" charset="0"/>
                        </a:rPr>
                        <a:t>18.</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tc>
                  <a:txBody>
                    <a:bodyPr/>
                    <a:lstStyle/>
                    <a:p>
                      <a:pPr>
                        <a:lnSpc>
                          <a:spcPct val="150000"/>
                        </a:lnSpc>
                        <a:spcAft>
                          <a:spcPts val="800"/>
                        </a:spcAft>
                      </a:pPr>
                      <a:r>
                        <a:rPr lang="uk-UA" sz="900">
                          <a:effectLst/>
                          <a:latin typeface="Times New Roman" panose="02020603050405020304" pitchFamily="18" charset="0"/>
                          <a:cs typeface="Times New Roman" panose="02020603050405020304" pitchFamily="18" charset="0"/>
                        </a:rPr>
                        <a:t>Конкурс-виставка "Моя краща дидактична гра з патріотичного виховання"..</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tc>
                  <a:txBody>
                    <a:bodyPr/>
                    <a:lstStyle/>
                    <a:p>
                      <a:pPr algn="ctr">
                        <a:lnSpc>
                          <a:spcPct val="107000"/>
                        </a:lnSpc>
                        <a:spcAft>
                          <a:spcPts val="800"/>
                        </a:spcAft>
                      </a:pPr>
                      <a:r>
                        <a:rPr lang="uk-UA" sz="900">
                          <a:effectLst/>
                          <a:latin typeface="Times New Roman" panose="02020603050405020304" pitchFamily="18" charset="0"/>
                          <a:cs typeface="Times New Roman" panose="02020603050405020304" pitchFamily="18" charset="0"/>
                        </a:rPr>
                        <a:t>Тренер з національно – патріотичного, педагог організатор, учнівське самоврядування, учні, учитель історії, учитель української мови та літератури</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Квітень</a:t>
                      </a:r>
                      <a:endParaRPr lang="ru-RU" sz="900">
                        <a:effectLst/>
                        <a:latin typeface="Times New Roman" panose="02020603050405020304" pitchFamily="18" charset="0"/>
                        <a:cs typeface="Times New Roman" panose="02020603050405020304" pitchFamily="18" charset="0"/>
                      </a:endParaRPr>
                    </a:p>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2020 року</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extLst>
                  <a:ext uri="{0D108BD9-81ED-4DB2-BD59-A6C34878D82A}">
                    <a16:rowId xmlns:a16="http://schemas.microsoft.com/office/drawing/2014/main" val="10004"/>
                  </a:ext>
                </a:extLst>
              </a:tr>
              <a:tr h="586767">
                <a:tc>
                  <a:txBody>
                    <a:bodyPr/>
                    <a:lstStyle/>
                    <a:p>
                      <a:pPr algn="just">
                        <a:lnSpc>
                          <a:spcPct val="150000"/>
                        </a:lnSpc>
                        <a:spcAft>
                          <a:spcPts val="800"/>
                        </a:spcAft>
                      </a:pPr>
                      <a:r>
                        <a:rPr lang="uk-UA" sz="900">
                          <a:effectLst/>
                          <a:latin typeface="Times New Roman" panose="02020603050405020304" pitchFamily="18" charset="0"/>
                          <a:cs typeface="Times New Roman" panose="02020603050405020304" pitchFamily="18" charset="0"/>
                        </a:rPr>
                        <a:t>19.</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tc>
                  <a:txBody>
                    <a:bodyPr/>
                    <a:lstStyle/>
                    <a:p>
                      <a:pPr>
                        <a:lnSpc>
                          <a:spcPct val="150000"/>
                        </a:lnSpc>
                        <a:spcAft>
                          <a:spcPts val="800"/>
                        </a:spcAft>
                      </a:pPr>
                      <a:r>
                        <a:rPr lang="uk-UA" sz="900">
                          <a:effectLst/>
                          <a:latin typeface="Times New Roman" panose="02020603050405020304" pitchFamily="18" charset="0"/>
                          <a:cs typeface="Times New Roman" panose="02020603050405020304" pitchFamily="18" charset="0"/>
                        </a:rPr>
                        <a:t>Свято «День Перемоги» із запрошенням ветеранів війни.</a:t>
                      </a:r>
                      <a:endParaRPr lang="ru-RU" sz="900">
                        <a:effectLst/>
                        <a:latin typeface="Times New Roman" panose="02020603050405020304" pitchFamily="18" charset="0"/>
                        <a:cs typeface="Times New Roman" panose="02020603050405020304" pitchFamily="18" charset="0"/>
                      </a:endParaRPr>
                    </a:p>
                    <a:p>
                      <a:pPr>
                        <a:lnSpc>
                          <a:spcPct val="150000"/>
                        </a:lnSpc>
                        <a:spcAft>
                          <a:spcPts val="800"/>
                        </a:spcAft>
                      </a:pPr>
                      <a:r>
                        <a:rPr lang="uk-UA" sz="900">
                          <a:effectLst/>
                          <a:latin typeface="Times New Roman" panose="02020603050405020304" pitchFamily="18" charset="0"/>
                          <a:cs typeface="Times New Roman" panose="02020603050405020304" pitchFamily="18" charset="0"/>
                        </a:rPr>
                        <a:t>Екскурсія до вічного вогню.</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Тренер з національно – патріотичного, педагог організатор, учнівське самоврядування, учні, учитель історії, учитель української мови та літератури</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Травень 2020 року</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extLst>
                  <a:ext uri="{0D108BD9-81ED-4DB2-BD59-A6C34878D82A}">
                    <a16:rowId xmlns:a16="http://schemas.microsoft.com/office/drawing/2014/main" val="10005"/>
                  </a:ext>
                </a:extLst>
              </a:tr>
              <a:tr h="586767">
                <a:tc>
                  <a:txBody>
                    <a:bodyPr/>
                    <a:lstStyle/>
                    <a:p>
                      <a:pPr algn="just">
                        <a:lnSpc>
                          <a:spcPct val="150000"/>
                        </a:lnSpc>
                        <a:spcAft>
                          <a:spcPts val="800"/>
                        </a:spcAft>
                      </a:pPr>
                      <a:r>
                        <a:rPr lang="uk-UA" sz="900">
                          <a:effectLst/>
                          <a:latin typeface="Times New Roman" panose="02020603050405020304" pitchFamily="18" charset="0"/>
                          <a:cs typeface="Times New Roman" panose="02020603050405020304" pitchFamily="18" charset="0"/>
                        </a:rPr>
                        <a:t>20.</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tc>
                  <a:txBody>
                    <a:bodyPr/>
                    <a:lstStyle/>
                    <a:p>
                      <a:pPr>
                        <a:lnSpc>
                          <a:spcPct val="150000"/>
                        </a:lnSpc>
                        <a:spcAft>
                          <a:spcPts val="800"/>
                        </a:spcAft>
                      </a:pPr>
                      <a:r>
                        <a:rPr lang="uk-UA" sz="900">
                          <a:effectLst/>
                          <a:latin typeface="Times New Roman" panose="02020603050405020304" pitchFamily="18" charset="0"/>
                          <a:cs typeface="Times New Roman" panose="02020603050405020304" pitchFamily="18" charset="0"/>
                        </a:rPr>
                        <a:t>Парад вишиванок.</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Тренер з національно – патріотичного, педагог організатор, учнівське самоврядування, учні, учитель історії, учитель української мови та літератури</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Травень 2020 року</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extLst>
                  <a:ext uri="{0D108BD9-81ED-4DB2-BD59-A6C34878D82A}">
                    <a16:rowId xmlns:a16="http://schemas.microsoft.com/office/drawing/2014/main" val="10006"/>
                  </a:ext>
                </a:extLst>
              </a:tr>
              <a:tr h="586767">
                <a:tc>
                  <a:txBody>
                    <a:bodyPr/>
                    <a:lstStyle/>
                    <a:p>
                      <a:pPr algn="just">
                        <a:lnSpc>
                          <a:spcPct val="150000"/>
                        </a:lnSpc>
                        <a:spcAft>
                          <a:spcPts val="800"/>
                        </a:spcAft>
                      </a:pPr>
                      <a:r>
                        <a:rPr lang="uk-UA" sz="900">
                          <a:effectLst/>
                          <a:latin typeface="Times New Roman" panose="02020603050405020304" pitchFamily="18" charset="0"/>
                          <a:cs typeface="Times New Roman" panose="02020603050405020304" pitchFamily="18" charset="0"/>
                        </a:rPr>
                        <a:t>21.</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tc>
                  <a:txBody>
                    <a:bodyPr/>
                    <a:lstStyle/>
                    <a:p>
                      <a:pPr>
                        <a:lnSpc>
                          <a:spcPct val="150000"/>
                        </a:lnSpc>
                        <a:spcAft>
                          <a:spcPts val="800"/>
                        </a:spcAft>
                      </a:pPr>
                      <a:r>
                        <a:rPr lang="uk-UA" sz="900">
                          <a:effectLst/>
                          <a:latin typeface="Times New Roman" panose="02020603050405020304" pitchFamily="18" charset="0"/>
                          <a:cs typeface="Times New Roman" panose="02020603050405020304" pitchFamily="18" charset="0"/>
                        </a:rPr>
                        <a:t>Тематичне свято «Хай живе любов до України в серці кожної дитини»</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tc>
                  <a:txBody>
                    <a:bodyPr/>
                    <a:lstStyle/>
                    <a:p>
                      <a:pPr algn="ctr">
                        <a:lnSpc>
                          <a:spcPct val="150000"/>
                        </a:lnSpc>
                        <a:spcAft>
                          <a:spcPts val="800"/>
                        </a:spcAft>
                      </a:pPr>
                      <a:r>
                        <a:rPr lang="uk-UA" sz="900">
                          <a:effectLst/>
                          <a:latin typeface="Times New Roman" panose="02020603050405020304" pitchFamily="18" charset="0"/>
                          <a:cs typeface="Times New Roman" panose="02020603050405020304" pitchFamily="18" charset="0"/>
                        </a:rPr>
                        <a:t>Тренер з національно – патріотичного, педагог організатор, учнівське самоврядування, учні, учитель історії, учитель української мови та літератури</a:t>
                      </a:r>
                      <a:endParaRPr lang="ru-RU" sz="900">
                        <a:effectLst/>
                        <a:latin typeface="Times New Roman" panose="02020603050405020304" pitchFamily="18" charset="0"/>
                        <a:ea typeface="Candara"/>
                        <a:cs typeface="Times New Roman" panose="02020603050405020304" pitchFamily="18" charset="0"/>
                      </a:endParaRPr>
                    </a:p>
                  </a:txBody>
                  <a:tcPr marL="22861" marR="22861" marT="0" marB="0"/>
                </a:tc>
                <a:tc>
                  <a:txBody>
                    <a:bodyPr/>
                    <a:lstStyle/>
                    <a:p>
                      <a:pPr algn="ctr">
                        <a:lnSpc>
                          <a:spcPct val="150000"/>
                        </a:lnSpc>
                        <a:spcAft>
                          <a:spcPts val="800"/>
                        </a:spcAft>
                      </a:pPr>
                      <a:r>
                        <a:rPr lang="uk-UA" sz="900" dirty="0">
                          <a:effectLst/>
                          <a:latin typeface="Times New Roman" panose="02020603050405020304" pitchFamily="18" charset="0"/>
                          <a:cs typeface="Times New Roman" panose="02020603050405020304" pitchFamily="18" charset="0"/>
                        </a:rPr>
                        <a:t>Травень </a:t>
                      </a:r>
                      <a:endParaRPr lang="ru-RU" sz="900" dirty="0">
                        <a:effectLst/>
                        <a:latin typeface="Times New Roman" panose="02020603050405020304" pitchFamily="18" charset="0"/>
                        <a:cs typeface="Times New Roman" panose="02020603050405020304" pitchFamily="18" charset="0"/>
                      </a:endParaRPr>
                    </a:p>
                    <a:p>
                      <a:pPr algn="ctr">
                        <a:lnSpc>
                          <a:spcPct val="150000"/>
                        </a:lnSpc>
                        <a:spcAft>
                          <a:spcPts val="800"/>
                        </a:spcAft>
                      </a:pPr>
                      <a:r>
                        <a:rPr lang="uk-UA" sz="900" dirty="0">
                          <a:effectLst/>
                          <a:latin typeface="Times New Roman" panose="02020603050405020304" pitchFamily="18" charset="0"/>
                          <a:cs typeface="Times New Roman" panose="02020603050405020304" pitchFamily="18" charset="0"/>
                        </a:rPr>
                        <a:t>2020 року</a:t>
                      </a:r>
                      <a:endParaRPr lang="ru-RU" sz="900" dirty="0">
                        <a:effectLst/>
                        <a:latin typeface="Times New Roman" panose="02020603050405020304" pitchFamily="18" charset="0"/>
                        <a:ea typeface="Candara"/>
                        <a:cs typeface="Times New Roman" panose="02020603050405020304" pitchFamily="18" charset="0"/>
                      </a:endParaRPr>
                    </a:p>
                  </a:txBody>
                  <a:tcPr marL="22861" marR="22861"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217956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346420574"/>
              </p:ext>
            </p:extLst>
          </p:nvPr>
        </p:nvGraphicFramePr>
        <p:xfrm>
          <a:off x="755577" y="1340769"/>
          <a:ext cx="7488831" cy="3827530"/>
        </p:xfrm>
        <a:graphic>
          <a:graphicData uri="http://schemas.openxmlformats.org/drawingml/2006/table">
            <a:tbl>
              <a:tblPr firstRow="1" firstCol="1" lastRow="1" lastCol="1" bandRow="1" bandCol="1">
                <a:tableStyleId>{5C22544A-7EE6-4342-B048-85BDC9FD1C3A}</a:tableStyleId>
              </a:tblPr>
              <a:tblGrid>
                <a:gridCol w="3341204">
                  <a:extLst>
                    <a:ext uri="{9D8B030D-6E8A-4147-A177-3AD203B41FA5}">
                      <a16:colId xmlns:a16="http://schemas.microsoft.com/office/drawing/2014/main" val="20000"/>
                    </a:ext>
                  </a:extLst>
                </a:gridCol>
                <a:gridCol w="1819664">
                  <a:extLst>
                    <a:ext uri="{9D8B030D-6E8A-4147-A177-3AD203B41FA5}">
                      <a16:colId xmlns:a16="http://schemas.microsoft.com/office/drawing/2014/main" val="20001"/>
                    </a:ext>
                  </a:extLst>
                </a:gridCol>
                <a:gridCol w="2233983">
                  <a:extLst>
                    <a:ext uri="{9D8B030D-6E8A-4147-A177-3AD203B41FA5}">
                      <a16:colId xmlns:a16="http://schemas.microsoft.com/office/drawing/2014/main" val="20002"/>
                    </a:ext>
                  </a:extLst>
                </a:gridCol>
                <a:gridCol w="93980">
                  <a:extLst>
                    <a:ext uri="{9D8B030D-6E8A-4147-A177-3AD203B41FA5}">
                      <a16:colId xmlns:a16="http://schemas.microsoft.com/office/drawing/2014/main" val="20003"/>
                    </a:ext>
                  </a:extLst>
                </a:gridCol>
              </a:tblGrid>
              <a:tr h="321064">
                <a:tc gridSpan="4">
                  <a:txBody>
                    <a:bodyPr/>
                    <a:lstStyle/>
                    <a:p>
                      <a:pPr algn="ctr">
                        <a:lnSpc>
                          <a:spcPct val="150000"/>
                        </a:lnSpc>
                        <a:spcAft>
                          <a:spcPts val="800"/>
                        </a:spcAft>
                      </a:pPr>
                      <a:r>
                        <a:rPr lang="uk-UA" sz="1400" dirty="0">
                          <a:effectLst/>
                          <a:latin typeface="Times New Roman" panose="02020603050405020304" pitchFamily="18" charset="0"/>
                          <a:cs typeface="Times New Roman" panose="02020603050405020304" pitchFamily="18" charset="0"/>
                        </a:rPr>
                        <a:t>Діагностико-</a:t>
                      </a:r>
                      <a:r>
                        <a:rPr lang="uk-UA" sz="1400" dirty="0" err="1">
                          <a:effectLst/>
                          <a:latin typeface="Times New Roman" panose="02020603050405020304" pitchFamily="18" charset="0"/>
                          <a:cs typeface="Times New Roman" panose="02020603050405020304" pitchFamily="18" charset="0"/>
                        </a:rPr>
                        <a:t>корегуючий</a:t>
                      </a:r>
                      <a:r>
                        <a:rPr lang="uk-UA" sz="1400" dirty="0">
                          <a:effectLst/>
                          <a:latin typeface="Times New Roman" panose="02020603050405020304" pitchFamily="18" charset="0"/>
                          <a:cs typeface="Times New Roman" panose="02020603050405020304" pitchFamily="18" charset="0"/>
                        </a:rPr>
                        <a:t> та прогностичний етап</a:t>
                      </a:r>
                      <a:endParaRPr lang="ru-RU" sz="1400" dirty="0">
                        <a:effectLst/>
                        <a:latin typeface="Times New Roman" panose="02020603050405020304" pitchFamily="18" charset="0"/>
                        <a:ea typeface="Candara"/>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1753233">
                <a:tc>
                  <a:txBody>
                    <a:bodyPr/>
                    <a:lstStyle/>
                    <a:p>
                      <a:pPr algn="just">
                        <a:lnSpc>
                          <a:spcPct val="150000"/>
                        </a:lnSpc>
                        <a:spcAft>
                          <a:spcPts val="800"/>
                        </a:spcAft>
                      </a:pPr>
                      <a:r>
                        <a:rPr lang="uk-UA" sz="1200" dirty="0">
                          <a:effectLst/>
                          <a:latin typeface="Times New Roman" panose="02020603050405020304" pitchFamily="18" charset="0"/>
                          <a:cs typeface="Times New Roman" panose="02020603050405020304" pitchFamily="18" charset="0"/>
                        </a:rPr>
                        <a:t>Систематизація та узагальнення результатів через виступи на педагогічній раді, семінарах, </a:t>
                      </a:r>
                      <a:r>
                        <a:rPr lang="uk-UA" sz="1200" dirty="0" err="1">
                          <a:effectLst/>
                          <a:latin typeface="Times New Roman" panose="02020603050405020304" pitchFamily="18" charset="0"/>
                          <a:cs typeface="Times New Roman" panose="02020603050405020304" pitchFamily="18" charset="0"/>
                        </a:rPr>
                        <a:t>педгодинах</a:t>
                      </a:r>
                      <a:r>
                        <a:rPr lang="uk-UA" sz="1200" dirty="0">
                          <a:effectLst/>
                          <a:latin typeface="Times New Roman" panose="02020603050405020304" pitchFamily="18" charset="0"/>
                          <a:cs typeface="Times New Roman" panose="02020603050405020304" pitchFamily="18" charset="0"/>
                        </a:rPr>
                        <a:t>.</a:t>
                      </a:r>
                      <a:endParaRPr lang="ru-RU" sz="1200" dirty="0">
                        <a:effectLst/>
                        <a:latin typeface="Times New Roman" panose="02020603050405020304" pitchFamily="18" charset="0"/>
                        <a:ea typeface="Candara"/>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a:effectLst/>
                          <a:latin typeface="Times New Roman" panose="02020603050405020304" pitchFamily="18" charset="0"/>
                          <a:cs typeface="Times New Roman" panose="02020603050405020304" pitchFamily="18" charset="0"/>
                        </a:rPr>
                        <a:t>Тренер з національно – патріотичного виховання, педагогічний колектив, адміністрація навчального закладу</a:t>
                      </a:r>
                      <a:endParaRPr lang="ru-RU" sz="1200">
                        <a:effectLst/>
                        <a:latin typeface="Times New Roman" panose="02020603050405020304" pitchFamily="18" charset="0"/>
                        <a:ea typeface="Candara"/>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dirty="0">
                          <a:effectLst/>
                          <a:latin typeface="Times New Roman" panose="02020603050405020304" pitchFamily="18" charset="0"/>
                          <a:cs typeface="Times New Roman" panose="02020603050405020304" pitchFamily="18" charset="0"/>
                        </a:rPr>
                        <a:t>Постійно</a:t>
                      </a:r>
                      <a:endParaRPr lang="ru-RU" sz="1200" dirty="0">
                        <a:effectLst/>
                        <a:latin typeface="Times New Roman" panose="02020603050405020304" pitchFamily="18" charset="0"/>
                        <a:ea typeface="Candara"/>
                        <a:cs typeface="Times New Roman" panose="02020603050405020304" pitchFamily="18" charset="0"/>
                      </a:endParaRPr>
                    </a:p>
                  </a:txBody>
                  <a:tcPr marL="68580" marR="68580" marT="0" marB="0"/>
                </a:tc>
                <a:tc>
                  <a:txBody>
                    <a:bodyPr/>
                    <a:lstStyle/>
                    <a:p>
                      <a:pPr>
                        <a:lnSpc>
                          <a:spcPct val="107000"/>
                        </a:lnSpc>
                        <a:spcAft>
                          <a:spcPts val="800"/>
                        </a:spcAft>
                      </a:pPr>
                      <a:r>
                        <a:rPr lang="ru-RU" sz="1100">
                          <a:effectLst/>
                        </a:rPr>
                        <a:t> </a:t>
                      </a:r>
                      <a:endParaRPr lang="ru-RU" sz="1100">
                        <a:effectLst/>
                        <a:latin typeface="Candara"/>
                        <a:ea typeface="Candara"/>
                        <a:cs typeface="Times New Roman"/>
                      </a:endParaRPr>
                    </a:p>
                  </a:txBody>
                  <a:tcPr marL="0" marR="0" marT="0" marB="0" anchor="ctr"/>
                </a:tc>
                <a:extLst>
                  <a:ext uri="{0D108BD9-81ED-4DB2-BD59-A6C34878D82A}">
                    <a16:rowId xmlns:a16="http://schemas.microsoft.com/office/drawing/2014/main" val="10001"/>
                  </a:ext>
                </a:extLst>
              </a:tr>
              <a:tr h="1753233">
                <a:tc>
                  <a:txBody>
                    <a:bodyPr/>
                    <a:lstStyle/>
                    <a:p>
                      <a:pPr algn="just">
                        <a:lnSpc>
                          <a:spcPct val="150000"/>
                        </a:lnSpc>
                        <a:spcAft>
                          <a:spcPts val="800"/>
                        </a:spcAft>
                      </a:pPr>
                      <a:r>
                        <a:rPr lang="uk-UA" sz="1200">
                          <a:effectLst/>
                          <a:latin typeface="Times New Roman" panose="02020603050405020304" pitchFamily="18" charset="0"/>
                          <a:cs typeface="Times New Roman" panose="02020603050405020304" pitchFamily="18" charset="0"/>
                        </a:rPr>
                        <a:t>Аналіз змісту національно-патріотичної діяльності в закладі, корегування дій на майбутнє. </a:t>
                      </a:r>
                      <a:endParaRPr lang="ru-RU" sz="1200">
                        <a:effectLst/>
                        <a:latin typeface="Times New Roman" panose="02020603050405020304" pitchFamily="18" charset="0"/>
                        <a:ea typeface="Candara"/>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dirty="0">
                          <a:effectLst/>
                          <a:latin typeface="Times New Roman" panose="02020603050405020304" pitchFamily="18" charset="0"/>
                          <a:cs typeface="Times New Roman" panose="02020603050405020304" pitchFamily="18" charset="0"/>
                        </a:rPr>
                        <a:t>Тренер з національно – патріотичного виховання, педагогічний колектив, адміністрація навчального закладу</a:t>
                      </a:r>
                      <a:endParaRPr lang="ru-RU" sz="1200" dirty="0">
                        <a:effectLst/>
                        <a:latin typeface="Times New Roman" panose="02020603050405020304" pitchFamily="18" charset="0"/>
                        <a:ea typeface="Candara"/>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dirty="0">
                          <a:effectLst/>
                          <a:latin typeface="Times New Roman" panose="02020603050405020304" pitchFamily="18" charset="0"/>
                          <a:cs typeface="Times New Roman" panose="02020603050405020304" pitchFamily="18" charset="0"/>
                        </a:rPr>
                        <a:t>Травень 2020 року</a:t>
                      </a:r>
                      <a:endParaRPr lang="ru-RU" sz="1200" dirty="0">
                        <a:effectLst/>
                        <a:latin typeface="Times New Roman" panose="02020603050405020304" pitchFamily="18" charset="0"/>
                        <a:ea typeface="Candara"/>
                        <a:cs typeface="Times New Roman" panose="02020603050405020304" pitchFamily="18" charset="0"/>
                      </a:endParaRPr>
                    </a:p>
                  </a:txBody>
                  <a:tcPr marL="68580" marR="68580" marT="0" marB="0"/>
                </a:tc>
                <a:tc>
                  <a:txBody>
                    <a:bodyPr/>
                    <a:lstStyle/>
                    <a:p>
                      <a:pPr>
                        <a:lnSpc>
                          <a:spcPct val="107000"/>
                        </a:lnSpc>
                        <a:spcAft>
                          <a:spcPts val="800"/>
                        </a:spcAft>
                      </a:pPr>
                      <a:r>
                        <a:rPr lang="ru-RU" sz="1100" dirty="0">
                          <a:effectLst/>
                        </a:rPr>
                        <a:t> </a:t>
                      </a:r>
                      <a:endParaRPr lang="ru-RU" sz="1100" dirty="0">
                        <a:effectLst/>
                        <a:latin typeface="Candara"/>
                        <a:ea typeface="Candara"/>
                        <a:cs typeface="Times New Roman"/>
                      </a:endParaRPr>
                    </a:p>
                  </a:txBody>
                  <a:tcPr marL="0" marR="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16205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uk-UA" sz="2000" b="1" dirty="0">
                <a:latin typeface="Times New Roman" panose="02020603050405020304" pitchFamily="18" charset="0"/>
                <a:cs typeface="Times New Roman" panose="02020603050405020304" pitchFamily="18" charset="0"/>
              </a:rPr>
              <a:t>Бюджет проекту</a:t>
            </a:r>
            <a:endParaRPr lang="ru-RU" sz="2000" b="1" dirty="0">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723992775"/>
              </p:ext>
            </p:extLst>
          </p:nvPr>
        </p:nvGraphicFramePr>
        <p:xfrm>
          <a:off x="755576" y="1196753"/>
          <a:ext cx="7488832" cy="4924498"/>
        </p:xfrm>
        <a:graphic>
          <a:graphicData uri="http://schemas.openxmlformats.org/drawingml/2006/table">
            <a:tbl>
              <a:tblPr firstRow="1" firstCol="1" bandRow="1">
                <a:tableStyleId>{F5AB1C69-6EDB-4FF4-983F-18BD219EF322}</a:tableStyleId>
              </a:tblPr>
              <a:tblGrid>
                <a:gridCol w="2016224">
                  <a:extLst>
                    <a:ext uri="{9D8B030D-6E8A-4147-A177-3AD203B41FA5}">
                      <a16:colId xmlns:a16="http://schemas.microsoft.com/office/drawing/2014/main" val="20000"/>
                    </a:ext>
                  </a:extLst>
                </a:gridCol>
                <a:gridCol w="1799998">
                  <a:extLst>
                    <a:ext uri="{9D8B030D-6E8A-4147-A177-3AD203B41FA5}">
                      <a16:colId xmlns:a16="http://schemas.microsoft.com/office/drawing/2014/main" val="20001"/>
                    </a:ext>
                  </a:extLst>
                </a:gridCol>
                <a:gridCol w="1872410">
                  <a:extLst>
                    <a:ext uri="{9D8B030D-6E8A-4147-A177-3AD203B41FA5}">
                      <a16:colId xmlns:a16="http://schemas.microsoft.com/office/drawing/2014/main" val="20002"/>
                    </a:ext>
                  </a:extLst>
                </a:gridCol>
                <a:gridCol w="1800200">
                  <a:extLst>
                    <a:ext uri="{9D8B030D-6E8A-4147-A177-3AD203B41FA5}">
                      <a16:colId xmlns:a16="http://schemas.microsoft.com/office/drawing/2014/main" val="20003"/>
                    </a:ext>
                  </a:extLst>
                </a:gridCol>
              </a:tblGrid>
              <a:tr h="288031">
                <a:tc gridSpan="4">
                  <a:txBody>
                    <a:bodyPr/>
                    <a:lstStyle/>
                    <a:p>
                      <a:pPr algn="ctr">
                        <a:lnSpc>
                          <a:spcPct val="115000"/>
                        </a:lnSpc>
                        <a:spcAft>
                          <a:spcPts val="0"/>
                        </a:spcAft>
                      </a:pPr>
                      <a:r>
                        <a:rPr lang="uk-UA" sz="1050" dirty="0">
                          <a:effectLst/>
                          <a:latin typeface="Times New Roman" panose="02020603050405020304" pitchFamily="18" charset="0"/>
                          <a:cs typeface="Times New Roman" panose="02020603050405020304" pitchFamily="18" charset="0"/>
                        </a:rPr>
                        <a:t>Канцелярські товари</a:t>
                      </a:r>
                      <a:endParaRPr lang="ru-RU" sz="1050" dirty="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156068">
                <a:tc>
                  <a:txBody>
                    <a:bodyPr/>
                    <a:lstStyle/>
                    <a:p>
                      <a:pPr algn="ctr">
                        <a:lnSpc>
                          <a:spcPct val="115000"/>
                        </a:lnSpc>
                        <a:spcAft>
                          <a:spcPts val="0"/>
                        </a:spcAft>
                      </a:pPr>
                      <a:r>
                        <a:rPr lang="uk-UA" sz="1050" dirty="0">
                          <a:effectLst/>
                          <a:latin typeface="Times New Roman" panose="02020603050405020304" pitchFamily="18" charset="0"/>
                          <a:cs typeface="Times New Roman" panose="02020603050405020304" pitchFamily="18" charset="0"/>
                        </a:rPr>
                        <a:t>Назва товару</a:t>
                      </a:r>
                      <a:endParaRPr lang="ru-RU" sz="1050" dirty="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1050" dirty="0">
                          <a:effectLst/>
                          <a:latin typeface="Times New Roman" panose="02020603050405020304" pitchFamily="18" charset="0"/>
                          <a:cs typeface="Times New Roman" panose="02020603050405020304" pitchFamily="18" charset="0"/>
                        </a:rPr>
                        <a:t>Кількість</a:t>
                      </a:r>
                      <a:endParaRPr lang="ru-RU" sz="1050" dirty="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1050">
                          <a:effectLst/>
                          <a:latin typeface="Times New Roman" panose="02020603050405020304" pitchFamily="18" charset="0"/>
                          <a:cs typeface="Times New Roman" panose="02020603050405020304" pitchFamily="18" charset="0"/>
                        </a:rPr>
                        <a:t>Ціна за одиницю</a:t>
                      </a:r>
                      <a:endParaRPr lang="ru-RU" sz="105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900">
                          <a:effectLst/>
                        </a:rPr>
                        <a:t>Загальна ціна</a:t>
                      </a:r>
                      <a:endParaRPr lang="ru-RU" sz="700">
                        <a:solidFill>
                          <a:srgbClr val="31849B"/>
                        </a:solidFill>
                        <a:effectLst/>
                        <a:latin typeface="Calibri"/>
                        <a:ea typeface="Calibri"/>
                        <a:cs typeface="Times New Roman"/>
                      </a:endParaRPr>
                    </a:p>
                  </a:txBody>
                  <a:tcPr marL="43621" marR="43621" marT="0" marB="0"/>
                </a:tc>
                <a:extLst>
                  <a:ext uri="{0D108BD9-81ED-4DB2-BD59-A6C34878D82A}">
                    <a16:rowId xmlns:a16="http://schemas.microsoft.com/office/drawing/2014/main" val="10001"/>
                  </a:ext>
                </a:extLst>
              </a:tr>
              <a:tr h="312135">
                <a:tc>
                  <a:txBody>
                    <a:bodyPr/>
                    <a:lstStyle/>
                    <a:p>
                      <a:pPr algn="ctr">
                        <a:lnSpc>
                          <a:spcPct val="115000"/>
                        </a:lnSpc>
                        <a:spcAft>
                          <a:spcPts val="0"/>
                        </a:spcAft>
                      </a:pPr>
                      <a:r>
                        <a:rPr lang="uk-UA" sz="1050" dirty="0">
                          <a:effectLst/>
                          <a:latin typeface="Times New Roman" panose="02020603050405020304" pitchFamily="18" charset="0"/>
                          <a:cs typeface="Times New Roman" panose="02020603050405020304" pitchFamily="18" charset="0"/>
                        </a:rPr>
                        <a:t>Олівці </a:t>
                      </a:r>
                      <a:r>
                        <a:rPr lang="en-US" sz="1050" dirty="0">
                          <a:effectLst/>
                          <a:latin typeface="Times New Roman" panose="02020603050405020304" pitchFamily="18" charset="0"/>
                          <a:cs typeface="Times New Roman" panose="02020603050405020304" pitchFamily="18" charset="0"/>
                        </a:rPr>
                        <a:t>Superb Writer Marco</a:t>
                      </a:r>
                      <a:endParaRPr lang="ru-RU" sz="1050" dirty="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1050" dirty="0">
                          <a:effectLst/>
                          <a:latin typeface="Times New Roman" panose="02020603050405020304" pitchFamily="18" charset="0"/>
                          <a:cs typeface="Times New Roman" panose="02020603050405020304" pitchFamily="18" charset="0"/>
                        </a:rPr>
                        <a:t>10</a:t>
                      </a:r>
                      <a:endParaRPr lang="ru-RU" sz="1050" dirty="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1050">
                          <a:effectLst/>
                          <a:latin typeface="Times New Roman" panose="02020603050405020304" pitchFamily="18" charset="0"/>
                          <a:cs typeface="Times New Roman" panose="02020603050405020304" pitchFamily="18" charset="0"/>
                        </a:rPr>
                        <a:t>27.30 грн</a:t>
                      </a:r>
                      <a:endParaRPr lang="ru-RU" sz="105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tabLst>
                          <a:tab pos="690880" algn="ctr"/>
                        </a:tabLst>
                      </a:pPr>
                      <a:r>
                        <a:rPr lang="uk-UA" sz="900">
                          <a:effectLst/>
                        </a:rPr>
                        <a:t>273 грн</a:t>
                      </a:r>
                      <a:endParaRPr lang="ru-RU" sz="700">
                        <a:solidFill>
                          <a:srgbClr val="31849B"/>
                        </a:solidFill>
                        <a:effectLst/>
                        <a:latin typeface="Calibri"/>
                        <a:ea typeface="Calibri"/>
                        <a:cs typeface="Times New Roman"/>
                      </a:endParaRPr>
                    </a:p>
                  </a:txBody>
                  <a:tcPr marL="43621" marR="43621" marT="0" marB="0"/>
                </a:tc>
                <a:extLst>
                  <a:ext uri="{0D108BD9-81ED-4DB2-BD59-A6C34878D82A}">
                    <a16:rowId xmlns:a16="http://schemas.microsoft.com/office/drawing/2014/main" val="10002"/>
                  </a:ext>
                </a:extLst>
              </a:tr>
              <a:tr h="312135">
                <a:tc>
                  <a:txBody>
                    <a:bodyPr/>
                    <a:lstStyle/>
                    <a:p>
                      <a:pPr algn="ctr">
                        <a:lnSpc>
                          <a:spcPct val="115000"/>
                        </a:lnSpc>
                        <a:spcAft>
                          <a:spcPts val="0"/>
                        </a:spcAft>
                      </a:pPr>
                      <a:r>
                        <a:rPr lang="uk-UA" sz="1050">
                          <a:effectLst/>
                          <a:latin typeface="Times New Roman" panose="02020603050405020304" pitchFamily="18" charset="0"/>
                          <a:cs typeface="Times New Roman" panose="02020603050405020304" pitchFamily="18" charset="0"/>
                        </a:rPr>
                        <a:t>Маркери пернаментні</a:t>
                      </a:r>
                      <a:endParaRPr lang="ru-RU" sz="105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1050" dirty="0">
                          <a:effectLst/>
                          <a:latin typeface="Times New Roman" panose="02020603050405020304" pitchFamily="18" charset="0"/>
                          <a:cs typeface="Times New Roman" panose="02020603050405020304" pitchFamily="18" charset="0"/>
                        </a:rPr>
                        <a:t>20 х 3 кольори</a:t>
                      </a:r>
                      <a:endParaRPr lang="ru-RU" sz="1050" dirty="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1050">
                          <a:effectLst/>
                          <a:latin typeface="Times New Roman" panose="02020603050405020304" pitchFamily="18" charset="0"/>
                          <a:cs typeface="Times New Roman" panose="02020603050405020304" pitchFamily="18" charset="0"/>
                        </a:rPr>
                        <a:t>11 грн</a:t>
                      </a:r>
                      <a:endParaRPr lang="ru-RU" sz="105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900">
                          <a:effectLst/>
                        </a:rPr>
                        <a:t>666 грн</a:t>
                      </a:r>
                      <a:endParaRPr lang="ru-RU" sz="700">
                        <a:solidFill>
                          <a:srgbClr val="31849B"/>
                        </a:solidFill>
                        <a:effectLst/>
                        <a:latin typeface="Calibri"/>
                        <a:ea typeface="Calibri"/>
                        <a:cs typeface="Times New Roman"/>
                      </a:endParaRPr>
                    </a:p>
                  </a:txBody>
                  <a:tcPr marL="43621" marR="43621" marT="0" marB="0"/>
                </a:tc>
                <a:extLst>
                  <a:ext uri="{0D108BD9-81ED-4DB2-BD59-A6C34878D82A}">
                    <a16:rowId xmlns:a16="http://schemas.microsoft.com/office/drawing/2014/main" val="10003"/>
                  </a:ext>
                </a:extLst>
              </a:tr>
              <a:tr h="468203">
                <a:tc>
                  <a:txBody>
                    <a:bodyPr/>
                    <a:lstStyle/>
                    <a:p>
                      <a:pPr algn="ctr">
                        <a:lnSpc>
                          <a:spcPct val="115000"/>
                        </a:lnSpc>
                        <a:spcAft>
                          <a:spcPts val="0"/>
                        </a:spcAft>
                      </a:pPr>
                      <a:r>
                        <a:rPr lang="uk-UA" sz="1050">
                          <a:effectLst/>
                          <a:latin typeface="Times New Roman" panose="02020603050405020304" pitchFamily="18" charset="0"/>
                          <a:cs typeface="Times New Roman" panose="02020603050405020304" pitchFamily="18" charset="0"/>
                        </a:rPr>
                        <a:t>Фломастери </a:t>
                      </a:r>
                      <a:r>
                        <a:rPr lang="en-US" sz="1050">
                          <a:effectLst/>
                          <a:latin typeface="Times New Roman" panose="02020603050405020304" pitchFamily="18" charset="0"/>
                          <a:cs typeface="Times New Roman" panose="02020603050405020304" pitchFamily="18" charset="0"/>
                        </a:rPr>
                        <a:t>Centropen Perfect</a:t>
                      </a:r>
                      <a:endParaRPr lang="ru-RU" sz="105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1050" dirty="0">
                          <a:effectLst/>
                          <a:latin typeface="Times New Roman" panose="02020603050405020304" pitchFamily="18" charset="0"/>
                          <a:cs typeface="Times New Roman" panose="02020603050405020304" pitchFamily="18" charset="0"/>
                        </a:rPr>
                        <a:t>10</a:t>
                      </a:r>
                      <a:endParaRPr lang="ru-RU" sz="1050" dirty="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1050" dirty="0">
                          <a:effectLst/>
                          <a:latin typeface="Times New Roman" panose="02020603050405020304" pitchFamily="18" charset="0"/>
                          <a:cs typeface="Times New Roman" panose="02020603050405020304" pitchFamily="18" charset="0"/>
                        </a:rPr>
                        <a:t>55 грн</a:t>
                      </a:r>
                      <a:endParaRPr lang="ru-RU" sz="1050" dirty="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900">
                          <a:effectLst/>
                        </a:rPr>
                        <a:t>550 грн</a:t>
                      </a:r>
                      <a:endParaRPr lang="ru-RU" sz="700">
                        <a:solidFill>
                          <a:srgbClr val="31849B"/>
                        </a:solidFill>
                        <a:effectLst/>
                        <a:latin typeface="Calibri"/>
                        <a:ea typeface="Calibri"/>
                        <a:cs typeface="Times New Roman"/>
                      </a:endParaRPr>
                    </a:p>
                  </a:txBody>
                  <a:tcPr marL="43621" marR="43621" marT="0" marB="0"/>
                </a:tc>
                <a:extLst>
                  <a:ext uri="{0D108BD9-81ED-4DB2-BD59-A6C34878D82A}">
                    <a16:rowId xmlns:a16="http://schemas.microsoft.com/office/drawing/2014/main" val="10004"/>
                  </a:ext>
                </a:extLst>
              </a:tr>
              <a:tr h="312135">
                <a:tc>
                  <a:txBody>
                    <a:bodyPr/>
                    <a:lstStyle/>
                    <a:p>
                      <a:pPr algn="ctr">
                        <a:lnSpc>
                          <a:spcPct val="115000"/>
                        </a:lnSpc>
                        <a:spcAft>
                          <a:spcPts val="0"/>
                        </a:spcAft>
                      </a:pPr>
                      <a:r>
                        <a:rPr lang="uk-UA" sz="1050">
                          <a:effectLst/>
                          <a:latin typeface="Times New Roman" panose="02020603050405020304" pitchFamily="18" charset="0"/>
                          <a:cs typeface="Times New Roman" panose="02020603050405020304" pitchFamily="18" charset="0"/>
                        </a:rPr>
                        <a:t>Папір А4 </a:t>
                      </a:r>
                      <a:r>
                        <a:rPr lang="en-US" sz="1050">
                          <a:effectLst/>
                          <a:latin typeface="Times New Roman" panose="02020603050405020304" pitchFamily="18" charset="0"/>
                          <a:cs typeface="Times New Roman" panose="02020603050405020304" pitchFamily="18" charset="0"/>
                        </a:rPr>
                        <a:t>Berga Speed</a:t>
                      </a:r>
                      <a:endParaRPr lang="ru-RU" sz="105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1050">
                          <a:effectLst/>
                          <a:latin typeface="Times New Roman" panose="02020603050405020304" pitchFamily="18" charset="0"/>
                          <a:cs typeface="Times New Roman" panose="02020603050405020304" pitchFamily="18" charset="0"/>
                        </a:rPr>
                        <a:t>3</a:t>
                      </a:r>
                      <a:endParaRPr lang="ru-RU" sz="105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en-US" sz="1050" dirty="0">
                          <a:effectLst/>
                          <a:latin typeface="Times New Roman" panose="02020603050405020304" pitchFamily="18" charset="0"/>
                          <a:cs typeface="Times New Roman" panose="02020603050405020304" pitchFamily="18" charset="0"/>
                        </a:rPr>
                        <a:t>86 </a:t>
                      </a:r>
                      <a:r>
                        <a:rPr lang="uk-UA" sz="1050" dirty="0">
                          <a:effectLst/>
                          <a:latin typeface="Times New Roman" panose="02020603050405020304" pitchFamily="18" charset="0"/>
                          <a:cs typeface="Times New Roman" panose="02020603050405020304" pitchFamily="18" charset="0"/>
                        </a:rPr>
                        <a:t>грн</a:t>
                      </a:r>
                      <a:endParaRPr lang="ru-RU" sz="1050" dirty="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900">
                          <a:effectLst/>
                        </a:rPr>
                        <a:t>258 грн</a:t>
                      </a:r>
                      <a:endParaRPr lang="ru-RU" sz="700">
                        <a:solidFill>
                          <a:srgbClr val="31849B"/>
                        </a:solidFill>
                        <a:effectLst/>
                        <a:latin typeface="Calibri"/>
                        <a:ea typeface="Calibri"/>
                        <a:cs typeface="Times New Roman"/>
                      </a:endParaRPr>
                    </a:p>
                  </a:txBody>
                  <a:tcPr marL="43621" marR="43621" marT="0" marB="0"/>
                </a:tc>
                <a:extLst>
                  <a:ext uri="{0D108BD9-81ED-4DB2-BD59-A6C34878D82A}">
                    <a16:rowId xmlns:a16="http://schemas.microsoft.com/office/drawing/2014/main" val="10005"/>
                  </a:ext>
                </a:extLst>
              </a:tr>
              <a:tr h="312135">
                <a:tc>
                  <a:txBody>
                    <a:bodyPr/>
                    <a:lstStyle/>
                    <a:p>
                      <a:pPr algn="ctr">
                        <a:lnSpc>
                          <a:spcPct val="115000"/>
                        </a:lnSpc>
                        <a:spcAft>
                          <a:spcPts val="0"/>
                        </a:spcAft>
                      </a:pPr>
                      <a:r>
                        <a:rPr lang="uk-UA" sz="1050">
                          <a:effectLst/>
                          <a:latin typeface="Times New Roman" panose="02020603050405020304" pitchFamily="18" charset="0"/>
                          <a:cs typeface="Times New Roman" panose="02020603050405020304" pitchFamily="18" charset="0"/>
                        </a:rPr>
                        <a:t>Папір А3 </a:t>
                      </a:r>
                      <a:r>
                        <a:rPr lang="en-US" sz="1050">
                          <a:effectLst/>
                          <a:latin typeface="Times New Roman" panose="02020603050405020304" pitchFamily="18" charset="0"/>
                          <a:cs typeface="Times New Roman" panose="02020603050405020304" pitchFamily="18" charset="0"/>
                        </a:rPr>
                        <a:t>Berga Speed</a:t>
                      </a:r>
                      <a:endParaRPr lang="ru-RU" sz="105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1050">
                          <a:effectLst/>
                          <a:latin typeface="Times New Roman" panose="02020603050405020304" pitchFamily="18" charset="0"/>
                          <a:cs typeface="Times New Roman" panose="02020603050405020304" pitchFamily="18" charset="0"/>
                        </a:rPr>
                        <a:t>1</a:t>
                      </a:r>
                      <a:endParaRPr lang="ru-RU" sz="105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1050" dirty="0">
                          <a:effectLst/>
                          <a:latin typeface="Times New Roman" panose="02020603050405020304" pitchFamily="18" charset="0"/>
                          <a:cs typeface="Times New Roman" panose="02020603050405020304" pitchFamily="18" charset="0"/>
                        </a:rPr>
                        <a:t>187 грн</a:t>
                      </a:r>
                      <a:endParaRPr lang="ru-RU" sz="1050" dirty="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900">
                          <a:effectLst/>
                        </a:rPr>
                        <a:t>187 грн</a:t>
                      </a:r>
                      <a:endParaRPr lang="ru-RU" sz="700">
                        <a:solidFill>
                          <a:srgbClr val="31849B"/>
                        </a:solidFill>
                        <a:effectLst/>
                        <a:latin typeface="Calibri"/>
                        <a:ea typeface="Calibri"/>
                        <a:cs typeface="Times New Roman"/>
                      </a:endParaRPr>
                    </a:p>
                  </a:txBody>
                  <a:tcPr marL="43621" marR="43621" marT="0" marB="0"/>
                </a:tc>
                <a:extLst>
                  <a:ext uri="{0D108BD9-81ED-4DB2-BD59-A6C34878D82A}">
                    <a16:rowId xmlns:a16="http://schemas.microsoft.com/office/drawing/2014/main" val="10006"/>
                  </a:ext>
                </a:extLst>
              </a:tr>
              <a:tr h="312135">
                <a:tc>
                  <a:txBody>
                    <a:bodyPr/>
                    <a:lstStyle/>
                    <a:p>
                      <a:pPr algn="ctr">
                        <a:lnSpc>
                          <a:spcPct val="115000"/>
                        </a:lnSpc>
                        <a:spcAft>
                          <a:spcPts val="0"/>
                        </a:spcAft>
                      </a:pPr>
                      <a:r>
                        <a:rPr lang="uk-UA" sz="1050">
                          <a:effectLst/>
                          <a:latin typeface="Times New Roman" panose="02020603050405020304" pitchFamily="18" charset="0"/>
                          <a:cs typeface="Times New Roman" panose="02020603050405020304" pitchFamily="18" charset="0"/>
                        </a:rPr>
                        <a:t>Клей – олівець </a:t>
                      </a:r>
                      <a:r>
                        <a:rPr lang="en-US" sz="1050">
                          <a:effectLst/>
                          <a:latin typeface="Times New Roman" panose="02020603050405020304" pitchFamily="18" charset="0"/>
                          <a:cs typeface="Times New Roman" panose="02020603050405020304" pitchFamily="18" charset="0"/>
                        </a:rPr>
                        <a:t>Bic</a:t>
                      </a:r>
                      <a:endParaRPr lang="ru-RU" sz="105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1050">
                          <a:effectLst/>
                          <a:latin typeface="Times New Roman" panose="02020603050405020304" pitchFamily="18" charset="0"/>
                          <a:cs typeface="Times New Roman" panose="02020603050405020304" pitchFamily="18" charset="0"/>
                        </a:rPr>
                        <a:t>20</a:t>
                      </a:r>
                      <a:endParaRPr lang="ru-RU" sz="105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1050" dirty="0">
                          <a:effectLst/>
                          <a:latin typeface="Times New Roman" panose="02020603050405020304" pitchFamily="18" charset="0"/>
                          <a:cs typeface="Times New Roman" panose="02020603050405020304" pitchFamily="18" charset="0"/>
                        </a:rPr>
                        <a:t>8 грн</a:t>
                      </a:r>
                      <a:endParaRPr lang="ru-RU" sz="1050" dirty="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900">
                          <a:effectLst/>
                        </a:rPr>
                        <a:t>160 грн</a:t>
                      </a:r>
                      <a:endParaRPr lang="ru-RU" sz="700">
                        <a:solidFill>
                          <a:srgbClr val="31849B"/>
                        </a:solidFill>
                        <a:effectLst/>
                        <a:latin typeface="Calibri"/>
                        <a:ea typeface="Calibri"/>
                        <a:cs typeface="Times New Roman"/>
                      </a:endParaRPr>
                    </a:p>
                  </a:txBody>
                  <a:tcPr marL="43621" marR="43621" marT="0" marB="0"/>
                </a:tc>
                <a:extLst>
                  <a:ext uri="{0D108BD9-81ED-4DB2-BD59-A6C34878D82A}">
                    <a16:rowId xmlns:a16="http://schemas.microsoft.com/office/drawing/2014/main" val="10007"/>
                  </a:ext>
                </a:extLst>
              </a:tr>
              <a:tr h="312135">
                <a:tc>
                  <a:txBody>
                    <a:bodyPr/>
                    <a:lstStyle/>
                    <a:p>
                      <a:pPr algn="ctr">
                        <a:lnSpc>
                          <a:spcPct val="115000"/>
                        </a:lnSpc>
                        <a:spcAft>
                          <a:spcPts val="0"/>
                        </a:spcAft>
                      </a:pPr>
                      <a:r>
                        <a:rPr lang="uk-UA" sz="1050">
                          <a:effectLst/>
                          <a:latin typeface="Times New Roman" panose="02020603050405020304" pitchFamily="18" charset="0"/>
                          <a:cs typeface="Times New Roman" panose="02020603050405020304" pitchFamily="18" charset="0"/>
                        </a:rPr>
                        <a:t>Скотч (набір 10 шт.) </a:t>
                      </a:r>
                      <a:r>
                        <a:rPr lang="en-US" sz="1050">
                          <a:effectLst/>
                          <a:latin typeface="Times New Roman" panose="02020603050405020304" pitchFamily="18" charset="0"/>
                          <a:cs typeface="Times New Roman" panose="02020603050405020304" pitchFamily="18" charset="0"/>
                        </a:rPr>
                        <a:t>Klerk</a:t>
                      </a:r>
                      <a:endParaRPr lang="ru-RU" sz="105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1050">
                          <a:effectLst/>
                          <a:latin typeface="Times New Roman" panose="02020603050405020304" pitchFamily="18" charset="0"/>
                          <a:cs typeface="Times New Roman" panose="02020603050405020304" pitchFamily="18" charset="0"/>
                        </a:rPr>
                        <a:t>2</a:t>
                      </a:r>
                      <a:endParaRPr lang="ru-RU" sz="105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1050" dirty="0">
                          <a:effectLst/>
                          <a:latin typeface="Times New Roman" panose="02020603050405020304" pitchFamily="18" charset="0"/>
                          <a:cs typeface="Times New Roman" panose="02020603050405020304" pitchFamily="18" charset="0"/>
                        </a:rPr>
                        <a:t>89 грн</a:t>
                      </a:r>
                      <a:endParaRPr lang="ru-RU" sz="1050" dirty="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900">
                          <a:effectLst/>
                        </a:rPr>
                        <a:t>178 грн</a:t>
                      </a:r>
                      <a:endParaRPr lang="ru-RU" sz="700">
                        <a:solidFill>
                          <a:srgbClr val="31849B"/>
                        </a:solidFill>
                        <a:effectLst/>
                        <a:latin typeface="Calibri"/>
                        <a:ea typeface="Calibri"/>
                        <a:cs typeface="Times New Roman"/>
                      </a:endParaRPr>
                    </a:p>
                  </a:txBody>
                  <a:tcPr marL="43621" marR="43621" marT="0" marB="0"/>
                </a:tc>
                <a:extLst>
                  <a:ext uri="{0D108BD9-81ED-4DB2-BD59-A6C34878D82A}">
                    <a16:rowId xmlns:a16="http://schemas.microsoft.com/office/drawing/2014/main" val="10008"/>
                  </a:ext>
                </a:extLst>
              </a:tr>
              <a:tr h="468203">
                <a:tc>
                  <a:txBody>
                    <a:bodyPr/>
                    <a:lstStyle/>
                    <a:p>
                      <a:pPr algn="ctr">
                        <a:lnSpc>
                          <a:spcPct val="115000"/>
                        </a:lnSpc>
                        <a:spcAft>
                          <a:spcPts val="0"/>
                        </a:spcAft>
                      </a:pPr>
                      <a:r>
                        <a:rPr lang="uk-UA" sz="1050">
                          <a:effectLst/>
                          <a:latin typeface="Times New Roman" panose="02020603050405020304" pitchFamily="18" charset="0"/>
                          <a:cs typeface="Times New Roman" panose="02020603050405020304" pitchFamily="18" charset="0"/>
                        </a:rPr>
                        <a:t>Кольоровий папір (набір 10 арк.) </a:t>
                      </a:r>
                      <a:r>
                        <a:rPr lang="en-US" sz="1050">
                          <a:effectLst/>
                          <a:latin typeface="Times New Roman" panose="02020603050405020304" pitchFamily="18" charset="0"/>
                          <a:cs typeface="Times New Roman" panose="02020603050405020304" pitchFamily="18" charset="0"/>
                        </a:rPr>
                        <a:t>Zigi</a:t>
                      </a:r>
                      <a:endParaRPr lang="ru-RU" sz="105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1050">
                          <a:effectLst/>
                          <a:latin typeface="Times New Roman" panose="02020603050405020304" pitchFamily="18" charset="0"/>
                          <a:cs typeface="Times New Roman" panose="02020603050405020304" pitchFamily="18" charset="0"/>
                        </a:rPr>
                        <a:t>20</a:t>
                      </a:r>
                      <a:endParaRPr lang="ru-RU" sz="105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1050" dirty="0">
                          <a:effectLst/>
                          <a:latin typeface="Times New Roman" panose="02020603050405020304" pitchFamily="18" charset="0"/>
                          <a:cs typeface="Times New Roman" panose="02020603050405020304" pitchFamily="18" charset="0"/>
                        </a:rPr>
                        <a:t>19 грн</a:t>
                      </a:r>
                      <a:endParaRPr lang="ru-RU" sz="1050" dirty="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900">
                          <a:effectLst/>
                        </a:rPr>
                        <a:t>380 грн</a:t>
                      </a:r>
                      <a:endParaRPr lang="ru-RU" sz="700">
                        <a:solidFill>
                          <a:srgbClr val="31849B"/>
                        </a:solidFill>
                        <a:effectLst/>
                        <a:latin typeface="Calibri"/>
                        <a:ea typeface="Calibri"/>
                        <a:cs typeface="Times New Roman"/>
                      </a:endParaRPr>
                    </a:p>
                  </a:txBody>
                  <a:tcPr marL="43621" marR="43621" marT="0" marB="0"/>
                </a:tc>
                <a:extLst>
                  <a:ext uri="{0D108BD9-81ED-4DB2-BD59-A6C34878D82A}">
                    <a16:rowId xmlns:a16="http://schemas.microsoft.com/office/drawing/2014/main" val="10009"/>
                  </a:ext>
                </a:extLst>
              </a:tr>
              <a:tr h="468203">
                <a:tc>
                  <a:txBody>
                    <a:bodyPr/>
                    <a:lstStyle/>
                    <a:p>
                      <a:pPr algn="ctr">
                        <a:lnSpc>
                          <a:spcPct val="115000"/>
                        </a:lnSpc>
                        <a:spcAft>
                          <a:spcPts val="0"/>
                        </a:spcAft>
                      </a:pPr>
                      <a:r>
                        <a:rPr lang="uk-UA" sz="1050">
                          <a:effectLst/>
                          <a:latin typeface="Times New Roman" panose="02020603050405020304" pitchFamily="18" charset="0"/>
                          <a:cs typeface="Times New Roman" panose="02020603050405020304" pitchFamily="18" charset="0"/>
                        </a:rPr>
                        <a:t>Кольоровий скотч (набір) </a:t>
                      </a:r>
                      <a:r>
                        <a:rPr lang="en-US" sz="1050">
                          <a:effectLst/>
                          <a:latin typeface="Times New Roman" panose="02020603050405020304" pitchFamily="18" charset="0"/>
                          <a:cs typeface="Times New Roman" panose="02020603050405020304" pitchFamily="18" charset="0"/>
                        </a:rPr>
                        <a:t>Monisto</a:t>
                      </a:r>
                      <a:endParaRPr lang="ru-RU" sz="105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1050">
                          <a:effectLst/>
                          <a:latin typeface="Times New Roman" panose="02020603050405020304" pitchFamily="18" charset="0"/>
                          <a:cs typeface="Times New Roman" panose="02020603050405020304" pitchFamily="18" charset="0"/>
                        </a:rPr>
                        <a:t>1</a:t>
                      </a:r>
                      <a:endParaRPr lang="ru-RU" sz="105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en-US" sz="1050" dirty="0">
                          <a:effectLst/>
                          <a:latin typeface="Times New Roman" panose="02020603050405020304" pitchFamily="18" charset="0"/>
                          <a:cs typeface="Times New Roman" panose="02020603050405020304" pitchFamily="18" charset="0"/>
                        </a:rPr>
                        <a:t>258 </a:t>
                      </a:r>
                      <a:r>
                        <a:rPr lang="uk-UA" sz="1050" dirty="0">
                          <a:effectLst/>
                          <a:latin typeface="Times New Roman" panose="02020603050405020304" pitchFamily="18" charset="0"/>
                          <a:cs typeface="Times New Roman" panose="02020603050405020304" pitchFamily="18" charset="0"/>
                        </a:rPr>
                        <a:t>грн</a:t>
                      </a:r>
                      <a:endParaRPr lang="ru-RU" sz="1050" dirty="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900" dirty="0">
                          <a:effectLst/>
                        </a:rPr>
                        <a:t>258 грн</a:t>
                      </a:r>
                      <a:endParaRPr lang="ru-RU" sz="700" dirty="0">
                        <a:solidFill>
                          <a:srgbClr val="31849B"/>
                        </a:solidFill>
                        <a:effectLst/>
                        <a:latin typeface="Calibri"/>
                        <a:ea typeface="Calibri"/>
                        <a:cs typeface="Times New Roman"/>
                      </a:endParaRPr>
                    </a:p>
                  </a:txBody>
                  <a:tcPr marL="43621" marR="43621" marT="0" marB="0"/>
                </a:tc>
                <a:extLst>
                  <a:ext uri="{0D108BD9-81ED-4DB2-BD59-A6C34878D82A}">
                    <a16:rowId xmlns:a16="http://schemas.microsoft.com/office/drawing/2014/main" val="10010"/>
                  </a:ext>
                </a:extLst>
              </a:tr>
              <a:tr h="312135">
                <a:tc>
                  <a:txBody>
                    <a:bodyPr/>
                    <a:lstStyle/>
                    <a:p>
                      <a:pPr algn="ctr">
                        <a:lnSpc>
                          <a:spcPct val="115000"/>
                        </a:lnSpc>
                        <a:spcAft>
                          <a:spcPts val="0"/>
                        </a:spcAft>
                      </a:pPr>
                      <a:r>
                        <a:rPr lang="uk-UA" sz="1050">
                          <a:effectLst/>
                          <a:latin typeface="Times New Roman" panose="02020603050405020304" pitchFamily="18" charset="0"/>
                          <a:cs typeface="Times New Roman" panose="02020603050405020304" pitchFamily="18" charset="0"/>
                        </a:rPr>
                        <a:t>Фарби  </a:t>
                      </a:r>
                      <a:r>
                        <a:rPr lang="en-US" sz="1050">
                          <a:effectLst/>
                          <a:latin typeface="Times New Roman" panose="02020603050405020304" pitchFamily="18" charset="0"/>
                          <a:cs typeface="Times New Roman" panose="02020603050405020304" pitchFamily="18" charset="0"/>
                        </a:rPr>
                        <a:t>Plakatowe</a:t>
                      </a:r>
                      <a:endParaRPr lang="ru-RU" sz="105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1050">
                          <a:effectLst/>
                          <a:latin typeface="Times New Roman" panose="02020603050405020304" pitchFamily="18" charset="0"/>
                          <a:cs typeface="Times New Roman" panose="02020603050405020304" pitchFamily="18" charset="0"/>
                        </a:rPr>
                        <a:t>10</a:t>
                      </a:r>
                      <a:endParaRPr lang="ru-RU" sz="105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1050">
                          <a:effectLst/>
                          <a:latin typeface="Times New Roman" panose="02020603050405020304" pitchFamily="18" charset="0"/>
                          <a:cs typeface="Times New Roman" panose="02020603050405020304" pitchFamily="18" charset="0"/>
                        </a:rPr>
                        <a:t>96 грн</a:t>
                      </a:r>
                      <a:endParaRPr lang="ru-RU" sz="105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900" dirty="0">
                          <a:effectLst/>
                        </a:rPr>
                        <a:t>960 грн</a:t>
                      </a:r>
                      <a:endParaRPr lang="ru-RU" sz="700" dirty="0">
                        <a:solidFill>
                          <a:srgbClr val="31849B"/>
                        </a:solidFill>
                        <a:effectLst/>
                        <a:latin typeface="Calibri"/>
                        <a:ea typeface="Calibri"/>
                        <a:cs typeface="Times New Roman"/>
                      </a:endParaRPr>
                    </a:p>
                  </a:txBody>
                  <a:tcPr marL="43621" marR="43621" marT="0" marB="0"/>
                </a:tc>
                <a:extLst>
                  <a:ext uri="{0D108BD9-81ED-4DB2-BD59-A6C34878D82A}">
                    <a16:rowId xmlns:a16="http://schemas.microsoft.com/office/drawing/2014/main" val="10011"/>
                  </a:ext>
                </a:extLst>
              </a:tr>
              <a:tr h="502850">
                <a:tc>
                  <a:txBody>
                    <a:bodyPr/>
                    <a:lstStyle/>
                    <a:p>
                      <a:pPr algn="ctr">
                        <a:lnSpc>
                          <a:spcPct val="115000"/>
                        </a:lnSpc>
                        <a:spcAft>
                          <a:spcPts val="0"/>
                        </a:spcAft>
                      </a:pPr>
                      <a:r>
                        <a:rPr lang="uk-UA" sz="1050">
                          <a:effectLst/>
                          <a:latin typeface="Times New Roman" panose="02020603050405020304" pitchFamily="18" charset="0"/>
                          <a:cs typeface="Times New Roman" panose="02020603050405020304" pitchFamily="18" charset="0"/>
                        </a:rPr>
                        <a:t>Кольоровий картон (набір 10 арк.) </a:t>
                      </a:r>
                      <a:r>
                        <a:rPr lang="en-US" sz="1050">
                          <a:effectLst/>
                          <a:latin typeface="Times New Roman" panose="02020603050405020304" pitchFamily="18" charset="0"/>
                          <a:cs typeface="Times New Roman" panose="02020603050405020304" pitchFamily="18" charset="0"/>
                        </a:rPr>
                        <a:t>Zigi</a:t>
                      </a:r>
                      <a:endParaRPr lang="ru-RU" sz="105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1050">
                          <a:effectLst/>
                          <a:latin typeface="Times New Roman" panose="02020603050405020304" pitchFamily="18" charset="0"/>
                          <a:cs typeface="Times New Roman" panose="02020603050405020304" pitchFamily="18" charset="0"/>
                        </a:rPr>
                        <a:t>20</a:t>
                      </a:r>
                      <a:endParaRPr lang="ru-RU" sz="105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1050" dirty="0">
                          <a:effectLst/>
                          <a:latin typeface="Times New Roman" panose="02020603050405020304" pitchFamily="18" charset="0"/>
                          <a:cs typeface="Times New Roman" panose="02020603050405020304" pitchFamily="18" charset="0"/>
                        </a:rPr>
                        <a:t>19 грн</a:t>
                      </a:r>
                      <a:endParaRPr lang="ru-RU" sz="1050" dirty="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a:txBody>
                    <a:bodyPr/>
                    <a:lstStyle/>
                    <a:p>
                      <a:pPr algn="ctr">
                        <a:lnSpc>
                          <a:spcPct val="115000"/>
                        </a:lnSpc>
                        <a:spcAft>
                          <a:spcPts val="0"/>
                        </a:spcAft>
                      </a:pPr>
                      <a:r>
                        <a:rPr lang="uk-UA" sz="900" dirty="0">
                          <a:effectLst/>
                        </a:rPr>
                        <a:t>380 грн</a:t>
                      </a:r>
                      <a:endParaRPr lang="ru-RU" sz="700" dirty="0">
                        <a:solidFill>
                          <a:srgbClr val="31849B"/>
                        </a:solidFill>
                        <a:effectLst/>
                        <a:latin typeface="Calibri"/>
                        <a:ea typeface="Calibri"/>
                        <a:cs typeface="Times New Roman"/>
                      </a:endParaRPr>
                    </a:p>
                  </a:txBody>
                  <a:tcPr marL="43621" marR="43621" marT="0" marB="0"/>
                </a:tc>
                <a:extLst>
                  <a:ext uri="{0D108BD9-81ED-4DB2-BD59-A6C34878D82A}">
                    <a16:rowId xmlns:a16="http://schemas.microsoft.com/office/drawing/2014/main" val="10012"/>
                  </a:ext>
                </a:extLst>
              </a:tr>
              <a:tr h="360040">
                <a:tc gridSpan="4">
                  <a:txBody>
                    <a:bodyPr/>
                    <a:lstStyle/>
                    <a:p>
                      <a:pPr algn="ctr">
                        <a:lnSpc>
                          <a:spcPct val="115000"/>
                        </a:lnSpc>
                        <a:spcAft>
                          <a:spcPts val="0"/>
                        </a:spcAft>
                        <a:tabLst>
                          <a:tab pos="2969895" algn="ctr"/>
                          <a:tab pos="3848100" algn="l"/>
                        </a:tabLst>
                      </a:pPr>
                      <a:r>
                        <a:rPr lang="uk-UA" sz="1050" dirty="0">
                          <a:effectLst/>
                          <a:latin typeface="Times New Roman" panose="02020603050405020304" pitchFamily="18" charset="0"/>
                          <a:cs typeface="Times New Roman" panose="02020603050405020304" pitchFamily="18" charset="0"/>
                        </a:rPr>
                        <a:t>	Всього: 4250 грн</a:t>
                      </a:r>
                      <a:endParaRPr lang="ru-RU" sz="1050" dirty="0">
                        <a:solidFill>
                          <a:srgbClr val="31849B"/>
                        </a:solidFill>
                        <a:effectLst/>
                        <a:latin typeface="Times New Roman" panose="02020603050405020304" pitchFamily="18" charset="0"/>
                        <a:ea typeface="Calibri"/>
                        <a:cs typeface="Times New Roman" panose="02020603050405020304" pitchFamily="18" charset="0"/>
                      </a:endParaRPr>
                    </a:p>
                  </a:txBody>
                  <a:tcPr marL="43621" marR="43621" marT="0" marB="0"/>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13"/>
                  </a:ext>
                </a:extLst>
              </a:tr>
            </a:tbl>
          </a:graphicData>
        </a:graphic>
      </p:graphicFrame>
      <p:sp>
        <p:nvSpPr>
          <p:cNvPr id="4" name="Rectangle 1"/>
          <p:cNvSpPr>
            <a:spLocks noChangeArrowheads="1"/>
          </p:cNvSpPr>
          <p:nvPr/>
        </p:nvSpPr>
        <p:spPr bwMode="auto">
          <a:xfrm>
            <a:off x="2638425" y="15763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978517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5"/>
          <p:cNvGraphicFramePr>
            <a:graphicFrameLocks noGrp="1"/>
          </p:cNvGraphicFramePr>
          <p:nvPr>
            <p:extLst>
              <p:ext uri="{D42A27DB-BD31-4B8C-83A1-F6EECF244321}">
                <p14:modId xmlns:p14="http://schemas.microsoft.com/office/powerpoint/2010/main" val="3607729531"/>
              </p:ext>
            </p:extLst>
          </p:nvPr>
        </p:nvGraphicFramePr>
        <p:xfrm>
          <a:off x="755577" y="908719"/>
          <a:ext cx="7488830" cy="5112568"/>
        </p:xfrm>
        <a:graphic>
          <a:graphicData uri="http://schemas.openxmlformats.org/drawingml/2006/table">
            <a:tbl>
              <a:tblPr firstRow="1" firstCol="1" bandRow="1">
                <a:tableStyleId>{5C22544A-7EE6-4342-B048-85BDC9FD1C3A}</a:tableStyleId>
              </a:tblPr>
              <a:tblGrid>
                <a:gridCol w="1871621">
                  <a:extLst>
                    <a:ext uri="{9D8B030D-6E8A-4147-A177-3AD203B41FA5}">
                      <a16:colId xmlns:a16="http://schemas.microsoft.com/office/drawing/2014/main" val="20000"/>
                    </a:ext>
                  </a:extLst>
                </a:gridCol>
                <a:gridCol w="1872403">
                  <a:extLst>
                    <a:ext uri="{9D8B030D-6E8A-4147-A177-3AD203B41FA5}">
                      <a16:colId xmlns:a16="http://schemas.microsoft.com/office/drawing/2014/main" val="20001"/>
                    </a:ext>
                  </a:extLst>
                </a:gridCol>
                <a:gridCol w="1872403">
                  <a:extLst>
                    <a:ext uri="{9D8B030D-6E8A-4147-A177-3AD203B41FA5}">
                      <a16:colId xmlns:a16="http://schemas.microsoft.com/office/drawing/2014/main" val="20002"/>
                    </a:ext>
                  </a:extLst>
                </a:gridCol>
                <a:gridCol w="1872403">
                  <a:extLst>
                    <a:ext uri="{9D8B030D-6E8A-4147-A177-3AD203B41FA5}">
                      <a16:colId xmlns:a16="http://schemas.microsoft.com/office/drawing/2014/main" val="20003"/>
                    </a:ext>
                  </a:extLst>
                </a:gridCol>
              </a:tblGrid>
              <a:tr h="489636">
                <a:tc gridSpan="4">
                  <a:txBody>
                    <a:bodyPr/>
                    <a:lstStyle/>
                    <a:p>
                      <a:pPr algn="ctr">
                        <a:lnSpc>
                          <a:spcPct val="115000"/>
                        </a:lnSpc>
                        <a:spcAft>
                          <a:spcPts val="0"/>
                        </a:spcAft>
                      </a:pPr>
                      <a:r>
                        <a:rPr lang="ru-RU" sz="1100" dirty="0" err="1">
                          <a:effectLst/>
                          <a:latin typeface="Times New Roman" panose="02020603050405020304" pitchFamily="18" charset="0"/>
                          <a:cs typeface="Times New Roman" panose="02020603050405020304" pitchFamily="18" charset="0"/>
                        </a:rPr>
                        <a:t>Одяг</a:t>
                      </a:r>
                      <a:endParaRPr lang="ru-RU" sz="1100" dirty="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489636">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Назва товару</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Кількість</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Ціна за одиницю</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Загальна ціна</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89636">
                <a:tc>
                  <a:txBody>
                    <a:bodyPr/>
                    <a:lstStyle/>
                    <a:p>
                      <a:pPr algn="ctr">
                        <a:lnSpc>
                          <a:spcPct val="115000"/>
                        </a:lnSpc>
                        <a:spcAft>
                          <a:spcPts val="0"/>
                        </a:spcAft>
                      </a:pPr>
                      <a:r>
                        <a:rPr lang="ru-RU" sz="1100" dirty="0" err="1">
                          <a:effectLst/>
                          <a:latin typeface="Times New Roman" panose="02020603050405020304" pitchFamily="18" charset="0"/>
                          <a:cs typeface="Times New Roman" panose="02020603050405020304" pitchFamily="18" charset="0"/>
                        </a:rPr>
                        <a:t>Вишиванка</a:t>
                      </a:r>
                      <a:r>
                        <a:rPr lang="ru-RU" sz="1100" dirty="0">
                          <a:effectLst/>
                          <a:latin typeface="Times New Roman" panose="02020603050405020304" pitchFamily="18" charset="0"/>
                          <a:cs typeface="Times New Roman" panose="02020603050405020304" pitchFamily="18" charset="0"/>
                        </a:rPr>
                        <a:t> </a:t>
                      </a:r>
                      <a:r>
                        <a:rPr lang="ru-RU" sz="1100" dirty="0" err="1">
                          <a:effectLst/>
                          <a:latin typeface="Times New Roman" panose="02020603050405020304" pitchFamily="18" charset="0"/>
                          <a:cs typeface="Times New Roman" panose="02020603050405020304" pitchFamily="18" charset="0"/>
                        </a:rPr>
                        <a:t>жіноча</a:t>
                      </a:r>
                      <a:endParaRPr lang="ru-RU" sz="1100" dirty="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30</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241 грн</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7230 грн</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705844">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Вишиванка чоловіча</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30</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265 грн</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7950 грн</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489636">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Шаровари</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ru-RU" sz="1100" dirty="0">
                          <a:effectLst/>
                          <a:latin typeface="Times New Roman" panose="02020603050405020304" pitchFamily="18" charset="0"/>
                          <a:cs typeface="Times New Roman" panose="02020603050405020304" pitchFamily="18" charset="0"/>
                        </a:rPr>
                        <a:t>30</a:t>
                      </a:r>
                      <a:endParaRPr lang="ru-RU" sz="1100" dirty="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171 грн</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5130 грн</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489636">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Вінки</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60</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43 грн</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2580 грн</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489636">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Рушники вишиті</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20</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79 грн</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 </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489636">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Прапорці </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50</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15 грн</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1580 грн</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489636">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Стрічки</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60 х 2 кольори</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20 грн</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ctr">
                        <a:lnSpc>
                          <a:spcPct val="115000"/>
                        </a:lnSpc>
                        <a:spcAft>
                          <a:spcPts val="0"/>
                        </a:spcAft>
                      </a:pPr>
                      <a:r>
                        <a:rPr lang="ru-RU" sz="1100">
                          <a:effectLst/>
                          <a:latin typeface="Times New Roman" panose="02020603050405020304" pitchFamily="18" charset="0"/>
                          <a:cs typeface="Times New Roman" panose="02020603050405020304" pitchFamily="18" charset="0"/>
                        </a:rPr>
                        <a:t>1200 грн</a:t>
                      </a:r>
                      <a:endParaRPr lang="ru-RU" sz="110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489636">
                <a:tc gridSpan="4">
                  <a:txBody>
                    <a:bodyPr/>
                    <a:lstStyle/>
                    <a:p>
                      <a:pPr algn="ctr">
                        <a:lnSpc>
                          <a:spcPct val="115000"/>
                        </a:lnSpc>
                        <a:spcAft>
                          <a:spcPts val="0"/>
                        </a:spcAft>
                      </a:pPr>
                      <a:r>
                        <a:rPr lang="ru-RU" sz="1100" dirty="0" err="1">
                          <a:effectLst/>
                          <a:latin typeface="Times New Roman" panose="02020603050405020304" pitchFamily="18" charset="0"/>
                          <a:cs typeface="Times New Roman" panose="02020603050405020304" pitchFamily="18" charset="0"/>
                        </a:rPr>
                        <a:t>Всього</a:t>
                      </a:r>
                      <a:r>
                        <a:rPr lang="ru-RU" sz="1100" dirty="0">
                          <a:effectLst/>
                          <a:latin typeface="Times New Roman" panose="02020603050405020304" pitchFamily="18" charset="0"/>
                          <a:cs typeface="Times New Roman" panose="02020603050405020304" pitchFamily="18" charset="0"/>
                        </a:rPr>
                        <a:t>: 25670 </a:t>
                      </a:r>
                      <a:r>
                        <a:rPr lang="ru-RU" sz="1100" dirty="0" err="1">
                          <a:effectLst/>
                          <a:latin typeface="Times New Roman" panose="02020603050405020304" pitchFamily="18" charset="0"/>
                          <a:cs typeface="Times New Roman" panose="02020603050405020304" pitchFamily="18" charset="0"/>
                        </a:rPr>
                        <a:t>грн</a:t>
                      </a:r>
                      <a:endParaRPr lang="ru-RU" sz="1100" dirty="0">
                        <a:solidFill>
                          <a:srgbClr val="31849B"/>
                        </a:solidFill>
                        <a:effectLst/>
                        <a:latin typeface="Times New Roman" panose="02020603050405020304" pitchFamily="18" charset="0"/>
                        <a:ea typeface="Calibri"/>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40986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83362"/>
          </a:xfrm>
        </p:spPr>
        <p:txBody>
          <a:bodyPr>
            <a:normAutofit fontScale="90000"/>
          </a:bodyPr>
          <a:lstStyle/>
          <a:p>
            <a:r>
              <a:rPr lang="uk-UA" sz="3600" b="1" u="sng" dirty="0">
                <a:solidFill>
                  <a:srgbClr val="C00000"/>
                </a:solidFill>
                <a:latin typeface="Times New Roman" pitchFamily="18" charset="0"/>
                <a:cs typeface="Times New Roman" pitchFamily="18" charset="0"/>
              </a:rPr>
              <a:t>Очікувані результати:</a:t>
            </a:r>
            <a:br>
              <a:rPr lang="uk-UA" sz="3600" b="1" u="sng" dirty="0">
                <a:solidFill>
                  <a:srgbClr val="C00000"/>
                </a:solidFill>
                <a:latin typeface="Times New Roman" pitchFamily="18" charset="0"/>
                <a:cs typeface="Times New Roman" pitchFamily="18" charset="0"/>
              </a:rPr>
            </a:br>
            <a:r>
              <a:rPr lang="uk-UA" sz="3600" b="1" dirty="0">
                <a:solidFill>
                  <a:srgbClr val="00359E"/>
                </a:solidFill>
                <a:latin typeface="Times New Roman" pitchFamily="18" charset="0"/>
                <a:cs typeface="Times New Roman" pitchFamily="18" charset="0"/>
              </a:rPr>
              <a:t>      </a:t>
            </a:r>
            <a:r>
              <a:rPr lang="uk-UA" sz="3600" b="1" dirty="0">
                <a:latin typeface="Times New Roman" pitchFamily="18" charset="0"/>
                <a:cs typeface="Times New Roman" pitchFamily="18" charset="0"/>
              </a:rPr>
              <a:t>Забезпечення у молодого покоління розвинутої національно-патріотичної свідомості, почуття вірності, любові до Батьківщини;</a:t>
            </a:r>
            <a:br>
              <a:rPr lang="uk-UA" sz="3600" b="1" dirty="0">
                <a:latin typeface="Times New Roman" pitchFamily="18" charset="0"/>
                <a:cs typeface="Times New Roman" pitchFamily="18" charset="0"/>
              </a:rPr>
            </a:br>
            <a:r>
              <a:rPr lang="uk-UA" sz="3600" b="1" dirty="0">
                <a:latin typeface="Times New Roman" pitchFamily="18" charset="0"/>
                <a:cs typeface="Times New Roman" pitchFamily="18" charset="0"/>
              </a:rPr>
              <a:t> Відновлення історичної пам'яті про традиції українського народу;</a:t>
            </a:r>
            <a:br>
              <a:rPr lang="uk-UA" sz="3600" b="1" dirty="0">
                <a:latin typeface="Times New Roman" pitchFamily="18" charset="0"/>
                <a:cs typeface="Times New Roman" pitchFamily="18" charset="0"/>
              </a:rPr>
            </a:br>
            <a:r>
              <a:rPr lang="uk-UA" sz="3600" b="1" dirty="0">
                <a:latin typeface="Times New Roman" pitchFamily="18" charset="0"/>
                <a:cs typeface="Times New Roman" pitchFamily="18" charset="0"/>
              </a:rPr>
              <a:t> Зацікавленість молоді щодо служби у Збройних силах України;</a:t>
            </a:r>
            <a:br>
              <a:rPr lang="uk-UA" sz="3600" b="1" dirty="0">
                <a:latin typeface="Times New Roman" pitchFamily="18" charset="0"/>
                <a:cs typeface="Times New Roman" pitchFamily="18" charset="0"/>
              </a:rPr>
            </a:br>
            <a:r>
              <a:rPr lang="uk-UA" sz="3600" b="1" dirty="0">
                <a:latin typeface="Times New Roman" pitchFamily="18" charset="0"/>
                <a:cs typeface="Times New Roman" pitchFamily="18" charset="0"/>
              </a:rPr>
              <a:t> Створення ефективного</a:t>
            </a:r>
            <a:br>
              <a:rPr lang="uk-UA" sz="3600" b="1" dirty="0">
                <a:latin typeface="Times New Roman" pitchFamily="18" charset="0"/>
                <a:cs typeface="Times New Roman" pitchFamily="18" charset="0"/>
              </a:rPr>
            </a:br>
            <a:r>
              <a:rPr lang="uk-UA" sz="3600" b="1" dirty="0">
                <a:latin typeface="Times New Roman" pitchFamily="18" charset="0"/>
                <a:cs typeface="Times New Roman" pitchFamily="18" charset="0"/>
              </a:rPr>
              <a:t>      національно – патріотичного</a:t>
            </a:r>
            <a:br>
              <a:rPr lang="uk-UA" sz="3600" b="1" dirty="0">
                <a:latin typeface="Times New Roman" pitchFamily="18" charset="0"/>
                <a:cs typeface="Times New Roman" pitchFamily="18" charset="0"/>
              </a:rPr>
            </a:br>
            <a:r>
              <a:rPr lang="uk-UA" sz="3600" b="1" dirty="0">
                <a:latin typeface="Times New Roman" pitchFamily="18" charset="0"/>
                <a:cs typeface="Times New Roman" pitchFamily="18" charset="0"/>
              </a:rPr>
              <a:t>       виховання дітей та молоді</a:t>
            </a:r>
            <a:r>
              <a:rPr lang="uk-UA" b="1" dirty="0">
                <a:latin typeface="Times New Roman" pitchFamily="18" charset="0"/>
                <a:cs typeface="Times New Roman" pitchFamily="18" charset="0"/>
              </a:rPr>
              <a:t>.</a:t>
            </a:r>
            <a:br>
              <a:rPr lang="ru-RU" b="1" dirty="0">
                <a:solidFill>
                  <a:srgbClr val="00359E"/>
                </a:solidFill>
                <a:latin typeface="Times New Roman" pitchFamily="18" charset="0"/>
                <a:cs typeface="Times New Roman" pitchFamily="18" charset="0"/>
              </a:rPr>
            </a:br>
            <a:endParaRPr lang="ru-RU" dirty="0"/>
          </a:p>
        </p:txBody>
      </p:sp>
    </p:spTree>
    <p:extLst>
      <p:ext uri="{BB962C8B-B14F-4D97-AF65-F5344CB8AC3E}">
        <p14:creationId xmlns:p14="http://schemas.microsoft.com/office/powerpoint/2010/main" val="78178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ED6677-3BE2-59F2-F870-9C47BDE29DA3}"/>
              </a:ext>
            </a:extLst>
          </p:cNvPr>
          <p:cNvSpPr>
            <a:spLocks noGrp="1"/>
          </p:cNvSpPr>
          <p:nvPr>
            <p:ph type="title"/>
          </p:nvPr>
        </p:nvSpPr>
        <p:spPr/>
        <p:txBody>
          <a:bodyPr/>
          <a:lstStyle/>
          <a:p>
            <a:endParaRPr lang="uk-UA"/>
          </a:p>
        </p:txBody>
      </p:sp>
    </p:spTree>
    <p:extLst>
      <p:ext uri="{BB962C8B-B14F-4D97-AF65-F5344CB8AC3E}">
        <p14:creationId xmlns:p14="http://schemas.microsoft.com/office/powerpoint/2010/main" val="3237058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02634"/>
          </a:xfrm>
        </p:spPr>
        <p:txBody>
          <a:bodyPr>
            <a:normAutofit/>
          </a:bodyPr>
          <a:lstStyle/>
          <a:p>
            <a:r>
              <a:rPr lang="uk-UA" sz="2800" b="1" dirty="0">
                <a:latin typeface="Times New Roman" panose="02020603050405020304" pitchFamily="18" charset="0"/>
                <a:cs typeface="Times New Roman" panose="02020603050405020304" pitchFamily="18" charset="0"/>
              </a:rPr>
              <a:t>Перевірка результатів</a:t>
            </a:r>
            <a:br>
              <a:rPr lang="uk-UA"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Для моніторингу успішності рекомендується провести тестування або рефлексію в усній формі. Складання питань та завдань із проведених заходів та пам’ятних дат. Перевірити свідомість учнів можна звернувши увагу на елементи одягу та аксесуари: самостійно виявлене бажання носити вишиванку , вінки, пам’ятні браслети тощо. Звертати увагу на мову спілкування на перерві та позаурочний час. Колективне обговорення вподобань у соціальних мережах:              мова листування та реакція друзів на українську мову,      зацікавленість приєднатися до національно тематичних груп.</a:t>
            </a:r>
            <a:br>
              <a:rPr lang="ru-RU" dirty="0"/>
            </a:br>
            <a:endParaRPr lang="ru-RU" dirty="0"/>
          </a:p>
        </p:txBody>
      </p:sp>
    </p:spTree>
    <p:extLst>
      <p:ext uri="{BB962C8B-B14F-4D97-AF65-F5344CB8AC3E}">
        <p14:creationId xmlns:p14="http://schemas.microsoft.com/office/powerpoint/2010/main" val="4180667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Заголовок 1"/>
          <p:cNvSpPr txBox="1">
            <a:spLocks/>
          </p:cNvSpPr>
          <p:nvPr/>
        </p:nvSpPr>
        <p:spPr>
          <a:xfrm>
            <a:off x="251520" y="274638"/>
            <a:ext cx="8640960" cy="603468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uk-UA" sz="2400" b="1" dirty="0">
                <a:latin typeface="Times New Roman" panose="02020603050405020304" pitchFamily="18" charset="0"/>
                <a:cs typeface="Times New Roman" panose="02020603050405020304" pitchFamily="18" charset="0"/>
              </a:rPr>
              <a:t>Цільова аудиторія</a:t>
            </a:r>
          </a:p>
          <a:p>
            <a:br>
              <a:rPr lang="uk-UA"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Головним суб’єктом проекту є учні молодшої та середньої ланки, з цього виходить, що дитина спочатку має освідомити  себе та своє місце у родині. При умові, що дитина зрозуміла своє значення та потрібність вона починає думати про любов до рідного краю, а вже потім, до нашого спільного дому – Землі. Завдання педагога – допомогти дитині зрозуміти, що в кожної людини є свій рідний край. Поступово переходити від малого до великого: від рідного села або міста, з яким пов’язані спогади та  </a:t>
            </a:r>
          </a:p>
          <a:p>
            <a:r>
              <a:rPr lang="uk-UA" sz="2400" dirty="0">
                <a:latin typeface="Times New Roman" panose="02020603050405020304" pitchFamily="18" charset="0"/>
                <a:cs typeface="Times New Roman" panose="02020603050405020304" pitchFamily="18" charset="0"/>
              </a:rPr>
              <a:t>                      тепло дитинства, до гордості за рідну землю та  </a:t>
            </a:r>
          </a:p>
          <a:p>
            <a:r>
              <a:rPr lang="uk-UA" sz="2400" dirty="0">
                <a:latin typeface="Times New Roman" panose="02020603050405020304" pitchFamily="18" charset="0"/>
                <a:cs typeface="Times New Roman" panose="02020603050405020304" pitchFamily="18" charset="0"/>
              </a:rPr>
              <a:t>                         різні досягнення співвітчизників. І кожному з нас   </a:t>
            </a:r>
          </a:p>
          <a:p>
            <a:r>
              <a:rPr lang="uk-UA" sz="2400" dirty="0">
                <a:latin typeface="Times New Roman" panose="02020603050405020304" pitchFamily="18" charset="0"/>
                <a:cs typeface="Times New Roman" panose="02020603050405020304" pitchFamily="18" charset="0"/>
              </a:rPr>
              <a:t>                       треба вміти бути корисним для України, а для  </a:t>
            </a:r>
          </a:p>
          <a:p>
            <a:r>
              <a:rPr lang="uk-UA" sz="2400" dirty="0">
                <a:latin typeface="Times New Roman" panose="02020603050405020304" pitchFamily="18" charset="0"/>
                <a:cs typeface="Times New Roman" panose="02020603050405020304" pitchFamily="18" charset="0"/>
              </a:rPr>
              <a:t>                           цього треба багато знати та вміти, з дитинства </a:t>
            </a:r>
          </a:p>
          <a:p>
            <a:r>
              <a:rPr lang="uk-UA" sz="2400" dirty="0">
                <a:latin typeface="Times New Roman" panose="02020603050405020304" pitchFamily="18" charset="0"/>
                <a:cs typeface="Times New Roman" panose="02020603050405020304" pitchFamily="18" charset="0"/>
              </a:rPr>
              <a:t>                             здійснювати такі справи, які були б на благо  </a:t>
            </a:r>
          </a:p>
          <a:p>
            <a:r>
              <a:rPr lang="uk-UA" sz="2400" dirty="0">
                <a:latin typeface="Times New Roman" panose="02020603050405020304" pitchFamily="18" charset="0"/>
                <a:cs typeface="Times New Roman" panose="02020603050405020304" pitchFamily="18" charset="0"/>
              </a:rPr>
              <a:t>                                           свого дому, школи, міста, всієї держави</a:t>
            </a:r>
            <a:r>
              <a:rPr lang="uk-UA" sz="1200" dirty="0"/>
              <a:t>.</a:t>
            </a:r>
            <a:endParaRPr lang="ru-RU"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2158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575294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7384"/>
            <a:ext cx="9144000" cy="6858000"/>
          </a:xfrm>
          <a:prstGeom prst="rect">
            <a:avLst/>
          </a:prstGeom>
        </p:spPr>
      </p:pic>
      <p:sp>
        <p:nvSpPr>
          <p:cNvPr id="3" name="Заголовок 1"/>
          <p:cNvSpPr txBox="1">
            <a:spLocks/>
          </p:cNvSpPr>
          <p:nvPr/>
        </p:nvSpPr>
        <p:spPr>
          <a:xfrm>
            <a:off x="457200" y="274638"/>
            <a:ext cx="8229600" cy="531460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uk-UA" sz="2400" b="1" dirty="0">
                <a:latin typeface="Times New Roman" panose="02020603050405020304" pitchFamily="18" charset="0"/>
                <a:cs typeface="Times New Roman" panose="02020603050405020304" pitchFamily="18" charset="0"/>
              </a:rPr>
              <a:t>Актуальність проекту</a:t>
            </a:r>
          </a:p>
          <a:p>
            <a:br>
              <a:rPr lang="uk-UA"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Одним з пріоритетних напрямів роботи з учнівською молоддю є саме патріотичне виховання як процес цілеспрямованого систематичного формування почуття патріотизму, духовної та психологічної готовності до виконання громадянського і конституційного обов’язку щодо захисту суверенітету, територіальної цілісності держави на прикладі пращурів та при формуванні власної свідомості.  </a:t>
            </a:r>
          </a:p>
          <a:p>
            <a:r>
              <a:rPr lang="uk-UA" sz="2400" dirty="0">
                <a:latin typeface="Times New Roman" panose="02020603050405020304" pitchFamily="18" charset="0"/>
                <a:cs typeface="Times New Roman" panose="02020603050405020304" pitchFamily="18" charset="0"/>
              </a:rPr>
              <a:t>         Необхідність такої діяльності  пов’язана із військовими  </a:t>
            </a:r>
          </a:p>
          <a:p>
            <a:r>
              <a:rPr lang="uk-UA" sz="2400" dirty="0">
                <a:latin typeface="Times New Roman" panose="02020603050405020304" pitchFamily="18" charset="0"/>
                <a:cs typeface="Times New Roman" panose="02020603050405020304" pitchFamily="18" charset="0"/>
              </a:rPr>
              <a:t>                      діями на сході України. Тому почуття  </a:t>
            </a:r>
          </a:p>
          <a:p>
            <a:r>
              <a:rPr lang="uk-UA" sz="2400" dirty="0">
                <a:latin typeface="Times New Roman" panose="02020603050405020304" pitchFamily="18" charset="0"/>
                <a:cs typeface="Times New Roman" panose="02020603050405020304" pitchFamily="18" charset="0"/>
              </a:rPr>
              <a:t>                        патріотизму та вміння критично мислити є  </a:t>
            </a:r>
          </a:p>
          <a:p>
            <a:r>
              <a:rPr lang="uk-UA" sz="2400" dirty="0">
                <a:latin typeface="Times New Roman" panose="02020603050405020304" pitchFamily="18" charset="0"/>
                <a:cs typeface="Times New Roman" panose="02020603050405020304" pitchFamily="18" charset="0"/>
              </a:rPr>
              <a:t>                         особливо вагомими. </a:t>
            </a:r>
            <a:br>
              <a:rPr lang="ru-RU" sz="2400" dirty="0"/>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7010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Заголовок 1"/>
          <p:cNvSpPr txBox="1">
            <a:spLocks/>
          </p:cNvSpPr>
          <p:nvPr/>
        </p:nvSpPr>
        <p:spPr>
          <a:xfrm>
            <a:off x="457200" y="274638"/>
            <a:ext cx="8229600" cy="5170586"/>
          </a:xfrm>
          <a:prstGeom prst="rect">
            <a:avLst/>
          </a:prstGeom>
        </p:spPr>
        <p:txBody>
          <a:bodyP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uk-UA" sz="2500" b="1" dirty="0">
                <a:latin typeface="Times New Roman" panose="02020603050405020304" pitchFamily="18" charset="0"/>
                <a:cs typeface="Times New Roman" panose="02020603050405020304" pitchFamily="18" charset="0"/>
              </a:rPr>
              <a:t>Стратегічні цілі</a:t>
            </a:r>
          </a:p>
          <a:p>
            <a:br>
              <a:rPr lang="uk-UA" sz="2500" dirty="0">
                <a:latin typeface="Times New Roman" panose="02020603050405020304" pitchFamily="18" charset="0"/>
                <a:cs typeface="Times New Roman" panose="02020603050405020304" pitchFamily="18" charset="0"/>
              </a:rPr>
            </a:br>
            <a:r>
              <a:rPr lang="uk-UA" sz="2500" dirty="0">
                <a:latin typeface="Times New Roman" panose="02020603050405020304" pitchFamily="18" charset="0"/>
                <a:cs typeface="Times New Roman" panose="02020603050405020304" pitchFamily="18" charset="0"/>
              </a:rPr>
              <a:t>Пріоритетним завданням є складення у закладах освіти  певної системи патріотично напрямленої освіти і виховання. Розвивати навички до самостійного пошуку інформація про державу і її всебічну діяльність, про процеси у становленні територіальної та політичної єдності, історичні факти. Також забезпечити та систематизувати вивчення національних звичаїв та обрядів. Надавати знання концентрично: на кожному наступному етапі передбачається поглиблення засвоєних та введення нових понять, завдяки чому розширюються, систематизуються  </a:t>
            </a:r>
          </a:p>
          <a:p>
            <a:r>
              <a:rPr lang="uk-UA" sz="2500" dirty="0">
                <a:latin typeface="Times New Roman" panose="02020603050405020304" pitchFamily="18" charset="0"/>
                <a:cs typeface="Times New Roman" panose="02020603050405020304" pitchFamily="18" charset="0"/>
              </a:rPr>
              <a:t>                 уявлення дітей, збагачується їхній краєзнавчий  </a:t>
            </a:r>
          </a:p>
          <a:p>
            <a:r>
              <a:rPr lang="uk-UA" sz="2500" dirty="0">
                <a:latin typeface="Times New Roman" panose="02020603050405020304" pitchFamily="18" charset="0"/>
                <a:cs typeface="Times New Roman" panose="02020603050405020304" pitchFamily="18" charset="0"/>
              </a:rPr>
              <a:t>                        досвід, удосконалюються вміння. Сформувати </a:t>
            </a:r>
          </a:p>
          <a:p>
            <a:r>
              <a:rPr lang="uk-UA" sz="2500" dirty="0">
                <a:latin typeface="Times New Roman" panose="02020603050405020304" pitchFamily="18" charset="0"/>
                <a:cs typeface="Times New Roman" panose="02020603050405020304" pitchFamily="18" charset="0"/>
              </a:rPr>
              <a:t>                       цікавість та бажання самостійно поповнювати та поширювати свої знання та вміння</a:t>
            </a:r>
            <a:r>
              <a:rPr lang="uk-UA" sz="2500" dirty="0"/>
              <a:t>.</a:t>
            </a:r>
            <a:br>
              <a:rPr lang="ru-RU" sz="2400" dirty="0"/>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7947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Заголовок 1"/>
          <p:cNvSpPr txBox="1">
            <a:spLocks/>
          </p:cNvSpPr>
          <p:nvPr/>
        </p:nvSpPr>
        <p:spPr>
          <a:xfrm>
            <a:off x="251520" y="274638"/>
            <a:ext cx="8712968" cy="6466730"/>
          </a:xfrm>
          <a:prstGeom prst="rect">
            <a:avLst/>
          </a:prstGeom>
        </p:spPr>
        <p:txBody>
          <a:bodyP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uk-UA" sz="2400" b="1" dirty="0">
                <a:latin typeface="Times New Roman" panose="02020603050405020304" pitchFamily="18" charset="0"/>
                <a:cs typeface="Times New Roman" panose="02020603050405020304" pitchFamily="18" charset="0"/>
              </a:rPr>
              <a:t>                                               Цілі проекту</a:t>
            </a:r>
            <a:br>
              <a:rPr lang="uk-UA"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1. Поширити розвиток дітей через вивчення минулого.</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2. Привити моральні та патріотичні якості: гуманізм, гордість, бажання зберегти і примножити багатства свого рідного краю та країни.</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3. Виховати в дітях патріотизм, відповідальність за свою Батьківщину.</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4. Привчати дітей шанувати традиції свого народу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5. Консолідація зусиль батьків та педагогів з проблеми патріотичного виховання дітей у сім'ї.</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6. Виховувати громадянську відповідальність, почуття гордості за  </a:t>
            </a:r>
          </a:p>
          <a:p>
            <a:pPr algn="l"/>
            <a:r>
              <a:rPr lang="uk-UA" sz="2400" dirty="0">
                <a:latin typeface="Times New Roman" panose="02020603050405020304" pitchFamily="18" charset="0"/>
                <a:cs typeface="Times New Roman" panose="02020603050405020304" pitchFamily="18" charset="0"/>
              </a:rPr>
              <a:t>                                                                                             свою країну.</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7. Розвивати у дітей самостійність та колективізм.</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8. Формування художнього смаку і любові до                 </a:t>
            </a:r>
          </a:p>
          <a:p>
            <a:pPr algn="l"/>
            <a:r>
              <a:rPr lang="uk-UA" sz="2400" dirty="0">
                <a:latin typeface="Times New Roman" panose="02020603050405020304" pitchFamily="18" charset="0"/>
                <a:cs typeface="Times New Roman" panose="02020603050405020304" pitchFamily="18" charset="0"/>
              </a:rPr>
              <a:t>                                           прекрасного, розвиток творчих здібностей.</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9. Виховання  почуття поваги до захисників  </a:t>
            </a:r>
          </a:p>
          <a:p>
            <a:pPr algn="l"/>
            <a:r>
              <a:rPr lang="uk-UA" sz="2400" dirty="0">
                <a:latin typeface="Times New Roman" panose="02020603050405020304" pitchFamily="18" charset="0"/>
                <a:cs typeface="Times New Roman" panose="02020603050405020304" pitchFamily="18" charset="0"/>
              </a:rPr>
              <a:t>                                                                                                    Вітчизни.</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10. Виховання здорового способу життя.</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11. Виховання почуття поваги до професій і праці  </a:t>
            </a:r>
          </a:p>
          <a:p>
            <a:pPr algn="l"/>
            <a:r>
              <a:rPr lang="uk-UA" sz="2400" dirty="0">
                <a:latin typeface="Times New Roman" panose="02020603050405020304" pitchFamily="18" charset="0"/>
                <a:cs typeface="Times New Roman" panose="02020603050405020304" pitchFamily="18" charset="0"/>
              </a:rPr>
              <a:t>                                                                                                дорослих.</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4376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Заголовок 1"/>
          <p:cNvSpPr txBox="1">
            <a:spLocks/>
          </p:cNvSpPr>
          <p:nvPr/>
        </p:nvSpPr>
        <p:spPr>
          <a:xfrm>
            <a:off x="457200" y="548680"/>
            <a:ext cx="8229600" cy="466653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uk-UA" sz="2400" b="1" dirty="0">
                <a:latin typeface="Times New Roman" panose="02020603050405020304" pitchFamily="18" charset="0"/>
                <a:cs typeface="Times New Roman" panose="02020603050405020304" pitchFamily="18" charset="0"/>
              </a:rPr>
              <a:t>Мета проекту</a:t>
            </a:r>
          </a:p>
          <a:p>
            <a:br>
              <a:rPr lang="uk-UA"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Метою –  є формування та розвиток в учнів високої патріотичної свідомості, почуття вірності своєї Вітчизни, прагнення до виконання свого громадянського обов'язку; виховання патріотичних якостей особистості відповідно до моделі  "Громадянина – патріота України</a:t>
            </a:r>
            <a:r>
              <a:rPr lang="uk-UA" sz="2400" dirty="0">
                <a:solidFill>
                  <a:srgbClr val="002060"/>
                </a:solidFill>
                <a:latin typeface="Georgia" pitchFamily="18" charset="0"/>
                <a:cs typeface="Times New Roman" pitchFamily="18" charset="0"/>
              </a:rPr>
              <a:t>"</a:t>
            </a:r>
          </a:p>
          <a:p>
            <a:br>
              <a:rPr lang="ru-RU" sz="2400" dirty="0"/>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0963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2400" b="1" dirty="0">
                <a:latin typeface="Times New Roman" panose="02020603050405020304" pitchFamily="18" charset="0"/>
                <a:cs typeface="Times New Roman" panose="02020603050405020304" pitchFamily="18" charset="0"/>
              </a:rPr>
              <a:t>Ідеальна модель громадянина – патріота</a:t>
            </a:r>
            <a:br>
              <a:rPr lang="uk-UA" sz="2400" b="1" dirty="0">
                <a:latin typeface="Times New Roman" panose="02020603050405020304" pitchFamily="18" charset="0"/>
                <a:cs typeface="Times New Roman" panose="02020603050405020304" pitchFamily="18" charset="0"/>
              </a:rPr>
            </a:br>
            <a:br>
              <a:rPr lang="uk-UA" sz="2400" b="1" dirty="0">
                <a:latin typeface="Times New Roman" panose="02020603050405020304" pitchFamily="18" charset="0"/>
                <a:cs typeface="Times New Roman" panose="02020603050405020304" pitchFamily="18" charset="0"/>
              </a:rPr>
            </a:br>
            <a:endParaRPr lang="ru-RU" sz="2400" b="1" dirty="0">
              <a:latin typeface="Times New Roman" panose="02020603050405020304" pitchFamily="18" charset="0"/>
              <a:cs typeface="Times New Roman" panose="02020603050405020304" pitchFamily="18" charset="0"/>
            </a:endParaRPr>
          </a:p>
        </p:txBody>
      </p:sp>
      <p:sp>
        <p:nvSpPr>
          <p:cNvPr id="3" name="AutoShape 19"/>
          <p:cNvSpPr>
            <a:spLocks noChangeArrowheads="1"/>
          </p:cNvSpPr>
          <p:nvPr/>
        </p:nvSpPr>
        <p:spPr bwMode="gray">
          <a:xfrm>
            <a:off x="3273397" y="2554224"/>
            <a:ext cx="2213702" cy="1885687"/>
          </a:xfrm>
          <a:prstGeom prst="hexagon">
            <a:avLst>
              <a:gd name="adj" fmla="val 28916"/>
              <a:gd name="vf" fmla="val 115470"/>
            </a:avLst>
          </a:prstGeom>
          <a:solidFill>
            <a:srgbClr val="00B0F0"/>
          </a:solidFill>
          <a:ln>
            <a:headEnd/>
            <a:tailEnd/>
          </a:ln>
          <a:scene3d>
            <a:camera prst="orthographicFront"/>
            <a:lightRig rig="threePt" dir="t"/>
          </a:scene3d>
          <a:sp3d>
            <a:bevelT w="114300" prst="artDeco"/>
          </a:sp3d>
        </p:spPr>
        <p:style>
          <a:lnRef idx="1">
            <a:schemeClr val="accent3"/>
          </a:lnRef>
          <a:fillRef idx="2">
            <a:schemeClr val="accent3"/>
          </a:fillRef>
          <a:effectRef idx="1">
            <a:schemeClr val="accent3"/>
          </a:effectRef>
          <a:fontRef idx="minor">
            <a:schemeClr val="dk1"/>
          </a:fontRef>
        </p:style>
        <p:txBody>
          <a:bodyPr wrap="none" anchor="ctr"/>
          <a:lstStyle/>
          <a:p>
            <a:pPr algn="ctr"/>
            <a:r>
              <a:rPr lang="uk-UA" sz="2400" b="1" dirty="0">
                <a:solidFill>
                  <a:srgbClr val="002060"/>
                </a:solidFill>
                <a:latin typeface="Georgia" pitchFamily="18" charset="0"/>
              </a:rPr>
              <a:t>ВИПУСКНИК </a:t>
            </a:r>
          </a:p>
          <a:p>
            <a:pPr algn="ctr"/>
            <a:r>
              <a:rPr lang="uk-UA" sz="2400" b="1" dirty="0">
                <a:solidFill>
                  <a:srgbClr val="002060"/>
                </a:solidFill>
                <a:latin typeface="Georgia" pitchFamily="18" charset="0"/>
              </a:rPr>
              <a:t>ШКОЛИ</a:t>
            </a:r>
            <a:endParaRPr lang="ru-RU" sz="2400" b="1" dirty="0">
              <a:solidFill>
                <a:srgbClr val="002060"/>
              </a:solidFill>
              <a:latin typeface="Georgia" pitchFamily="18" charset="0"/>
            </a:endParaRPr>
          </a:p>
        </p:txBody>
      </p:sp>
      <p:sp>
        <p:nvSpPr>
          <p:cNvPr id="5" name="AutoShape 19"/>
          <p:cNvSpPr>
            <a:spLocks noChangeArrowheads="1"/>
          </p:cNvSpPr>
          <p:nvPr/>
        </p:nvSpPr>
        <p:spPr bwMode="gray">
          <a:xfrm>
            <a:off x="3362863" y="984782"/>
            <a:ext cx="2124236" cy="1545566"/>
          </a:xfrm>
          <a:prstGeom prst="hexagon">
            <a:avLst>
              <a:gd name="adj" fmla="val 28916"/>
              <a:gd name="vf" fmla="val 115470"/>
            </a:avLst>
          </a:prstGeom>
          <a:ln>
            <a:headEnd/>
            <a:tailEnd/>
          </a:ln>
          <a:scene3d>
            <a:camera prst="orthographicFront"/>
            <a:lightRig rig="threePt" dir="t"/>
          </a:scene3d>
          <a:sp3d>
            <a:bevelT w="114300" prst="artDeco"/>
          </a:sp3d>
        </p:spPr>
        <p:style>
          <a:lnRef idx="1">
            <a:schemeClr val="accent2"/>
          </a:lnRef>
          <a:fillRef idx="2">
            <a:schemeClr val="accent2"/>
          </a:fillRef>
          <a:effectRef idx="1">
            <a:schemeClr val="accent2"/>
          </a:effectRef>
          <a:fontRef idx="minor">
            <a:schemeClr val="dk1"/>
          </a:fontRef>
        </p:style>
        <p:txBody>
          <a:bodyPr wrap="none" anchor="ctr">
            <a:sp3d extrusionH="57150">
              <a:bevelT w="57150" h="38100" prst="artDeco"/>
            </a:sp3d>
          </a:bodyPr>
          <a:lstStyle/>
          <a:p>
            <a:pPr algn="ctr"/>
            <a:r>
              <a:rPr lang="uk-UA" b="1" dirty="0">
                <a:solidFill>
                  <a:srgbClr val="002060"/>
                </a:solidFill>
                <a:latin typeface="Georgia" pitchFamily="18" charset="0"/>
              </a:rPr>
              <a:t>Духовно та</a:t>
            </a:r>
          </a:p>
          <a:p>
            <a:pPr algn="ctr"/>
            <a:r>
              <a:rPr lang="uk-UA" b="1" dirty="0">
                <a:solidFill>
                  <a:srgbClr val="002060"/>
                </a:solidFill>
                <a:latin typeface="Georgia" pitchFamily="18" charset="0"/>
              </a:rPr>
              <a:t> фізично</a:t>
            </a:r>
          </a:p>
          <a:p>
            <a:pPr algn="ctr"/>
            <a:r>
              <a:rPr lang="uk-UA" b="1" dirty="0">
                <a:solidFill>
                  <a:srgbClr val="002060"/>
                </a:solidFill>
                <a:latin typeface="Georgia" pitchFamily="18" charset="0"/>
              </a:rPr>
              <a:t>здорова і</a:t>
            </a:r>
          </a:p>
          <a:p>
            <a:pPr algn="ctr"/>
            <a:r>
              <a:rPr lang="uk-UA" b="1" dirty="0">
                <a:solidFill>
                  <a:srgbClr val="002060"/>
                </a:solidFill>
                <a:latin typeface="Georgia" pitchFamily="18" charset="0"/>
              </a:rPr>
              <a:t>толерантна </a:t>
            </a:r>
          </a:p>
          <a:p>
            <a:pPr algn="ctr"/>
            <a:r>
              <a:rPr lang="uk-UA" b="1" dirty="0">
                <a:solidFill>
                  <a:srgbClr val="002060"/>
                </a:solidFill>
                <a:latin typeface="Georgia" pitchFamily="18" charset="0"/>
              </a:rPr>
              <a:t>людина</a:t>
            </a:r>
          </a:p>
        </p:txBody>
      </p:sp>
      <p:sp>
        <p:nvSpPr>
          <p:cNvPr id="6" name="AutoShape 19"/>
          <p:cNvSpPr>
            <a:spLocks noChangeArrowheads="1"/>
          </p:cNvSpPr>
          <p:nvPr/>
        </p:nvSpPr>
        <p:spPr bwMode="gray">
          <a:xfrm>
            <a:off x="1475656" y="1611381"/>
            <a:ext cx="2304256" cy="1885687"/>
          </a:xfrm>
          <a:prstGeom prst="hexagon">
            <a:avLst>
              <a:gd name="adj" fmla="val 28916"/>
              <a:gd name="vf" fmla="val 115470"/>
            </a:avLst>
          </a:prstGeom>
          <a:ln>
            <a:headEnd/>
            <a:tailEnd/>
          </a:ln>
          <a:scene3d>
            <a:camera prst="orthographicFront"/>
            <a:lightRig rig="threePt" dir="t"/>
          </a:scene3d>
          <a:sp3d>
            <a:bevelT w="114300" prst="artDeco"/>
          </a:sp3d>
        </p:spPr>
        <p:style>
          <a:lnRef idx="1">
            <a:schemeClr val="accent6"/>
          </a:lnRef>
          <a:fillRef idx="3">
            <a:schemeClr val="accent6"/>
          </a:fillRef>
          <a:effectRef idx="2">
            <a:schemeClr val="accent6"/>
          </a:effectRef>
          <a:fontRef idx="minor">
            <a:schemeClr val="lt1"/>
          </a:fontRef>
        </p:style>
        <p:txBody>
          <a:bodyPr wrap="none" anchor="ctr"/>
          <a:lstStyle/>
          <a:p>
            <a:pPr algn="ctr"/>
            <a:r>
              <a:rPr lang="uk-UA" b="1" dirty="0">
                <a:solidFill>
                  <a:srgbClr val="002060"/>
                </a:solidFill>
                <a:latin typeface="Georgia" pitchFamily="18" charset="0"/>
              </a:rPr>
              <a:t>Знає історію та</a:t>
            </a:r>
          </a:p>
          <a:p>
            <a:pPr algn="ctr"/>
            <a:r>
              <a:rPr lang="uk-UA" b="1" dirty="0">
                <a:solidFill>
                  <a:srgbClr val="002060"/>
                </a:solidFill>
                <a:latin typeface="Georgia" pitchFamily="18" charset="0"/>
              </a:rPr>
              <a:t>культуру країни.</a:t>
            </a:r>
          </a:p>
          <a:p>
            <a:pPr algn="ctr"/>
            <a:r>
              <a:rPr lang="uk-UA" b="1" dirty="0">
                <a:solidFill>
                  <a:srgbClr val="002060"/>
                </a:solidFill>
                <a:latin typeface="Georgia" pitchFamily="18" charset="0"/>
              </a:rPr>
              <a:t>Має культуру</a:t>
            </a:r>
          </a:p>
          <a:p>
            <a:pPr algn="ctr"/>
            <a:r>
              <a:rPr lang="uk-UA" b="1" dirty="0">
                <a:solidFill>
                  <a:srgbClr val="002060"/>
                </a:solidFill>
                <a:latin typeface="Georgia" pitchFamily="18" charset="0"/>
              </a:rPr>
              <a:t>думки і мови</a:t>
            </a:r>
          </a:p>
        </p:txBody>
      </p:sp>
      <p:sp>
        <p:nvSpPr>
          <p:cNvPr id="7" name="AutoShape 19"/>
          <p:cNvSpPr>
            <a:spLocks noChangeArrowheads="1"/>
          </p:cNvSpPr>
          <p:nvPr/>
        </p:nvSpPr>
        <p:spPr bwMode="gray">
          <a:xfrm>
            <a:off x="1475656" y="3497068"/>
            <a:ext cx="2286016" cy="1871538"/>
          </a:xfrm>
          <a:prstGeom prst="hexagon">
            <a:avLst>
              <a:gd name="adj" fmla="val 28916"/>
              <a:gd name="vf" fmla="val 115470"/>
            </a:avLst>
          </a:prstGeom>
          <a:ln>
            <a:headEnd/>
            <a:tailEnd/>
          </a:ln>
          <a:scene3d>
            <a:camera prst="orthographicFront"/>
            <a:lightRig rig="threePt" dir="t"/>
          </a:scene3d>
          <a:sp3d>
            <a:bevelT w="114300" prst="artDeco"/>
          </a:sp3d>
        </p:spPr>
        <p:style>
          <a:lnRef idx="1">
            <a:schemeClr val="accent3"/>
          </a:lnRef>
          <a:fillRef idx="3">
            <a:schemeClr val="accent3"/>
          </a:fillRef>
          <a:effectRef idx="2">
            <a:schemeClr val="accent3"/>
          </a:effectRef>
          <a:fontRef idx="minor">
            <a:schemeClr val="lt1"/>
          </a:fontRef>
        </p:style>
        <p:txBody>
          <a:bodyPr wrap="none" anchor="ctr"/>
          <a:lstStyle/>
          <a:p>
            <a:pPr algn="ctr"/>
            <a:r>
              <a:rPr lang="uk-UA" b="1" dirty="0">
                <a:solidFill>
                  <a:srgbClr val="002060"/>
                </a:solidFill>
                <a:latin typeface="Georgia" pitchFamily="18" charset="0"/>
              </a:rPr>
              <a:t>Має </a:t>
            </a:r>
            <a:r>
              <a:rPr lang="uk-UA" b="1" dirty="0" err="1">
                <a:solidFill>
                  <a:srgbClr val="002060"/>
                </a:solidFill>
                <a:latin typeface="Georgia" pitchFamily="18" charset="0"/>
              </a:rPr>
              <a:t>соціально-</a:t>
            </a:r>
            <a:endParaRPr lang="uk-UA" b="1" dirty="0">
              <a:solidFill>
                <a:srgbClr val="002060"/>
              </a:solidFill>
              <a:latin typeface="Georgia" pitchFamily="18" charset="0"/>
            </a:endParaRPr>
          </a:p>
          <a:p>
            <a:pPr algn="ctr"/>
            <a:r>
              <a:rPr lang="uk-UA" b="1" dirty="0">
                <a:solidFill>
                  <a:srgbClr val="002060"/>
                </a:solidFill>
                <a:latin typeface="Georgia" pitchFamily="18" charset="0"/>
              </a:rPr>
              <a:t>активну</a:t>
            </a:r>
          </a:p>
          <a:p>
            <a:pPr algn="ctr"/>
            <a:r>
              <a:rPr lang="uk-UA" b="1" dirty="0">
                <a:solidFill>
                  <a:srgbClr val="002060"/>
                </a:solidFill>
                <a:latin typeface="Georgia" pitchFamily="18" charset="0"/>
              </a:rPr>
              <a:t>громадянську</a:t>
            </a:r>
          </a:p>
          <a:p>
            <a:pPr algn="ctr"/>
            <a:r>
              <a:rPr lang="uk-UA" b="1" dirty="0">
                <a:solidFill>
                  <a:srgbClr val="002060"/>
                </a:solidFill>
                <a:latin typeface="Georgia" pitchFamily="18" charset="0"/>
              </a:rPr>
              <a:t>позицію</a:t>
            </a:r>
          </a:p>
        </p:txBody>
      </p:sp>
      <p:sp>
        <p:nvSpPr>
          <p:cNvPr id="8" name="AutoShape 19"/>
          <p:cNvSpPr>
            <a:spLocks noChangeArrowheads="1"/>
          </p:cNvSpPr>
          <p:nvPr/>
        </p:nvSpPr>
        <p:spPr bwMode="gray">
          <a:xfrm>
            <a:off x="3131840" y="4500570"/>
            <a:ext cx="2399991" cy="1885687"/>
          </a:xfrm>
          <a:prstGeom prst="hexagon">
            <a:avLst>
              <a:gd name="adj" fmla="val 28916"/>
              <a:gd name="vf" fmla="val 115470"/>
            </a:avLst>
          </a:prstGeom>
          <a:solidFill>
            <a:schemeClr val="accent4">
              <a:lumMod val="60000"/>
              <a:lumOff val="40000"/>
            </a:schemeClr>
          </a:solidFill>
          <a:ln>
            <a:headEnd/>
            <a:tailEnd/>
          </a:ln>
          <a:scene3d>
            <a:camera prst="orthographicFront"/>
            <a:lightRig rig="threePt" dir="t"/>
          </a:scene3d>
          <a:sp3d>
            <a:bevelT w="114300" prst="artDeco"/>
          </a:sp3d>
        </p:spPr>
        <p:style>
          <a:lnRef idx="1">
            <a:schemeClr val="accent6"/>
          </a:lnRef>
          <a:fillRef idx="2">
            <a:schemeClr val="accent6"/>
          </a:fillRef>
          <a:effectRef idx="1">
            <a:schemeClr val="accent6"/>
          </a:effectRef>
          <a:fontRef idx="minor">
            <a:schemeClr val="dk1"/>
          </a:fontRef>
        </p:style>
        <p:txBody>
          <a:bodyPr wrap="none" anchor="ctr"/>
          <a:lstStyle/>
          <a:p>
            <a:pPr algn="ctr"/>
            <a:r>
              <a:rPr lang="uk-UA" b="1" dirty="0">
                <a:solidFill>
                  <a:srgbClr val="002060"/>
                </a:solidFill>
                <a:latin typeface="Georgia" pitchFamily="18" charset="0"/>
              </a:rPr>
              <a:t>Здатен до</a:t>
            </a:r>
          </a:p>
          <a:p>
            <a:pPr algn="ctr"/>
            <a:r>
              <a:rPr lang="uk-UA" b="1" dirty="0">
                <a:solidFill>
                  <a:srgbClr val="002060"/>
                </a:solidFill>
                <a:latin typeface="Georgia" pitchFamily="18" charset="0"/>
              </a:rPr>
              <a:t>саморозвитку та</a:t>
            </a:r>
          </a:p>
          <a:p>
            <a:pPr algn="ctr"/>
            <a:r>
              <a:rPr lang="uk-UA" b="1" dirty="0">
                <a:solidFill>
                  <a:srgbClr val="002060"/>
                </a:solidFill>
                <a:latin typeface="Georgia" pitchFamily="18" charset="0"/>
              </a:rPr>
              <a:t>інтеграції</a:t>
            </a:r>
          </a:p>
        </p:txBody>
      </p:sp>
      <p:sp>
        <p:nvSpPr>
          <p:cNvPr id="9" name="AutoShape 19"/>
          <p:cNvSpPr>
            <a:spLocks noChangeArrowheads="1"/>
          </p:cNvSpPr>
          <p:nvPr/>
        </p:nvSpPr>
        <p:spPr bwMode="gray">
          <a:xfrm>
            <a:off x="5004048" y="1643050"/>
            <a:ext cx="2286016" cy="1885687"/>
          </a:xfrm>
          <a:prstGeom prst="hexagon">
            <a:avLst>
              <a:gd name="adj" fmla="val 28916"/>
              <a:gd name="vf" fmla="val 115470"/>
            </a:avLst>
          </a:prstGeom>
          <a:ln>
            <a:headEnd/>
            <a:tailEnd/>
          </a:ln>
          <a:scene3d>
            <a:camera prst="orthographicFront"/>
            <a:lightRig rig="threePt" dir="t"/>
          </a:scene3d>
          <a:sp3d>
            <a:bevelT w="114300" prst="artDeco"/>
          </a:sp3d>
        </p:spPr>
        <p:style>
          <a:lnRef idx="1">
            <a:schemeClr val="accent5"/>
          </a:lnRef>
          <a:fillRef idx="3">
            <a:schemeClr val="accent5"/>
          </a:fillRef>
          <a:effectRef idx="2">
            <a:schemeClr val="accent5"/>
          </a:effectRef>
          <a:fontRef idx="minor">
            <a:schemeClr val="lt1"/>
          </a:fontRef>
        </p:style>
        <p:txBody>
          <a:bodyPr wrap="none" anchor="ctr"/>
          <a:lstStyle/>
          <a:p>
            <a:pPr algn="ctr"/>
            <a:r>
              <a:rPr lang="uk-UA" b="1" dirty="0">
                <a:solidFill>
                  <a:srgbClr val="002060"/>
                </a:solidFill>
                <a:latin typeface="Georgia" pitchFamily="18" charset="0"/>
              </a:rPr>
              <a:t>Любить </a:t>
            </a:r>
          </a:p>
          <a:p>
            <a:pPr algn="ctr"/>
            <a:r>
              <a:rPr lang="uk-UA" b="1" dirty="0">
                <a:solidFill>
                  <a:srgbClr val="002060"/>
                </a:solidFill>
                <a:latin typeface="Georgia" pitchFamily="18" charset="0"/>
              </a:rPr>
              <a:t>Батьківщину, </a:t>
            </a:r>
          </a:p>
          <a:p>
            <a:pPr algn="ctr"/>
            <a:r>
              <a:rPr lang="uk-UA" b="1" dirty="0">
                <a:solidFill>
                  <a:srgbClr val="002060"/>
                </a:solidFill>
                <a:latin typeface="Georgia" pitchFamily="18" charset="0"/>
              </a:rPr>
              <a:t>поважає свій </a:t>
            </a:r>
          </a:p>
          <a:p>
            <a:pPr algn="ctr"/>
            <a:r>
              <a:rPr lang="uk-UA" b="1" dirty="0">
                <a:solidFill>
                  <a:srgbClr val="002060"/>
                </a:solidFill>
                <a:latin typeface="Georgia" pitchFamily="18" charset="0"/>
              </a:rPr>
              <a:t>народ</a:t>
            </a:r>
          </a:p>
        </p:txBody>
      </p:sp>
      <p:sp>
        <p:nvSpPr>
          <p:cNvPr id="10" name="AutoShape 19"/>
          <p:cNvSpPr>
            <a:spLocks noChangeArrowheads="1"/>
          </p:cNvSpPr>
          <p:nvPr/>
        </p:nvSpPr>
        <p:spPr bwMode="gray">
          <a:xfrm>
            <a:off x="5004048" y="3501432"/>
            <a:ext cx="2267470" cy="1885687"/>
          </a:xfrm>
          <a:prstGeom prst="hexagon">
            <a:avLst>
              <a:gd name="adj" fmla="val 28916"/>
              <a:gd name="vf" fmla="val 115470"/>
            </a:avLst>
          </a:prstGeom>
          <a:solidFill>
            <a:srgbClr val="FFFF00"/>
          </a:solidFill>
          <a:ln>
            <a:headEnd/>
            <a:tailEnd/>
          </a:ln>
          <a:scene3d>
            <a:camera prst="orthographicFront">
              <a:rot lat="0" lon="0" rev="0"/>
            </a:camera>
            <a:lightRig rig="threePt" dir="t">
              <a:rot lat="0" lon="0" rev="1200000"/>
            </a:lightRig>
          </a:scene3d>
          <a:sp3d>
            <a:bevelT w="63500" h="25400" prst="artDeco"/>
          </a:sp3d>
        </p:spPr>
        <p:style>
          <a:lnRef idx="0">
            <a:schemeClr val="accent2"/>
          </a:lnRef>
          <a:fillRef idx="3">
            <a:schemeClr val="accent2"/>
          </a:fillRef>
          <a:effectRef idx="3">
            <a:schemeClr val="accent2"/>
          </a:effectRef>
          <a:fontRef idx="minor">
            <a:schemeClr val="lt1"/>
          </a:fontRef>
        </p:style>
        <p:txBody>
          <a:bodyPr wrap="none" anchor="ctr"/>
          <a:lstStyle/>
          <a:p>
            <a:pPr algn="ctr"/>
            <a:r>
              <a:rPr lang="uk-UA" b="1" dirty="0">
                <a:solidFill>
                  <a:srgbClr val="002060"/>
                </a:solidFill>
                <a:latin typeface="Georgia" pitchFamily="18" charset="0"/>
              </a:rPr>
              <a:t>Готовий </a:t>
            </a:r>
          </a:p>
          <a:p>
            <a:pPr algn="ctr"/>
            <a:r>
              <a:rPr lang="uk-UA" b="1" dirty="0">
                <a:solidFill>
                  <a:srgbClr val="002060"/>
                </a:solidFill>
                <a:latin typeface="Georgia" pitchFamily="18" charset="0"/>
              </a:rPr>
              <a:t>захищати</a:t>
            </a:r>
          </a:p>
          <a:p>
            <a:pPr algn="ctr"/>
            <a:r>
              <a:rPr lang="uk-UA" b="1" dirty="0">
                <a:solidFill>
                  <a:srgbClr val="002060"/>
                </a:solidFill>
                <a:latin typeface="Georgia" pitchFamily="18" charset="0"/>
              </a:rPr>
              <a:t>суверенність</a:t>
            </a:r>
          </a:p>
          <a:p>
            <a:pPr algn="ctr"/>
            <a:r>
              <a:rPr lang="uk-UA" b="1" dirty="0">
                <a:solidFill>
                  <a:srgbClr val="002060"/>
                </a:solidFill>
                <a:latin typeface="Georgia" pitchFamily="18" charset="0"/>
              </a:rPr>
              <a:t>України, працювати</a:t>
            </a:r>
          </a:p>
          <a:p>
            <a:pPr algn="ctr"/>
            <a:r>
              <a:rPr lang="uk-UA" b="1" dirty="0">
                <a:solidFill>
                  <a:srgbClr val="002060"/>
                </a:solidFill>
                <a:latin typeface="Georgia" pitchFamily="18" charset="0"/>
              </a:rPr>
              <a:t>на її благо</a:t>
            </a:r>
          </a:p>
          <a:p>
            <a:pPr algn="ctr"/>
            <a:r>
              <a:rPr lang="uk-UA" b="1" dirty="0">
                <a:solidFill>
                  <a:srgbClr val="002060"/>
                </a:solidFill>
                <a:latin typeface="Georgia" pitchFamily="18" charset="0"/>
              </a:rPr>
              <a:t>і розвиток</a:t>
            </a:r>
          </a:p>
        </p:txBody>
      </p:sp>
    </p:spTree>
    <p:extLst>
      <p:ext uri="{BB962C8B-B14F-4D97-AF65-F5344CB8AC3E}">
        <p14:creationId xmlns:p14="http://schemas.microsoft.com/office/powerpoint/2010/main" val="1608915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Effect transition="in" filter="fade">
                                      <p:cBhvr>
                                        <p:cTn id="9" dur="10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strVal val="#ppt_w*0.70"/>
                                          </p:val>
                                        </p:tav>
                                        <p:tav tm="100000">
                                          <p:val>
                                            <p:strVal val="#ppt_w"/>
                                          </p:val>
                                        </p:tav>
                                      </p:tavLst>
                                    </p:anim>
                                    <p:anim calcmode="lin" valueType="num">
                                      <p:cBhvr>
                                        <p:cTn id="15" dur="1000" fill="hold"/>
                                        <p:tgtEl>
                                          <p:spTgt spid="5"/>
                                        </p:tgtEl>
                                        <p:attrNameLst>
                                          <p:attrName>ppt_h</p:attrName>
                                        </p:attrNameLst>
                                      </p:cBhvr>
                                      <p:tavLst>
                                        <p:tav tm="0">
                                          <p:val>
                                            <p:strVal val="#ppt_h"/>
                                          </p:val>
                                        </p:tav>
                                        <p:tav tm="100000">
                                          <p:val>
                                            <p:strVal val="#ppt_h"/>
                                          </p:val>
                                        </p:tav>
                                      </p:tavLst>
                                    </p:anim>
                                    <p:animEffect transition="in" filter="fade">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1000" fill="hold"/>
                                        <p:tgtEl>
                                          <p:spTgt spid="6"/>
                                        </p:tgtEl>
                                        <p:attrNameLst>
                                          <p:attrName>ppt_w</p:attrName>
                                        </p:attrNameLst>
                                      </p:cBhvr>
                                      <p:tavLst>
                                        <p:tav tm="0">
                                          <p:val>
                                            <p:strVal val="#ppt_w*0.70"/>
                                          </p:val>
                                        </p:tav>
                                        <p:tav tm="100000">
                                          <p:val>
                                            <p:strVal val="#ppt_w"/>
                                          </p:val>
                                        </p:tav>
                                      </p:tavLst>
                                    </p:anim>
                                    <p:anim calcmode="lin" valueType="num">
                                      <p:cBhvr>
                                        <p:cTn id="22" dur="1000" fill="hold"/>
                                        <p:tgtEl>
                                          <p:spTgt spid="6"/>
                                        </p:tgtEl>
                                        <p:attrNameLst>
                                          <p:attrName>ppt_h</p:attrName>
                                        </p:attrNameLst>
                                      </p:cBhvr>
                                      <p:tavLst>
                                        <p:tav tm="0">
                                          <p:val>
                                            <p:strVal val="#ppt_h"/>
                                          </p:val>
                                        </p:tav>
                                        <p:tav tm="100000">
                                          <p:val>
                                            <p:strVal val="#ppt_h"/>
                                          </p:val>
                                        </p:tav>
                                      </p:tavLst>
                                    </p:anim>
                                    <p:animEffect transition="in" filter="fade">
                                      <p:cBhvr>
                                        <p:cTn id="23" dur="10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strVal val="#ppt_w*0.70"/>
                                          </p:val>
                                        </p:tav>
                                        <p:tav tm="100000">
                                          <p:val>
                                            <p:strVal val="#ppt_w"/>
                                          </p:val>
                                        </p:tav>
                                      </p:tavLst>
                                    </p:anim>
                                    <p:anim calcmode="lin" valueType="num">
                                      <p:cBhvr>
                                        <p:cTn id="29" dur="1000" fill="hold"/>
                                        <p:tgtEl>
                                          <p:spTgt spid="7"/>
                                        </p:tgtEl>
                                        <p:attrNameLst>
                                          <p:attrName>ppt_h</p:attrName>
                                        </p:attrNameLst>
                                      </p:cBhvr>
                                      <p:tavLst>
                                        <p:tav tm="0">
                                          <p:val>
                                            <p:strVal val="#ppt_h"/>
                                          </p:val>
                                        </p:tav>
                                        <p:tav tm="100000">
                                          <p:val>
                                            <p:strVal val="#ppt_h"/>
                                          </p:val>
                                        </p:tav>
                                      </p:tavLst>
                                    </p:anim>
                                    <p:animEffect transition="in" filter="fade">
                                      <p:cBhvr>
                                        <p:cTn id="30" dur="10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1000" fill="hold"/>
                                        <p:tgtEl>
                                          <p:spTgt spid="8"/>
                                        </p:tgtEl>
                                        <p:attrNameLst>
                                          <p:attrName>ppt_w</p:attrName>
                                        </p:attrNameLst>
                                      </p:cBhvr>
                                      <p:tavLst>
                                        <p:tav tm="0">
                                          <p:val>
                                            <p:strVal val="#ppt_w*0.70"/>
                                          </p:val>
                                        </p:tav>
                                        <p:tav tm="100000">
                                          <p:val>
                                            <p:strVal val="#ppt_w"/>
                                          </p:val>
                                        </p:tav>
                                      </p:tavLst>
                                    </p:anim>
                                    <p:anim calcmode="lin" valueType="num">
                                      <p:cBhvr>
                                        <p:cTn id="36" dur="1000" fill="hold"/>
                                        <p:tgtEl>
                                          <p:spTgt spid="8"/>
                                        </p:tgtEl>
                                        <p:attrNameLst>
                                          <p:attrName>ppt_h</p:attrName>
                                        </p:attrNameLst>
                                      </p:cBhvr>
                                      <p:tavLst>
                                        <p:tav tm="0">
                                          <p:val>
                                            <p:strVal val="#ppt_h"/>
                                          </p:val>
                                        </p:tav>
                                        <p:tav tm="100000">
                                          <p:val>
                                            <p:strVal val="#ppt_h"/>
                                          </p:val>
                                        </p:tav>
                                      </p:tavLst>
                                    </p:anim>
                                    <p:animEffect transition="in" filter="fade">
                                      <p:cBhvr>
                                        <p:cTn id="37" dur="10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1000" fill="hold"/>
                                        <p:tgtEl>
                                          <p:spTgt spid="9"/>
                                        </p:tgtEl>
                                        <p:attrNameLst>
                                          <p:attrName>ppt_w</p:attrName>
                                        </p:attrNameLst>
                                      </p:cBhvr>
                                      <p:tavLst>
                                        <p:tav tm="0">
                                          <p:val>
                                            <p:strVal val="#ppt_w*0.70"/>
                                          </p:val>
                                        </p:tav>
                                        <p:tav tm="100000">
                                          <p:val>
                                            <p:strVal val="#ppt_w"/>
                                          </p:val>
                                        </p:tav>
                                      </p:tavLst>
                                    </p:anim>
                                    <p:anim calcmode="lin" valueType="num">
                                      <p:cBhvr>
                                        <p:cTn id="43" dur="1000" fill="hold"/>
                                        <p:tgtEl>
                                          <p:spTgt spid="9"/>
                                        </p:tgtEl>
                                        <p:attrNameLst>
                                          <p:attrName>ppt_h</p:attrName>
                                        </p:attrNameLst>
                                      </p:cBhvr>
                                      <p:tavLst>
                                        <p:tav tm="0">
                                          <p:val>
                                            <p:strVal val="#ppt_h"/>
                                          </p:val>
                                        </p:tav>
                                        <p:tav tm="100000">
                                          <p:val>
                                            <p:strVal val="#ppt_h"/>
                                          </p:val>
                                        </p:tav>
                                      </p:tavLst>
                                    </p:anim>
                                    <p:animEffect transition="in" filter="fade">
                                      <p:cBhvr>
                                        <p:cTn id="44" dur="1000"/>
                                        <p:tgtEl>
                                          <p:spTgt spid="9"/>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p:cTn id="49" dur="1000" fill="hold"/>
                                        <p:tgtEl>
                                          <p:spTgt spid="10"/>
                                        </p:tgtEl>
                                        <p:attrNameLst>
                                          <p:attrName>ppt_w</p:attrName>
                                        </p:attrNameLst>
                                      </p:cBhvr>
                                      <p:tavLst>
                                        <p:tav tm="0">
                                          <p:val>
                                            <p:strVal val="#ppt_w*0.70"/>
                                          </p:val>
                                        </p:tav>
                                        <p:tav tm="100000">
                                          <p:val>
                                            <p:strVal val="#ppt_w"/>
                                          </p:val>
                                        </p:tav>
                                      </p:tavLst>
                                    </p:anim>
                                    <p:anim calcmode="lin" valueType="num">
                                      <p:cBhvr>
                                        <p:cTn id="50" dur="1000" fill="hold"/>
                                        <p:tgtEl>
                                          <p:spTgt spid="10"/>
                                        </p:tgtEl>
                                        <p:attrNameLst>
                                          <p:attrName>ppt_h</p:attrName>
                                        </p:attrNameLst>
                                      </p:cBhvr>
                                      <p:tavLst>
                                        <p:tav tm="0">
                                          <p:val>
                                            <p:strVal val="#ppt_h"/>
                                          </p:val>
                                        </p:tav>
                                        <p:tav tm="100000">
                                          <p:val>
                                            <p:strVal val="#ppt_h"/>
                                          </p:val>
                                        </p:tav>
                                      </p:tavLst>
                                    </p:anim>
                                    <p:animEffect transition="in" filter="fade">
                                      <p:cBhvr>
                                        <p:cTn id="51"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8" grpId="0" animBg="1"/>
      <p:bldP spid="9" grpId="0" animBg="1"/>
      <p:bldP spid="10" grpId="0" animBg="1"/>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429</TotalTime>
  <Words>1420</Words>
  <Application>Microsoft Office PowerPoint</Application>
  <PresentationFormat>Екран (4:3)</PresentationFormat>
  <Paragraphs>326</Paragraphs>
  <Slides>20</Slides>
  <Notes>3</Notes>
  <HiddenSlides>0</HiddenSlides>
  <MMClips>0</MMClips>
  <ScaleCrop>false</ScaleCrop>
  <HeadingPairs>
    <vt:vector size="4" baseType="variant">
      <vt:variant>
        <vt:lpstr>Тема</vt:lpstr>
      </vt:variant>
      <vt:variant>
        <vt:i4>1</vt:i4>
      </vt:variant>
      <vt:variant>
        <vt:lpstr>Заголовки слайдів</vt:lpstr>
      </vt:variant>
      <vt:variant>
        <vt:i4>20</vt:i4>
      </vt:variant>
    </vt:vector>
  </HeadingPairs>
  <TitlesOfParts>
    <vt:vector size="21" baseType="lpstr">
      <vt:lpstr>Тема Office</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Ідеальна модель громадянина – патріота  </vt:lpstr>
      <vt:lpstr>ЕТАПИ РЕАЛІЗАЦІЇ ПРОЕКТУ:   Підготовчий етап Базовий етап, під час якого відбувається підготовка вихователів до впровадження патріотичного виховання дітей шкільного віку, підготовка нормативних документів, розробка перспективних планів, моніторинг базової системи патріотичного виховання.   Формуючий етап Основний етап реалізації змісту проекту, що передбачає впровадження системи заходів із патріотичного виховання дітей шкільного віку.                    Діагностико-корегуючий та прогностичний етап                           Етап вивчення результативності реалізації проекту та                                                         прогнозування щодо напрямів його подальшого впровадження.</vt:lpstr>
      <vt:lpstr>Організація роботи із педагогами </vt:lpstr>
      <vt:lpstr>Презентація PowerPoint</vt:lpstr>
      <vt:lpstr>Організація роботи учнів</vt:lpstr>
      <vt:lpstr>Презентація PowerPoint</vt:lpstr>
      <vt:lpstr>Презентація PowerPoint</vt:lpstr>
      <vt:lpstr>Презентація PowerPoint</vt:lpstr>
      <vt:lpstr>Бюджет проекту</vt:lpstr>
      <vt:lpstr>Презентація PowerPoint</vt:lpstr>
      <vt:lpstr>Очікувані результати:       Забезпечення у молодого покоління розвинутої національно-патріотичної свідомості, почуття вірності, любові до Батьківщини;  Відновлення історичної пам'яті про традиції українського народу;  Зацікавленість молоді щодо служби у Збройних силах України;  Створення ефективного       національно – патріотичного        виховання дітей та молоді. </vt:lpstr>
      <vt:lpstr>Перевірка результатів Для моніторингу успішності рекомендується провести тестування або рефлексію в усній формі. Складання питань та завдань із проведених заходів та пам’ятних дат. Перевірити свідомість учнів можна звернувши увагу на елементи одягу та аксесуари: самостійно виявлене бажання носити вишиванку , вінки, пам’ятні браслети тощо. Звертати увагу на мову спілкування на перерві та позаурочний час. Колективне обговорення вподобань у соціальних мережах:              мова листування та реакція друзів на українську мову,      зацікавленість приєднатися до національно тематичних груп.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Опис проблеми, що зумовив впровадження проекту   Проблема національно – патріотичного виховання в сучасному світі є однією із найголовніших. Стає все важче виховувати в дітях любов до Батьківщини в умовах постійних змін у законах та економічних реформах, удосконалення освітньої системи та способів подання інформації через медіа. Всі ці фактори зумовили занепад патріотичних почуттів українців.  Патріотизм – поняття сукупне та інтегральне. А це означає складність поставленої задачі, бо потрібно вивчити такі складові як народознавство, засоби мистецтва, практична діяльність дітей (праця, спостереження, ігри, творча діяльність та ін.), національні, державні свята. </dc:title>
  <dc:creator>Вадим Шепеленко</dc:creator>
  <cp:lastModifiedBy>Наталія Юрків</cp:lastModifiedBy>
  <cp:revision>35</cp:revision>
  <dcterms:created xsi:type="dcterms:W3CDTF">2019-09-24T16:10:38Z</dcterms:created>
  <dcterms:modified xsi:type="dcterms:W3CDTF">2024-12-04T19:19:01Z</dcterms:modified>
</cp:coreProperties>
</file>