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1402" autoAdjust="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oz.gov.ua/article/news/mizhnarodna-kampanija-16-dniv-proti-nasilstv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332656"/>
            <a:ext cx="27720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3203848" y="298851"/>
            <a:ext cx="2988989" cy="586645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None/>
            </a:pPr>
            <a:r>
              <a:rPr lang="uk-UA" sz="5600" b="1" u="sng" dirty="0"/>
              <a:t>КОНТАКТНА ІНФОРМАЦІЯ ДЛЯ ЗВЕРНЕНЬ, СКАРГ ТА ЗАЯВ</a:t>
            </a:r>
            <a:endParaRPr lang="uk-UA" sz="5600" dirty="0"/>
          </a:p>
          <a:p>
            <a:pPr marL="0" indent="0" fontAlgn="base">
              <a:buNone/>
            </a:pPr>
            <a:r>
              <a:rPr lang="uk-UA" sz="4200" dirty="0"/>
              <a:t> </a:t>
            </a:r>
          </a:p>
          <a:p>
            <a:pPr marL="0" indent="0" fontAlgn="base">
              <a:buNone/>
            </a:pPr>
            <a:r>
              <a:rPr lang="uk-UA" sz="4400" b="1" dirty="0"/>
              <a:t>Телефон довіри Національної  гвардії України</a:t>
            </a:r>
            <a:endParaRPr lang="uk-UA" sz="4400" dirty="0"/>
          </a:p>
          <a:p>
            <a:pPr marL="0" indent="0" fontAlgn="base">
              <a:buNone/>
            </a:pPr>
            <a:r>
              <a:rPr lang="uk-UA" sz="4400" dirty="0"/>
              <a:t>(044) 226-22-52</a:t>
            </a:r>
          </a:p>
          <a:p>
            <a:pPr marL="0" indent="0" fontAlgn="base">
              <a:buNone/>
            </a:pPr>
            <a:r>
              <a:rPr lang="uk-UA" sz="4400" dirty="0"/>
              <a:t> </a:t>
            </a:r>
          </a:p>
          <a:p>
            <a:pPr marL="0" indent="0" fontAlgn="base">
              <a:buNone/>
            </a:pPr>
            <a:r>
              <a:rPr lang="uk-UA" sz="4400" b="1" dirty="0"/>
              <a:t>Національна «гаряча» лінія з попередження домашнього насильства, торгівлі людьми та ґендерної дискримінації</a:t>
            </a:r>
            <a:endParaRPr lang="uk-UA" sz="4400" dirty="0"/>
          </a:p>
          <a:p>
            <a:pPr marL="0" indent="0" fontAlgn="base">
              <a:buNone/>
            </a:pPr>
            <a:r>
              <a:rPr lang="uk-UA" sz="4400" b="1" dirty="0"/>
              <a:t>Громадська організація «Ла </a:t>
            </a:r>
            <a:r>
              <a:rPr lang="uk-UA" sz="4400" b="1" dirty="0" err="1"/>
              <a:t>Страда</a:t>
            </a:r>
            <a:r>
              <a:rPr lang="uk-UA" sz="4400" b="1" dirty="0"/>
              <a:t>»</a:t>
            </a:r>
            <a:endParaRPr lang="uk-UA" sz="4400" dirty="0"/>
          </a:p>
          <a:p>
            <a:pPr marL="0" indent="0" fontAlgn="base">
              <a:buNone/>
            </a:pPr>
            <a:r>
              <a:rPr lang="uk-UA" sz="4400" dirty="0"/>
              <a:t> </a:t>
            </a:r>
          </a:p>
          <a:p>
            <a:pPr marL="0" indent="0" fontAlgn="base">
              <a:buNone/>
            </a:pPr>
            <a:r>
              <a:rPr lang="uk-UA" sz="4400" dirty="0"/>
              <a:t>0 800 500 335 (з мобільного або стаціонарного) або 116 123 (з мобільного)</a:t>
            </a:r>
          </a:p>
          <a:p>
            <a:pPr marL="0" indent="0" fontAlgn="base">
              <a:buNone/>
            </a:pPr>
            <a:r>
              <a:rPr lang="uk-UA" sz="4400" dirty="0"/>
              <a:t> </a:t>
            </a:r>
          </a:p>
          <a:p>
            <a:pPr marL="0" indent="0" fontAlgn="base">
              <a:buNone/>
            </a:pPr>
            <a:r>
              <a:rPr lang="uk-UA" sz="4800" b="1" dirty="0"/>
              <a:t>Національна дитяча «гаряча» лінія</a:t>
            </a:r>
            <a:endParaRPr lang="uk-UA" sz="4800" dirty="0"/>
          </a:p>
          <a:p>
            <a:pPr marL="0" indent="0" fontAlgn="base">
              <a:buNone/>
            </a:pPr>
            <a:r>
              <a:rPr lang="uk-UA" sz="4800" dirty="0"/>
              <a:t>Наразі лінія працює у будні з 12:00 до 16:00</a:t>
            </a:r>
          </a:p>
          <a:p>
            <a:pPr marL="0" indent="0" fontAlgn="base">
              <a:buNone/>
            </a:pPr>
            <a:r>
              <a:rPr lang="uk-UA" sz="4800" dirty="0"/>
              <a:t>0 800 500 225 (з мобільного або стаціонарного) або 116 111 (з мобільного).</a:t>
            </a:r>
          </a:p>
          <a:p>
            <a:pPr marL="0" indent="0" fontAlgn="base">
              <a:buNone/>
            </a:pPr>
            <a:r>
              <a:rPr lang="uk-UA" sz="4400" dirty="0"/>
              <a:t> </a:t>
            </a:r>
          </a:p>
          <a:p>
            <a:pPr marL="0" indent="0" fontAlgn="base">
              <a:buNone/>
            </a:pPr>
            <a:r>
              <a:rPr lang="uk-UA" sz="4400" b="1" dirty="0"/>
              <a:t>Національна безкоштовна гаряча лінія з питань протидії торгівлі людьми та консультування мігрантів</a:t>
            </a:r>
            <a:endParaRPr lang="uk-UA" sz="4400" dirty="0"/>
          </a:p>
          <a:p>
            <a:pPr marL="0" indent="0" fontAlgn="base">
              <a:buNone/>
            </a:pPr>
            <a:r>
              <a:rPr lang="uk-UA" sz="4400" dirty="0"/>
              <a:t>Номери телефону – 527 (з мобільного) та 0 800 505 501 (з мобільного або стаціонарного).</a:t>
            </a:r>
          </a:p>
          <a:p>
            <a:pPr marL="0" indent="0" fontAlgn="base">
              <a:buNone/>
            </a:pPr>
            <a:r>
              <a:rPr lang="uk-UA" sz="4400" dirty="0"/>
              <a:t> </a:t>
            </a:r>
          </a:p>
          <a:p>
            <a:pPr marL="0" indent="0" fontAlgn="base">
              <a:buNone/>
            </a:pPr>
            <a:r>
              <a:rPr lang="uk-UA" sz="4400" b="1" dirty="0"/>
              <a:t>Урядова «гаряча лінія»</a:t>
            </a:r>
            <a:endParaRPr lang="uk-UA" sz="4400" dirty="0"/>
          </a:p>
          <a:p>
            <a:pPr marL="0" indent="0" fontAlgn="base">
              <a:buNone/>
            </a:pPr>
            <a:r>
              <a:rPr lang="uk-UA" sz="4400" dirty="0"/>
              <a:t>1545, Для громадян України, які перебувають за кордоном: +38 (044) 284-19-15</a:t>
            </a:r>
          </a:p>
          <a:p>
            <a:pPr marL="0" indent="0" fontAlgn="base">
              <a:buNone/>
            </a:pPr>
            <a:r>
              <a:rPr lang="uk-UA" sz="4400" dirty="0"/>
              <a:t> </a:t>
            </a:r>
          </a:p>
          <a:p>
            <a:pPr marL="0" indent="0" fontAlgn="base">
              <a:buNone/>
            </a:pPr>
            <a:r>
              <a:rPr lang="uk-UA" sz="4400" b="1" dirty="0"/>
              <a:t>Загальнонаціональна «гаряча лінія» з питань ВІЛ/СНІД</a:t>
            </a:r>
            <a:endParaRPr lang="uk-UA" sz="4400" dirty="0"/>
          </a:p>
          <a:p>
            <a:pPr marL="0" indent="0" fontAlgn="base">
              <a:buNone/>
            </a:pPr>
            <a:r>
              <a:rPr lang="uk-UA" sz="4400" dirty="0"/>
              <a:t>Номер телефону 0-800-500-451 (працює цілодобово)</a:t>
            </a:r>
          </a:p>
          <a:p>
            <a:endParaRPr lang="uk-UA" dirty="0"/>
          </a:p>
        </p:txBody>
      </p:sp>
      <p:sp>
        <p:nvSpPr>
          <p:cNvPr id="7" name="Объект 3"/>
          <p:cNvSpPr txBox="1">
            <a:spLocks/>
          </p:cNvSpPr>
          <p:nvPr/>
        </p:nvSpPr>
        <p:spPr>
          <a:xfrm>
            <a:off x="6250360" y="1781199"/>
            <a:ext cx="295232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7" y="332655"/>
            <a:ext cx="2873184" cy="619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Щорічна акція &quot;16 днів проти насилля&quot; - КЗ &quot;Соколівська загальноосвітня  школа I-III ступенів ім. Отакара Яроша&quot; Зміївської районної ради  харківської області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189" y="188640"/>
            <a:ext cx="2143166" cy="2143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84168" y="2474548"/>
            <a:ext cx="2808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«16 днів проти насильства»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84685" y="5229200"/>
            <a:ext cx="2781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25 листопада – 10 грудня</a:t>
            </a:r>
          </a:p>
        </p:txBody>
      </p:sp>
      <p:pic>
        <p:nvPicPr>
          <p:cNvPr id="1033" name="Picture 9" descr="ДОПОМОГА ЖІНКАМ які постраждали від насильства » Васильківська районна  державна адміністрація Київської області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285" y="3754571"/>
            <a:ext cx="2466975" cy="125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54" y="4760238"/>
            <a:ext cx="2846387" cy="1937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85" y="332655"/>
            <a:ext cx="2879725" cy="2264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54" y="2620289"/>
            <a:ext cx="2846387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20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332656"/>
            <a:ext cx="2772000" cy="61926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1200" dirty="0"/>
              <a:t>Офіційно цей день був оголошений Генеральною Асамблеєю ООН у 1999 році, але відзначатися він почав із 1981 року в пам’ять про трагічну загибель трьох сестер Мірабель, які були жорстоко вбиті під час диктатури домініканського правителя Рафаеля </a:t>
            </a:r>
            <a:r>
              <a:rPr lang="uk-UA" sz="1200" dirty="0" err="1"/>
              <a:t>Трухільо</a:t>
            </a:r>
            <a:r>
              <a:rPr lang="uk-UA" sz="1200" dirty="0"/>
              <a:t> в 1960 році.</a:t>
            </a:r>
          </a:p>
          <a:p>
            <a:pPr marL="0" indent="0" algn="just">
              <a:buNone/>
            </a:pPr>
            <a:r>
              <a:rPr lang="uk-UA" sz="1200" dirty="0" err="1"/>
              <a:t>Цьогоріч</a:t>
            </a:r>
            <a:r>
              <a:rPr lang="uk-UA" sz="1200" dirty="0"/>
              <a:t> девіз кампанії «Розфарбуємо світ в помаранчевий колір: Покоління рівності виступає проти зґвалтувань». Головна мета кампанії – привернути увагу до чутливої теми гендерного насильства, а також об’єднати суспільство у боротьбі з ним.</a:t>
            </a:r>
          </a:p>
          <a:p>
            <a:pPr marL="0" indent="0" algn="just">
              <a:buNone/>
            </a:pPr>
            <a:r>
              <a:rPr lang="uk-UA" sz="1200" dirty="0"/>
              <a:t>Як </a:t>
            </a:r>
            <a:r>
              <a:rPr lang="uk-UA" sz="1200" dirty="0">
                <a:hlinkClick r:id="rId3"/>
              </a:rPr>
              <a:t>повідомляє МОЗ України</a:t>
            </a:r>
            <a:r>
              <a:rPr lang="uk-UA" sz="1200" dirty="0"/>
              <a:t>, в Європі приблизно 25% жінок страждають від фізичного або сексуального насилля. Особи, які зазнали насильства, частіше мають порушення психічного здоров’я (депресивні стани, схильність до суїциду), проблеми пов’язані з сексуальним та репродуктивним здоров’ям, схильність до алкоголізму.</a:t>
            </a:r>
          </a:p>
          <a:p>
            <a:pPr marL="0" indent="0" algn="just">
              <a:buNone/>
            </a:pPr>
            <a:r>
              <a:rPr lang="uk-UA" sz="1200" dirty="0"/>
              <a:t>11 січня 2019 набули чинності зміни до законодавства щодо домашнього та сексуального насильства. Новий закон передбачає притягнення до кримінальної відповідальності особи, яка вчиняє домашнє насильство. Нещодавно у Києві було винесено перший вирок за цей злочин.</a:t>
            </a:r>
          </a:p>
          <a:p>
            <a:pPr marL="0" indent="0" algn="just">
              <a:buNone/>
            </a:pPr>
            <a:endParaRPr lang="uk-UA" sz="1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131840" y="367703"/>
            <a:ext cx="2880320" cy="619268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sz="2000" b="1" i="1" dirty="0"/>
              <a:t>Основні завдання акції :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sz="2000" dirty="0"/>
              <a:t>привернути увагу громадськості до актуальної для українського суспільства проблеми подолання насильства в сім’ї;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sz="2000" dirty="0"/>
              <a:t>проведення інформаційних кампаній з метою підвищення обізнаності населення України з питань попередження насильства в сім'ї, жорсткого поводження з дітьми, формування свідомості всіх верств населення  щодо нетерпимого ставлення до насильства;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sz="2000" dirty="0"/>
              <a:t>формування свідомості усіх верств населення щодо нетерпимого ставлення до насильства.</a:t>
            </a:r>
          </a:p>
          <a:p>
            <a:pPr algn="just">
              <a:buFontTx/>
              <a:buChar char="-"/>
            </a:pPr>
            <a:endParaRPr lang="ru-RU" sz="2000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3716288" y="1781200"/>
            <a:ext cx="295232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 dirty="0"/>
          </a:p>
        </p:txBody>
      </p:sp>
      <p:sp>
        <p:nvSpPr>
          <p:cNvPr id="7" name="Объект 3"/>
          <p:cNvSpPr txBox="1">
            <a:spLocks/>
          </p:cNvSpPr>
          <p:nvPr/>
        </p:nvSpPr>
        <p:spPr>
          <a:xfrm>
            <a:off x="6250360" y="1781199"/>
            <a:ext cx="295232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7" y="332655"/>
            <a:ext cx="2873184" cy="619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6192836" y="450818"/>
            <a:ext cx="277126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/>
              <a:t>Шістнадцяти денний період кампанії охоплює наступні важливі дати:</a:t>
            </a:r>
          </a:p>
          <a:p>
            <a:endParaRPr lang="uk-UA" sz="1600" b="1" dirty="0"/>
          </a:p>
          <a:p>
            <a:pPr algn="just"/>
            <a:r>
              <a:rPr lang="uk-UA" sz="1600" b="1" dirty="0"/>
              <a:t>25 листопада – Міжнародний день боротьби з насильством щодо жінок.</a:t>
            </a:r>
          </a:p>
          <a:p>
            <a:pPr algn="just"/>
            <a:r>
              <a:rPr lang="uk-UA" sz="1600" b="1" dirty="0"/>
              <a:t>1 грудня – Всесвітній  день боротьби зі СНІДом.</a:t>
            </a:r>
            <a:endParaRPr lang="uk-UA" sz="1600" dirty="0"/>
          </a:p>
          <a:p>
            <a:pPr algn="just"/>
            <a:r>
              <a:rPr lang="uk-UA" sz="1600" b="1" dirty="0"/>
              <a:t>2 грудня – Міжнародний день боротьби з рабством.</a:t>
            </a:r>
            <a:endParaRPr lang="uk-UA" sz="1600" dirty="0"/>
          </a:p>
          <a:p>
            <a:pPr algn="just"/>
            <a:r>
              <a:rPr lang="uk-UA" sz="1600" b="1" dirty="0"/>
              <a:t>3 грудня – Міжнародний день людей з обмеженими фізичними можливостями.</a:t>
            </a:r>
            <a:endParaRPr lang="uk-UA" sz="1600" dirty="0"/>
          </a:p>
          <a:p>
            <a:pPr algn="just"/>
            <a:r>
              <a:rPr lang="uk-UA" sz="1600" b="1" dirty="0"/>
              <a:t>5 грудня – Міжнародний день волонтера.</a:t>
            </a:r>
            <a:endParaRPr lang="uk-UA" sz="1600" dirty="0"/>
          </a:p>
          <a:p>
            <a:pPr algn="just"/>
            <a:r>
              <a:rPr lang="uk-UA" sz="1600" b="1" dirty="0"/>
              <a:t>6 грудня – Вшанування пам’яті студенток, розстріляних у Монреалі.</a:t>
            </a:r>
            <a:endParaRPr lang="uk-UA" sz="1600" dirty="0"/>
          </a:p>
          <a:p>
            <a:pPr algn="just"/>
            <a:r>
              <a:rPr lang="uk-UA" sz="1600" b="1" dirty="0"/>
              <a:t>9 грудня – Міжнародний день боротьби з корупцією.</a:t>
            </a:r>
            <a:endParaRPr lang="uk-UA" sz="1600" dirty="0"/>
          </a:p>
          <a:p>
            <a:pPr algn="just"/>
            <a:r>
              <a:rPr lang="uk-UA" sz="1600" b="1" dirty="0"/>
              <a:t>10 грудня – Міжнародний день прав людини.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8460833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488</Words>
  <Application>Microsoft Office PowerPoint</Application>
  <PresentationFormat>Экран (4:3)</PresentationFormat>
  <Paragraphs>42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Batang</vt:lpstr>
      <vt:lpstr>Arial</vt:lpstr>
      <vt:lpstr>Calibri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Barbaris</dc:creator>
  <cp:lastModifiedBy>admin</cp:lastModifiedBy>
  <cp:revision>11</cp:revision>
  <dcterms:created xsi:type="dcterms:W3CDTF">2020-11-20T17:26:36Z</dcterms:created>
  <dcterms:modified xsi:type="dcterms:W3CDTF">2024-03-31T14:23:19Z</dcterms:modified>
</cp:coreProperties>
</file>