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F310D4-6690-494A-84EC-CC5DDDCE584B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8A07946-EB13-47F2-BFF4-6B2434610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800" dirty="0" smtClean="0"/>
              <a:t>АКАДЕМІЧНА ДОБРОЧЕСНІСТЬ ДЛЯ ВЧИТЕЛІВ ТА УЧНІВ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89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та/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деталізовані</a:t>
            </a:r>
            <a:r>
              <a:rPr lang="ru-RU" dirty="0" smtClean="0"/>
              <a:t>)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освітнього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за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доброчесності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законами та/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внутрішніми</a:t>
            </a:r>
            <a:r>
              <a:rPr lang="ru-RU" dirty="0" smtClean="0"/>
              <a:t> </a:t>
            </a:r>
            <a:r>
              <a:rPr lang="ru-RU" dirty="0" err="1" smtClean="0"/>
              <a:t>положеннями</a:t>
            </a:r>
            <a:r>
              <a:rPr lang="ru-RU" dirty="0" smtClean="0"/>
              <a:t> закладу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затверджені</a:t>
            </a:r>
            <a:r>
              <a:rPr lang="ru-RU" dirty="0" smtClean="0"/>
              <a:t> (</a:t>
            </a:r>
            <a:r>
              <a:rPr lang="ru-RU" dirty="0" err="1" smtClean="0"/>
              <a:t>погоджені</a:t>
            </a:r>
            <a:r>
              <a:rPr lang="ru-RU" dirty="0" smtClean="0"/>
              <a:t>)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колегіальним</a:t>
            </a:r>
            <a:r>
              <a:rPr lang="ru-RU" dirty="0" smtClean="0"/>
              <a:t> органом </a:t>
            </a:r>
            <a:r>
              <a:rPr lang="ru-RU" dirty="0" err="1" smtClean="0"/>
              <a:t>управління</a:t>
            </a:r>
            <a:r>
              <a:rPr lang="ru-RU" dirty="0" smtClean="0"/>
              <a:t> закладу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  <a:r>
              <a:rPr lang="ru-RU" dirty="0" err="1" smtClean="0"/>
              <a:t>погоджені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органами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</a:t>
            </a:r>
            <a:r>
              <a:rPr lang="ru-RU" dirty="0" err="1" smtClean="0"/>
              <a:t>здобувачів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в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Треба знати!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7239000" cy="48269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 smtClean="0"/>
              <a:t>Порядок </a:t>
            </a:r>
            <a:r>
              <a:rPr lang="ru-RU" sz="3200" dirty="0" err="1" smtClean="0"/>
              <a:t>виявлення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встановлення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фактів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порушення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академічної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доброчесності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визначається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уповноваженим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колегіальним</a:t>
            </a:r>
            <a:r>
              <a:rPr lang="ru-RU" sz="3200" dirty="0" smtClean="0"/>
              <a:t> органом </a:t>
            </a:r>
            <a:r>
              <a:rPr lang="ru-RU" sz="3200" dirty="0" err="1" smtClean="0"/>
              <a:t>управління</a:t>
            </a:r>
            <a:r>
              <a:rPr lang="ru-RU" sz="3200" dirty="0" smtClean="0"/>
              <a:t> закладу </a:t>
            </a:r>
            <a:r>
              <a:rPr lang="ru-RU" sz="3200" dirty="0" err="1" smtClean="0"/>
              <a:t>освіти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урахуванням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вимог</a:t>
            </a:r>
            <a:r>
              <a:rPr lang="ru-RU" sz="3200" dirty="0" smtClean="0"/>
              <a:t>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Закону та </a:t>
            </a:r>
            <a:r>
              <a:rPr lang="ru-RU" sz="3200" dirty="0" err="1" smtClean="0"/>
              <a:t>спеціальних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законів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Кожна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особа,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стосовно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якої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порушено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питання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про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порушення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нею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академічної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доброчесності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має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500" b="1" dirty="0" err="1" smtClean="0">
                <a:solidFill>
                  <a:schemeClr val="accent2">
                    <a:lumMod val="50000"/>
                  </a:schemeClr>
                </a:solidFill>
              </a:rPr>
              <a:t>такі</a:t>
            </a:r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 права:</a:t>
            </a:r>
          </a:p>
          <a:p>
            <a:pPr>
              <a:buFont typeface="Wingdings" pitchFamily="2" charset="2"/>
              <a:buChar char="v"/>
            </a:pP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ознайомлюватися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усіма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матеріалами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перевірки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щодо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встановлення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факту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порушення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академічної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доброчесності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подавати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них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зауваження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особисто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через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представника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надавати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усні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письмові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пояснення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відмовитися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надання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будь-яких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пояснень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брати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участь у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дослідженні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доказів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порушення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академічної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доброчесності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знати про дату, час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місце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бути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присутньою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час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розгляду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питання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встановлення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факту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порушення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академічної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доброчесності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притягнення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академічної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відповідальності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оскаржити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рішення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притягнення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академічної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відповідальності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органу,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уповноваженого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розглядати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апеляції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суду.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таке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академічна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доброчесність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err="1" smtClean="0"/>
              <a:t>Академічна</a:t>
            </a:r>
            <a:r>
              <a:rPr lang="ru-RU" b="1" dirty="0" smtClean="0"/>
              <a:t> </a:t>
            </a:r>
            <a:r>
              <a:rPr lang="ru-RU" b="1" dirty="0" err="1" smtClean="0"/>
              <a:t>доброчесність</a:t>
            </a:r>
            <a:r>
              <a:rPr lang="ru-RU" b="1" dirty="0" smtClean="0"/>
              <a:t> -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сукупність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етичних</a:t>
            </a:r>
            <a:r>
              <a:rPr lang="ru-RU" b="1" dirty="0" smtClean="0"/>
              <a:t> </a:t>
            </a:r>
            <a:r>
              <a:rPr lang="ru-RU" b="1" dirty="0" err="1" smtClean="0"/>
              <a:t>принципів</a:t>
            </a:r>
            <a:r>
              <a:rPr lang="ru-RU" b="1" dirty="0" smtClean="0"/>
              <a:t> та </a:t>
            </a:r>
            <a:r>
              <a:rPr lang="ru-RU" b="1" dirty="0" err="1" smtClean="0"/>
              <a:t>визначених</a:t>
            </a:r>
            <a:r>
              <a:rPr lang="ru-RU" b="1" dirty="0" smtClean="0"/>
              <a:t> законом правил, </a:t>
            </a:r>
            <a:r>
              <a:rPr lang="ru-RU" b="1" dirty="0" err="1" smtClean="0"/>
              <a:t>якими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керуватися</a:t>
            </a:r>
            <a:r>
              <a:rPr lang="ru-RU" b="1" dirty="0" smtClean="0"/>
              <a:t> </a:t>
            </a:r>
            <a:r>
              <a:rPr lang="ru-RU" b="1" dirty="0" err="1" smtClean="0"/>
              <a:t>учасники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r>
              <a:rPr lang="ru-RU" b="1" dirty="0" err="1" smtClean="0"/>
              <a:t>викладання</a:t>
            </a:r>
            <a:r>
              <a:rPr lang="ru-RU" b="1" dirty="0" smtClean="0"/>
              <a:t> та </a:t>
            </a:r>
            <a:r>
              <a:rPr lang="ru-RU" b="1" dirty="0" err="1" smtClean="0"/>
              <a:t>провадження</a:t>
            </a:r>
            <a:r>
              <a:rPr lang="ru-RU" b="1" dirty="0" smtClean="0"/>
              <a:t> </a:t>
            </a:r>
            <a:r>
              <a:rPr lang="ru-RU" b="1" dirty="0" err="1" smtClean="0"/>
              <a:t>наукової</a:t>
            </a:r>
            <a:r>
              <a:rPr lang="ru-RU" b="1" dirty="0" smtClean="0"/>
              <a:t> (</a:t>
            </a:r>
            <a:r>
              <a:rPr lang="ru-RU" b="1" dirty="0" err="1" smtClean="0"/>
              <a:t>творчої</a:t>
            </a:r>
            <a:r>
              <a:rPr lang="ru-RU" b="1" dirty="0" smtClean="0"/>
              <a:t>)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метою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довіри</a:t>
            </a:r>
            <a:r>
              <a:rPr lang="ru-RU" b="1" dirty="0" smtClean="0"/>
              <a:t> до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та/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(</a:t>
            </a:r>
            <a:r>
              <a:rPr lang="ru-RU" b="1" dirty="0" err="1" smtClean="0"/>
              <a:t>творчих</a:t>
            </a:r>
            <a:r>
              <a:rPr lang="ru-RU" b="1" dirty="0" smtClean="0"/>
              <a:t>) </a:t>
            </a:r>
            <a:r>
              <a:rPr lang="ru-RU" b="1" dirty="0" err="1" smtClean="0"/>
              <a:t>досягнен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91436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Академічна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доброчесність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вчителів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доброчесності</a:t>
            </a:r>
            <a:r>
              <a:rPr lang="ru-RU" dirty="0" smtClean="0"/>
              <a:t> </a:t>
            </a:r>
            <a:r>
              <a:rPr lang="ru-RU" dirty="0" err="1" smtClean="0"/>
              <a:t>педагогічними</a:t>
            </a:r>
            <a:r>
              <a:rPr lang="ru-RU" dirty="0" smtClean="0"/>
              <a:t>, </a:t>
            </a:r>
            <a:r>
              <a:rPr lang="ru-RU" dirty="0" err="1" smtClean="0"/>
              <a:t>науково-педагогічними</a:t>
            </a:r>
            <a:r>
              <a:rPr lang="ru-RU" dirty="0" smtClean="0"/>
              <a:t> та </a:t>
            </a:r>
            <a:r>
              <a:rPr lang="ru-RU" dirty="0" err="1" smtClean="0"/>
              <a:t>науковими</a:t>
            </a:r>
            <a:r>
              <a:rPr lang="ru-RU" dirty="0" smtClean="0"/>
              <a:t> </a:t>
            </a:r>
            <a:r>
              <a:rPr lang="ru-RU" dirty="0" err="1" smtClean="0"/>
              <a:t>працівниками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посилання</a:t>
            </a:r>
            <a:r>
              <a:rPr lang="ru-RU" dirty="0" smtClean="0"/>
              <a:t> на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розробок</a:t>
            </a:r>
            <a:r>
              <a:rPr lang="ru-RU" dirty="0" smtClean="0"/>
              <a:t>, </a:t>
            </a:r>
            <a:r>
              <a:rPr lang="ru-RU" dirty="0" err="1" smtClean="0"/>
              <a:t>тверджень</a:t>
            </a:r>
            <a:r>
              <a:rPr lang="ru-RU" dirty="0" smtClean="0"/>
              <a:t>, </a:t>
            </a:r>
            <a:r>
              <a:rPr lang="ru-RU" dirty="0" err="1" smtClean="0"/>
              <a:t>відомостей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дотримання</a:t>
            </a:r>
            <a:r>
              <a:rPr lang="ru-RU" dirty="0" smtClean="0"/>
              <a:t> норм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авторське</a:t>
            </a:r>
            <a:r>
              <a:rPr lang="ru-RU" dirty="0" smtClean="0"/>
              <a:t> право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суміжні</a:t>
            </a:r>
            <a:r>
              <a:rPr lang="ru-RU" dirty="0" smtClean="0"/>
              <a:t> права;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достовірної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методики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,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використаної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педагогічну</a:t>
            </a:r>
            <a:r>
              <a:rPr lang="ru-RU" dirty="0" smtClean="0"/>
              <a:t> (</a:t>
            </a:r>
            <a:r>
              <a:rPr lang="ru-RU" dirty="0" err="1" smtClean="0"/>
              <a:t>науково-педагогічну</a:t>
            </a:r>
            <a:r>
              <a:rPr lang="ru-RU" dirty="0" smtClean="0"/>
              <a:t>, </a:t>
            </a:r>
            <a:r>
              <a:rPr lang="ru-RU" dirty="0" err="1" smtClean="0"/>
              <a:t>творчу</a:t>
            </a:r>
            <a:r>
              <a:rPr lang="ru-RU" dirty="0" smtClean="0"/>
              <a:t>) </a:t>
            </a:r>
            <a:r>
              <a:rPr lang="ru-RU" dirty="0" err="1" smtClean="0"/>
              <a:t>діяльність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контроль за </a:t>
            </a:r>
            <a:r>
              <a:rPr lang="ru-RU" dirty="0" err="1" smtClean="0"/>
              <a:t>дотриманням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доброчесності</a:t>
            </a:r>
            <a:r>
              <a:rPr lang="ru-RU" dirty="0" smtClean="0"/>
              <a:t> </a:t>
            </a:r>
            <a:r>
              <a:rPr lang="ru-RU" dirty="0" err="1" smtClean="0"/>
              <a:t>здобувачами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об'єктивне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Академічна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доброчесність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учнів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доброчесності</a:t>
            </a:r>
            <a:r>
              <a:rPr lang="ru-RU" dirty="0" smtClean="0"/>
              <a:t> </a:t>
            </a:r>
            <a:r>
              <a:rPr lang="ru-RU" dirty="0" err="1" smtClean="0"/>
              <a:t>здобувачами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  <a:r>
              <a:rPr lang="ru-RU" dirty="0" err="1" smtClean="0"/>
              <a:t>завдань</a:t>
            </a:r>
            <a:r>
              <a:rPr lang="ru-RU" dirty="0" smtClean="0"/>
              <a:t> поточного та </a:t>
            </a:r>
            <a:r>
              <a:rPr lang="ru-RU" dirty="0" err="1" smtClean="0"/>
              <a:t>підсумкового</a:t>
            </a:r>
            <a:r>
              <a:rPr lang="ru-RU" dirty="0" smtClean="0"/>
              <a:t> контролю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(для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особливими</a:t>
            </a:r>
            <a:r>
              <a:rPr lang="ru-RU" dirty="0" smtClean="0"/>
              <a:t> </a:t>
            </a:r>
            <a:r>
              <a:rPr lang="ru-RU" dirty="0" err="1" smtClean="0"/>
              <a:t>освітніми</a:t>
            </a:r>
            <a:r>
              <a:rPr lang="ru-RU" dirty="0" smtClean="0"/>
              <a:t> потребами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вимога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потреб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dirty="0" err="1" smtClean="0"/>
              <a:t>посилання</a:t>
            </a:r>
            <a:r>
              <a:rPr lang="ru-RU" dirty="0" smtClean="0"/>
              <a:t> на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розробок</a:t>
            </a:r>
            <a:r>
              <a:rPr lang="ru-RU" dirty="0" smtClean="0"/>
              <a:t>, </a:t>
            </a:r>
            <a:r>
              <a:rPr lang="ru-RU" dirty="0" err="1" smtClean="0"/>
              <a:t>тверджень</a:t>
            </a:r>
            <a:r>
              <a:rPr lang="ru-RU" dirty="0" smtClean="0"/>
              <a:t>, </a:t>
            </a:r>
            <a:r>
              <a:rPr lang="ru-RU" dirty="0" err="1" smtClean="0"/>
              <a:t>відомостей</a:t>
            </a:r>
            <a:r>
              <a:rPr lang="ru-RU" dirty="0" smtClean="0"/>
              <a:t>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дотримання</a:t>
            </a:r>
            <a:r>
              <a:rPr lang="ru-RU" dirty="0" smtClean="0"/>
              <a:t> норм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авторське</a:t>
            </a:r>
            <a:r>
              <a:rPr lang="ru-RU" dirty="0" smtClean="0"/>
              <a:t> право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суміжні</a:t>
            </a:r>
            <a:r>
              <a:rPr lang="ru-RU" dirty="0" smtClean="0"/>
              <a:t> права;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достовірної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(</a:t>
            </a:r>
            <a:r>
              <a:rPr lang="ru-RU" dirty="0" err="1" smtClean="0"/>
              <a:t>наукової</a:t>
            </a:r>
            <a:r>
              <a:rPr lang="ru-RU" dirty="0" smtClean="0"/>
              <a:t>, </a:t>
            </a:r>
            <a:r>
              <a:rPr lang="ru-RU" dirty="0" err="1" smtClean="0"/>
              <a:t>творчої</a:t>
            </a:r>
            <a:r>
              <a:rPr lang="ru-RU" dirty="0" smtClean="0"/>
              <a:t>)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використані</a:t>
            </a:r>
            <a:r>
              <a:rPr lang="ru-RU" dirty="0" smtClean="0"/>
              <a:t> методики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390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>
                <a:solidFill>
                  <a:schemeClr val="accent2">
                    <a:lumMod val="50000"/>
                  </a:schemeClr>
                </a:solidFill>
              </a:rPr>
              <a:t>Порушенням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2">
                    <a:lumMod val="50000"/>
                  </a:schemeClr>
                </a:solidFill>
              </a:rPr>
              <a:t>академічної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2">
                    <a:lumMod val="50000"/>
                  </a:schemeClr>
                </a:solidFill>
              </a:rPr>
              <a:t>доброчесності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2">
                    <a:lumMod val="50000"/>
                  </a:schemeClr>
                </a:solidFill>
              </a:rPr>
              <a:t>вважається</a:t>
            </a:r>
            <a:r>
              <a:rPr lang="ru-RU" sz="27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Академічний</a:t>
            </a:r>
            <a:r>
              <a:rPr lang="ru-RU" b="1" dirty="0" smtClean="0"/>
              <a:t> </a:t>
            </a:r>
            <a:r>
              <a:rPr lang="ru-RU" b="1" dirty="0" err="1" smtClean="0"/>
              <a:t>плагіат</a:t>
            </a:r>
            <a:r>
              <a:rPr lang="ru-RU" b="1" dirty="0" smtClean="0"/>
              <a:t> - </a:t>
            </a:r>
            <a:r>
              <a:rPr lang="ru-RU" b="1" dirty="0" err="1" smtClean="0"/>
              <a:t>оприлюднення</a:t>
            </a:r>
            <a:r>
              <a:rPr lang="ru-RU" b="1" dirty="0" smtClean="0"/>
              <a:t> (</a:t>
            </a:r>
            <a:r>
              <a:rPr lang="ru-RU" b="1" dirty="0" err="1" smtClean="0"/>
              <a:t>частково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повністю</a:t>
            </a:r>
            <a:r>
              <a:rPr lang="ru-RU" b="1" dirty="0" smtClean="0"/>
              <a:t>)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(</a:t>
            </a:r>
            <a:r>
              <a:rPr lang="ru-RU" b="1" dirty="0" err="1" smtClean="0"/>
              <a:t>творчих</a:t>
            </a:r>
            <a:r>
              <a:rPr lang="ru-RU" b="1" dirty="0" smtClean="0"/>
              <a:t>)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, </a:t>
            </a:r>
            <a:r>
              <a:rPr lang="ru-RU" b="1" dirty="0" err="1" smtClean="0"/>
              <a:t>отриманих</a:t>
            </a:r>
            <a:r>
              <a:rPr lang="ru-RU" b="1" dirty="0" smtClean="0"/>
              <a:t> </a:t>
            </a:r>
            <a:r>
              <a:rPr lang="ru-RU" b="1" dirty="0" err="1" smtClean="0"/>
              <a:t>іншими</a:t>
            </a:r>
            <a:r>
              <a:rPr lang="ru-RU" b="1" dirty="0" smtClean="0"/>
              <a:t> особами, як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</a:t>
            </a:r>
            <a:r>
              <a:rPr lang="ru-RU" b="1" dirty="0" err="1" smtClean="0"/>
              <a:t>власного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r>
              <a:rPr lang="ru-RU" b="1" dirty="0" smtClean="0"/>
              <a:t> (</a:t>
            </a:r>
            <a:r>
              <a:rPr lang="ru-RU" b="1" dirty="0" err="1" smtClean="0"/>
              <a:t>творчості</a:t>
            </a:r>
            <a:r>
              <a:rPr lang="ru-RU" b="1" dirty="0" smtClean="0"/>
              <a:t>) та/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відтворення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опублікованих</a:t>
            </a:r>
            <a:r>
              <a:rPr lang="ru-RU" b="1" dirty="0" smtClean="0"/>
              <a:t> </a:t>
            </a:r>
            <a:r>
              <a:rPr lang="ru-RU" b="1" dirty="0" err="1" smtClean="0"/>
              <a:t>текстів</a:t>
            </a:r>
            <a:r>
              <a:rPr lang="ru-RU" b="1" dirty="0" smtClean="0"/>
              <a:t> (</a:t>
            </a:r>
            <a:r>
              <a:rPr lang="ru-RU" b="1" dirty="0" err="1" smtClean="0"/>
              <a:t>оприлюднених</a:t>
            </a:r>
            <a:r>
              <a:rPr lang="ru-RU" b="1" dirty="0" smtClean="0"/>
              <a:t> </a:t>
            </a:r>
            <a:r>
              <a:rPr lang="ru-RU" b="1" dirty="0" err="1" smtClean="0"/>
              <a:t>творів</a:t>
            </a:r>
            <a:r>
              <a:rPr lang="ru-RU" b="1" dirty="0" smtClean="0"/>
              <a:t> </a:t>
            </a:r>
            <a:r>
              <a:rPr lang="ru-RU" b="1" dirty="0" err="1" smtClean="0"/>
              <a:t>мистецтва</a:t>
            </a:r>
            <a:r>
              <a:rPr lang="ru-RU" b="1" dirty="0" smtClean="0"/>
              <a:t>) </a:t>
            </a:r>
            <a:r>
              <a:rPr lang="ru-RU" b="1" dirty="0" err="1" smtClean="0"/>
              <a:t>інших</a:t>
            </a:r>
            <a:r>
              <a:rPr lang="ru-RU" b="1" dirty="0" smtClean="0"/>
              <a:t> </a:t>
            </a:r>
            <a:r>
              <a:rPr lang="ru-RU" b="1" dirty="0" err="1" smtClean="0"/>
              <a:t>авторів</a:t>
            </a:r>
            <a:r>
              <a:rPr lang="ru-RU" b="1" dirty="0" smtClean="0"/>
              <a:t> без </a:t>
            </a:r>
            <a:r>
              <a:rPr lang="ru-RU" b="1" dirty="0" err="1" smtClean="0"/>
              <a:t>зазначення</a:t>
            </a:r>
            <a:r>
              <a:rPr lang="ru-RU" b="1" dirty="0" smtClean="0"/>
              <a:t> авторства;</a:t>
            </a:r>
            <a:endParaRPr lang="ru-RU" dirty="0" smtClean="0"/>
          </a:p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Самоплагіат</a:t>
            </a:r>
            <a:r>
              <a:rPr lang="ru-RU" b="1" dirty="0" smtClean="0"/>
              <a:t> - </a:t>
            </a:r>
            <a:r>
              <a:rPr lang="ru-RU" b="1" dirty="0" err="1" smtClean="0"/>
              <a:t>оприлюднення</a:t>
            </a:r>
            <a:r>
              <a:rPr lang="ru-RU" b="1" dirty="0" smtClean="0"/>
              <a:t> (</a:t>
            </a:r>
            <a:r>
              <a:rPr lang="ru-RU" b="1" dirty="0" err="1" smtClean="0"/>
              <a:t>частково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повністю</a:t>
            </a:r>
            <a:r>
              <a:rPr lang="ru-RU" b="1" dirty="0" smtClean="0"/>
              <a:t>) </a:t>
            </a:r>
            <a:r>
              <a:rPr lang="ru-RU" b="1" dirty="0" err="1" smtClean="0"/>
              <a:t>власних</a:t>
            </a:r>
            <a:r>
              <a:rPr lang="ru-RU" b="1" dirty="0" smtClean="0"/>
              <a:t> </a:t>
            </a:r>
            <a:r>
              <a:rPr lang="ru-RU" b="1" dirty="0" err="1" smtClean="0"/>
              <a:t>раніше</a:t>
            </a:r>
            <a:r>
              <a:rPr lang="ru-RU" b="1" dirty="0" smtClean="0"/>
              <a:t> </a:t>
            </a:r>
            <a:r>
              <a:rPr lang="ru-RU" b="1" dirty="0" err="1" smtClean="0"/>
              <a:t>опублікованих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як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/>
          <a:lstStyle/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Фабрикація</a:t>
            </a:r>
            <a:r>
              <a:rPr lang="ru-RU" b="1" dirty="0" smtClean="0"/>
              <a:t> - </a:t>
            </a:r>
            <a:r>
              <a:rPr lang="ru-RU" b="1" dirty="0" err="1" smtClean="0"/>
              <a:t>вигадування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фактів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використовуються</a:t>
            </a:r>
            <a:r>
              <a:rPr lang="ru-RU" b="1" dirty="0" smtClean="0"/>
              <a:t> в </a:t>
            </a:r>
            <a:r>
              <a:rPr lang="ru-RU" b="1" dirty="0" err="1" smtClean="0"/>
              <a:t>освітньому</a:t>
            </a:r>
            <a:r>
              <a:rPr lang="ru-RU" b="1" dirty="0" smtClean="0"/>
              <a:t> </a:t>
            </a:r>
            <a:r>
              <a:rPr lang="ru-RU" b="1" dirty="0" err="1" smtClean="0"/>
              <a:t>процесі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дослідженнях</a:t>
            </a:r>
            <a:r>
              <a:rPr lang="ru-RU" b="1" dirty="0" smtClean="0"/>
              <a:t>;</a:t>
            </a:r>
            <a:endParaRPr lang="ru-RU" dirty="0" smtClean="0"/>
          </a:p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Фальсифікація</a:t>
            </a:r>
            <a:r>
              <a:rPr lang="ru-RU" b="1" dirty="0" smtClean="0"/>
              <a:t> - </a:t>
            </a:r>
            <a:r>
              <a:rPr lang="ru-RU" b="1" dirty="0" err="1" smtClean="0"/>
              <a:t>свідома</a:t>
            </a:r>
            <a:r>
              <a:rPr lang="ru-RU" b="1" dirty="0" smtClean="0"/>
              <a:t> </a:t>
            </a:r>
            <a:r>
              <a:rPr lang="ru-RU" b="1" dirty="0" err="1" smtClean="0"/>
              <a:t>зміна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модифікація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вже</a:t>
            </a:r>
            <a:r>
              <a:rPr lang="ru-RU" b="1" dirty="0" smtClean="0"/>
              <a:t> </a:t>
            </a:r>
            <a:r>
              <a:rPr lang="ru-RU" b="1" dirty="0" err="1" smtClean="0"/>
              <a:t>наявних</a:t>
            </a:r>
            <a:r>
              <a:rPr lang="ru-RU" b="1" dirty="0" smtClean="0"/>
              <a:t> </a:t>
            </a:r>
            <a:r>
              <a:rPr lang="ru-RU" b="1" dirty="0" err="1" smtClean="0"/>
              <a:t>даних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стосуються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наукових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досліджень</a:t>
            </a:r>
            <a:r>
              <a:rPr lang="ru-RU" b="1" dirty="0" smtClean="0"/>
              <a:t>;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b="1" dirty="0" err="1" smtClean="0"/>
              <a:t>Списування</a:t>
            </a:r>
            <a:r>
              <a:rPr lang="ru-RU" b="1" dirty="0" smtClean="0"/>
              <a:t> -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</a:t>
            </a:r>
            <a:r>
              <a:rPr lang="ru-RU" b="1" dirty="0" err="1" smtClean="0"/>
              <a:t>письмових</a:t>
            </a:r>
            <a:r>
              <a:rPr lang="ru-RU" b="1" dirty="0" smtClean="0"/>
              <a:t> </a:t>
            </a:r>
            <a:r>
              <a:rPr lang="ru-RU" b="1" dirty="0" err="1" smtClean="0"/>
              <a:t>робіт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залученням</a:t>
            </a:r>
            <a:r>
              <a:rPr lang="ru-RU" b="1" dirty="0" smtClean="0"/>
              <a:t> </a:t>
            </a:r>
            <a:r>
              <a:rPr lang="ru-RU" b="1" dirty="0" err="1" smtClean="0"/>
              <a:t>зовнішніх</a:t>
            </a:r>
            <a:r>
              <a:rPr lang="ru-RU" b="1" dirty="0" smtClean="0"/>
              <a:t> </a:t>
            </a:r>
            <a:r>
              <a:rPr lang="ru-RU" b="1" dirty="0" err="1" smtClean="0"/>
              <a:t>джерел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, </a:t>
            </a:r>
            <a:r>
              <a:rPr lang="ru-RU" b="1" dirty="0" err="1" smtClean="0"/>
              <a:t>крім</a:t>
            </a:r>
            <a:r>
              <a:rPr lang="ru-RU" b="1" dirty="0" smtClean="0"/>
              <a:t> </a:t>
            </a:r>
            <a:r>
              <a:rPr lang="ru-RU" b="1" dirty="0" err="1" smtClean="0"/>
              <a:t>дозволених</a:t>
            </a:r>
            <a:r>
              <a:rPr lang="ru-RU" b="1" dirty="0" smtClean="0"/>
              <a:t> для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, </a:t>
            </a:r>
            <a:r>
              <a:rPr lang="ru-RU" b="1" dirty="0" err="1" smtClean="0"/>
              <a:t>зокрема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оцінювання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Обман -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</a:t>
            </a:r>
            <a:r>
              <a:rPr lang="ru-RU" b="1" dirty="0" err="1" smtClean="0"/>
              <a:t>завідомо</a:t>
            </a:r>
            <a:r>
              <a:rPr lang="ru-RU" b="1" dirty="0" smtClean="0"/>
              <a:t> </a:t>
            </a:r>
            <a:r>
              <a:rPr lang="ru-RU" b="1" dirty="0" err="1" smtClean="0"/>
              <a:t>неправдивої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власної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освітньої</a:t>
            </a:r>
            <a:r>
              <a:rPr lang="ru-RU" b="1" dirty="0" smtClean="0"/>
              <a:t> (</a:t>
            </a:r>
            <a:r>
              <a:rPr lang="ru-RU" b="1" dirty="0" err="1" smtClean="0"/>
              <a:t>наукової</a:t>
            </a:r>
            <a:r>
              <a:rPr lang="ru-RU" b="1" dirty="0" smtClean="0"/>
              <a:t>, </a:t>
            </a:r>
            <a:r>
              <a:rPr lang="ru-RU" b="1" dirty="0" err="1" smtClean="0"/>
              <a:t>творчої</a:t>
            </a:r>
            <a:r>
              <a:rPr lang="ru-RU" b="1" dirty="0" smtClean="0"/>
              <a:t>)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організації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; формами обману </a:t>
            </a:r>
            <a:r>
              <a:rPr lang="ru-RU" b="1" dirty="0" err="1" smtClean="0"/>
              <a:t>є</a:t>
            </a:r>
            <a:r>
              <a:rPr lang="ru-RU" b="1" dirty="0" smtClean="0"/>
              <a:t>, </a:t>
            </a:r>
            <a:r>
              <a:rPr lang="ru-RU" b="1" dirty="0" err="1" smtClean="0"/>
              <a:t>зокрема</a:t>
            </a:r>
            <a:r>
              <a:rPr lang="ru-RU" b="1" dirty="0" smtClean="0"/>
              <a:t>, </a:t>
            </a:r>
            <a:r>
              <a:rPr lang="ru-RU" b="1" dirty="0" err="1" smtClean="0"/>
              <a:t>академічний</a:t>
            </a:r>
            <a:r>
              <a:rPr lang="ru-RU" b="1" dirty="0" smtClean="0"/>
              <a:t> </a:t>
            </a:r>
            <a:r>
              <a:rPr lang="ru-RU" b="1" dirty="0" err="1" smtClean="0"/>
              <a:t>плагіат</a:t>
            </a:r>
            <a:r>
              <a:rPr lang="ru-RU" b="1" dirty="0" smtClean="0"/>
              <a:t>, </a:t>
            </a:r>
            <a:r>
              <a:rPr lang="ru-RU" b="1" dirty="0" err="1" smtClean="0"/>
              <a:t>самоплагіат</a:t>
            </a:r>
            <a:r>
              <a:rPr lang="ru-RU" b="1" dirty="0" smtClean="0"/>
              <a:t>, </a:t>
            </a:r>
            <a:r>
              <a:rPr lang="ru-RU" b="1" dirty="0" err="1" smtClean="0"/>
              <a:t>фабрикація</a:t>
            </a:r>
            <a:r>
              <a:rPr lang="ru-RU" b="1" dirty="0" smtClean="0"/>
              <a:t>, </a:t>
            </a:r>
            <a:r>
              <a:rPr lang="ru-RU" b="1" dirty="0" err="1" smtClean="0"/>
              <a:t>фальсифікація</a:t>
            </a:r>
            <a:r>
              <a:rPr lang="ru-RU" b="1" dirty="0" smtClean="0"/>
              <a:t> та </a:t>
            </a:r>
            <a:r>
              <a:rPr lang="ru-RU" b="1" dirty="0" err="1" smtClean="0"/>
              <a:t>списування</a:t>
            </a:r>
            <a:r>
              <a:rPr lang="ru-RU" b="1" dirty="0" smtClean="0"/>
              <a:t>;</a:t>
            </a:r>
            <a:endParaRPr lang="ru-RU" dirty="0" smtClean="0"/>
          </a:p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Хабарництво</a:t>
            </a:r>
            <a:r>
              <a:rPr lang="ru-RU" b="1" dirty="0" smtClean="0"/>
              <a:t> -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(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) </a:t>
            </a:r>
            <a:r>
              <a:rPr lang="ru-RU" b="1" dirty="0" err="1" smtClean="0"/>
              <a:t>учасником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пропозиція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(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) </a:t>
            </a:r>
            <a:r>
              <a:rPr lang="ru-RU" b="1" dirty="0" err="1" smtClean="0"/>
              <a:t>коштів</a:t>
            </a:r>
            <a:r>
              <a:rPr lang="ru-RU" b="1" dirty="0" smtClean="0"/>
              <a:t>, майна, </a:t>
            </a:r>
            <a:r>
              <a:rPr lang="ru-RU" b="1" dirty="0" err="1" smtClean="0"/>
              <a:t>послуг</a:t>
            </a:r>
            <a:r>
              <a:rPr lang="ru-RU" b="1" dirty="0" smtClean="0"/>
              <a:t>, </a:t>
            </a:r>
            <a:r>
              <a:rPr lang="ru-RU" b="1" dirty="0" err="1" smtClean="0"/>
              <a:t>пільг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будь-яких</a:t>
            </a:r>
            <a:r>
              <a:rPr lang="ru-RU" b="1" dirty="0" smtClean="0"/>
              <a:t> </a:t>
            </a:r>
            <a:r>
              <a:rPr lang="ru-RU" b="1" dirty="0" err="1" smtClean="0"/>
              <a:t>інших</a:t>
            </a:r>
            <a:r>
              <a:rPr lang="ru-RU" b="1" dirty="0" smtClean="0"/>
              <a:t> благ </a:t>
            </a:r>
            <a:r>
              <a:rPr lang="ru-RU" b="1" dirty="0" err="1" smtClean="0"/>
              <a:t>матеріального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нематеріального</a:t>
            </a:r>
            <a:r>
              <a:rPr lang="ru-RU" b="1" dirty="0" smtClean="0"/>
              <a:t> характеру </a:t>
            </a:r>
            <a:r>
              <a:rPr lang="ru-RU" b="1" dirty="0" err="1" smtClean="0"/>
              <a:t>з</a:t>
            </a:r>
            <a:r>
              <a:rPr lang="ru-RU" b="1" dirty="0" smtClean="0"/>
              <a:t> метою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неправомірної</a:t>
            </a:r>
            <a:r>
              <a:rPr lang="ru-RU" b="1" dirty="0" smtClean="0"/>
              <a:t> </a:t>
            </a:r>
            <a:r>
              <a:rPr lang="ru-RU" b="1" dirty="0" err="1" smtClean="0"/>
              <a:t>переваги</a:t>
            </a:r>
            <a:r>
              <a:rPr lang="ru-RU" b="1" dirty="0" smtClean="0"/>
              <a:t> в </a:t>
            </a:r>
            <a:r>
              <a:rPr lang="ru-RU" b="1" dirty="0" err="1" smtClean="0"/>
              <a:t>освітньому</a:t>
            </a:r>
            <a:r>
              <a:rPr lang="ru-RU" b="1" dirty="0" smtClean="0"/>
              <a:t> </a:t>
            </a:r>
            <a:r>
              <a:rPr lang="ru-RU" b="1" dirty="0" err="1" smtClean="0"/>
              <a:t>процесі</a:t>
            </a:r>
            <a:r>
              <a:rPr lang="ru-RU" b="1" dirty="0" smtClean="0"/>
              <a:t>;</a:t>
            </a:r>
            <a:endParaRPr lang="ru-RU" dirty="0" smtClean="0"/>
          </a:p>
          <a:p>
            <a:pPr fontAlgn="ctr">
              <a:buFont typeface="Wingdings" pitchFamily="2" charset="2"/>
              <a:buChar char="v"/>
            </a:pPr>
            <a:r>
              <a:rPr lang="ru-RU" b="1" dirty="0" err="1" smtClean="0"/>
              <a:t>Необ'єктивне</a:t>
            </a:r>
            <a:r>
              <a:rPr lang="ru-RU" b="1" dirty="0" smtClean="0"/>
              <a:t> </a:t>
            </a:r>
            <a:r>
              <a:rPr lang="ru-RU" b="1" dirty="0" err="1" smtClean="0"/>
              <a:t>оцінювання</a:t>
            </a:r>
            <a:r>
              <a:rPr lang="ru-RU" b="1" dirty="0" smtClean="0"/>
              <a:t> - </a:t>
            </a:r>
            <a:r>
              <a:rPr lang="ru-RU" b="1" dirty="0" err="1" smtClean="0"/>
              <a:t>свідоме</a:t>
            </a:r>
            <a:r>
              <a:rPr lang="ru-RU" b="1" dirty="0" smtClean="0"/>
              <a:t> </a:t>
            </a:r>
            <a:r>
              <a:rPr lang="ru-RU" b="1" dirty="0" err="1" smtClean="0"/>
              <a:t>завищення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заниження</a:t>
            </a:r>
            <a:r>
              <a:rPr lang="ru-RU" b="1" dirty="0" smtClean="0"/>
              <a:t> </a:t>
            </a:r>
            <a:r>
              <a:rPr lang="ru-RU" b="1" dirty="0" err="1" smtClean="0"/>
              <a:t>оцінки</a:t>
            </a:r>
            <a:r>
              <a:rPr lang="ru-RU" b="1" dirty="0" smtClean="0"/>
              <a:t>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здобувачів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ctr"/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Наслідки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вчителів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3800" b="1" dirty="0" smtClean="0"/>
              <a:t>За </a:t>
            </a:r>
            <a:r>
              <a:rPr lang="ru-RU" sz="3800" b="1" dirty="0" err="1" smtClean="0"/>
              <a:t>порушення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академічної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доброчесності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педагогічні</a:t>
            </a:r>
            <a:r>
              <a:rPr lang="ru-RU" sz="3800" b="1" dirty="0" smtClean="0"/>
              <a:t>, </a:t>
            </a:r>
            <a:r>
              <a:rPr lang="ru-RU" sz="3800" b="1" dirty="0" err="1" smtClean="0"/>
              <a:t>науково-педагогічні</a:t>
            </a:r>
            <a:r>
              <a:rPr lang="ru-RU" sz="3800" b="1" dirty="0" smtClean="0"/>
              <a:t> та </a:t>
            </a:r>
            <a:r>
              <a:rPr lang="ru-RU" sz="3800" b="1" dirty="0" err="1" smtClean="0"/>
              <a:t>наукові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працівники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закладів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освіти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можуть</a:t>
            </a:r>
            <a:r>
              <a:rPr lang="ru-RU" sz="3800" b="1" dirty="0" smtClean="0"/>
              <a:t> бути </a:t>
            </a:r>
            <a:r>
              <a:rPr lang="ru-RU" sz="3800" b="1" dirty="0" err="1" smtClean="0"/>
              <a:t>притягнені</a:t>
            </a:r>
            <a:r>
              <a:rPr lang="ru-RU" sz="3800" b="1" dirty="0" smtClean="0"/>
              <a:t> до </a:t>
            </a:r>
            <a:r>
              <a:rPr lang="ru-RU" sz="3800" b="1" dirty="0" err="1" smtClean="0"/>
              <a:t>такої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академічної</a:t>
            </a:r>
            <a:r>
              <a:rPr lang="ru-RU" sz="3800" b="1" dirty="0" smtClean="0"/>
              <a:t> </a:t>
            </a:r>
            <a:r>
              <a:rPr lang="ru-RU" sz="3800" b="1" dirty="0" err="1" smtClean="0"/>
              <a:t>відповідальності</a:t>
            </a:r>
            <a:r>
              <a:rPr lang="ru-RU" sz="3800" b="1" dirty="0" smtClean="0"/>
              <a:t>:</a:t>
            </a:r>
            <a:br>
              <a:rPr lang="ru-RU" sz="3800" b="1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err="1" smtClean="0"/>
              <a:t>відмова</a:t>
            </a:r>
            <a:r>
              <a:rPr lang="ru-RU" sz="3800" dirty="0" smtClean="0"/>
              <a:t> у </a:t>
            </a:r>
            <a:r>
              <a:rPr lang="ru-RU" sz="3800" dirty="0" err="1" smtClean="0"/>
              <a:t>присудженні</a:t>
            </a:r>
            <a:r>
              <a:rPr lang="ru-RU" sz="3800" dirty="0" smtClean="0"/>
              <a:t> </a:t>
            </a:r>
            <a:r>
              <a:rPr lang="ru-RU" sz="3800" dirty="0" err="1" smtClean="0"/>
              <a:t>наукового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ступеня</a:t>
            </a:r>
            <a:r>
              <a:rPr lang="ru-RU" sz="3800" dirty="0" smtClean="0"/>
              <a:t>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присвоєнні</a:t>
            </a:r>
            <a:r>
              <a:rPr lang="ru-RU" sz="3800" dirty="0" smtClean="0"/>
              <a:t> </a:t>
            </a:r>
            <a:r>
              <a:rPr lang="ru-RU" sz="3800" dirty="0" err="1" smtClean="0"/>
              <a:t>вченого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звання</a:t>
            </a:r>
            <a:r>
              <a:rPr lang="ru-RU" sz="3800" dirty="0" smtClean="0"/>
              <a:t>;</a:t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err="1" smtClean="0"/>
              <a:t>позбавлення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присудженого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наукового</a:t>
            </a:r>
            <a:r>
              <a:rPr lang="ru-RU" sz="3800" dirty="0" smtClean="0"/>
              <a:t> (</a:t>
            </a:r>
            <a:r>
              <a:rPr lang="ru-RU" sz="3800" dirty="0" err="1" smtClean="0"/>
              <a:t>освітньо-творчого</a:t>
            </a:r>
            <a:r>
              <a:rPr lang="ru-RU" sz="3800" dirty="0" smtClean="0"/>
              <a:t>) </a:t>
            </a:r>
            <a:r>
              <a:rPr lang="ru-RU" sz="3800" dirty="0" err="1" smtClean="0"/>
              <a:t>ступеня</a:t>
            </a:r>
            <a:r>
              <a:rPr lang="ru-RU" sz="3800" dirty="0" smtClean="0"/>
              <a:t>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присвоєного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вченого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звання</a:t>
            </a:r>
            <a:r>
              <a:rPr lang="ru-RU" sz="3800" dirty="0" smtClean="0"/>
              <a:t>;</a:t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err="1" smtClean="0"/>
              <a:t>відмова</a:t>
            </a:r>
            <a:r>
              <a:rPr lang="ru-RU" sz="3800" dirty="0" smtClean="0"/>
              <a:t> в </a:t>
            </a:r>
            <a:r>
              <a:rPr lang="ru-RU" sz="3800" dirty="0" err="1" smtClean="0"/>
              <a:t>присвоєнні</a:t>
            </a:r>
            <a:r>
              <a:rPr lang="ru-RU" sz="3800" dirty="0" smtClean="0"/>
              <a:t> </a:t>
            </a:r>
            <a:r>
              <a:rPr lang="ru-RU" sz="3800" dirty="0" err="1" smtClean="0"/>
              <a:t>або</a:t>
            </a:r>
            <a:r>
              <a:rPr lang="ru-RU" sz="3800" dirty="0" smtClean="0"/>
              <a:t> </a:t>
            </a:r>
            <a:r>
              <a:rPr lang="ru-RU" sz="3800" dirty="0" err="1" smtClean="0"/>
              <a:t>позбавлення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присвоєного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педагогічного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звання</a:t>
            </a:r>
            <a:r>
              <a:rPr lang="ru-RU" sz="3800" dirty="0" smtClean="0"/>
              <a:t>, </a:t>
            </a:r>
            <a:r>
              <a:rPr lang="ru-RU" sz="3800" dirty="0" err="1" smtClean="0"/>
              <a:t>кваліфікаційної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категорії</a:t>
            </a:r>
            <a:r>
              <a:rPr lang="ru-RU" sz="3800" dirty="0" smtClean="0"/>
              <a:t>;</a:t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err="1" smtClean="0"/>
              <a:t>позбавлення</a:t>
            </a:r>
            <a:r>
              <a:rPr lang="ru-RU" sz="3800" dirty="0" smtClean="0"/>
              <a:t> права </a:t>
            </a:r>
            <a:r>
              <a:rPr lang="ru-RU" sz="3800" dirty="0" err="1" smtClean="0"/>
              <a:t>брати</a:t>
            </a:r>
            <a:r>
              <a:rPr lang="ru-RU" sz="3800" dirty="0" smtClean="0"/>
              <a:t> участь у </a:t>
            </a:r>
            <a:r>
              <a:rPr lang="ru-RU" sz="3800" dirty="0" err="1" smtClean="0"/>
              <a:t>роботі</a:t>
            </a:r>
            <a:r>
              <a:rPr lang="ru-RU" sz="3800" dirty="0" smtClean="0"/>
              <a:t> </a:t>
            </a:r>
            <a:r>
              <a:rPr lang="ru-RU" sz="3800" dirty="0" err="1" smtClean="0"/>
              <a:t>визначених</a:t>
            </a:r>
            <a:r>
              <a:rPr lang="ru-RU" sz="3800" dirty="0" smtClean="0"/>
              <a:t> законом </a:t>
            </a:r>
            <a:r>
              <a:rPr lang="ru-RU" sz="3800" dirty="0" err="1" smtClean="0"/>
              <a:t>органів</a:t>
            </a:r>
            <a:r>
              <a:rPr lang="ru-RU" sz="3800" dirty="0" smtClean="0"/>
              <a:t> </a:t>
            </a:r>
            <a:r>
              <a:rPr lang="ru-RU" sz="3800" dirty="0" err="1" smtClean="0"/>
              <a:t>чи</a:t>
            </a:r>
            <a:r>
              <a:rPr lang="ru-RU" sz="3800" dirty="0" smtClean="0"/>
              <a:t> </a:t>
            </a:r>
            <a:r>
              <a:rPr lang="ru-RU" sz="3800" dirty="0" err="1" smtClean="0"/>
              <a:t>займати</a:t>
            </a:r>
            <a:r>
              <a:rPr lang="ru-RU" sz="3800" dirty="0" smtClean="0"/>
              <a:t> </a:t>
            </a:r>
            <a:r>
              <a:rPr lang="ru-RU" sz="3800" dirty="0" err="1" smtClean="0"/>
              <a:t>визначені</a:t>
            </a:r>
            <a:r>
              <a:rPr lang="ru-RU" sz="3800" dirty="0" smtClean="0"/>
              <a:t> </a:t>
            </a:r>
            <a:r>
              <a:rPr lang="ru-RU" sz="3800" dirty="0" err="1" smtClean="0"/>
              <a:t>законом</a:t>
            </a:r>
            <a:r>
              <a:rPr lang="ru-RU" sz="3800" dirty="0" smtClean="0"/>
              <a:t> посади.</a:t>
            </a:r>
            <a:br>
              <a:rPr lang="ru-RU" sz="3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</a:rPr>
              <a:t>Наслідки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</a:rPr>
              <a:t>учнів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/>
              <a:t>За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академічної</a:t>
            </a:r>
            <a:r>
              <a:rPr lang="ru-RU" b="1" dirty="0" smtClean="0"/>
              <a:t> </a:t>
            </a:r>
            <a:r>
              <a:rPr lang="ru-RU" b="1" dirty="0" err="1" smtClean="0"/>
              <a:t>доброчесності</a:t>
            </a:r>
            <a:r>
              <a:rPr lang="ru-RU" b="1" dirty="0" smtClean="0"/>
              <a:t> </a:t>
            </a:r>
            <a:r>
              <a:rPr lang="ru-RU" b="1" dirty="0" err="1" smtClean="0"/>
              <a:t>здобувачі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можуть</a:t>
            </a:r>
            <a:r>
              <a:rPr lang="ru-RU" b="1" dirty="0" smtClean="0"/>
              <a:t> бути </a:t>
            </a:r>
            <a:r>
              <a:rPr lang="ru-RU" b="1" dirty="0" err="1" smtClean="0"/>
              <a:t>притягнені</a:t>
            </a:r>
            <a:r>
              <a:rPr lang="ru-RU" b="1" dirty="0" smtClean="0"/>
              <a:t> до </a:t>
            </a:r>
            <a:r>
              <a:rPr lang="ru-RU" b="1" dirty="0" err="1" smtClean="0"/>
              <a:t>такої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академічної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відповідальності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повторне</a:t>
            </a:r>
            <a:r>
              <a:rPr lang="ru-RU" dirty="0" smtClean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(</a:t>
            </a:r>
            <a:r>
              <a:rPr lang="ru-RU" dirty="0" err="1" smtClean="0"/>
              <a:t>контрольна</a:t>
            </a:r>
            <a:r>
              <a:rPr lang="ru-RU" dirty="0" smtClean="0"/>
              <a:t> робота, </a:t>
            </a:r>
            <a:r>
              <a:rPr lang="ru-RU" dirty="0" err="1" smtClean="0"/>
              <a:t>іспит</a:t>
            </a:r>
            <a:r>
              <a:rPr lang="ru-RU" dirty="0" smtClean="0"/>
              <a:t>, </a:t>
            </a:r>
            <a:r>
              <a:rPr lang="ru-RU" dirty="0" err="1" smtClean="0"/>
              <a:t>залік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повторне</a:t>
            </a:r>
            <a:r>
              <a:rPr lang="ru-RU" dirty="0" smtClean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освітнього</a:t>
            </a:r>
            <a:r>
              <a:rPr lang="ru-RU" dirty="0" smtClean="0"/>
              <a:t> компонента </a:t>
            </a:r>
            <a:r>
              <a:rPr lang="ru-RU" dirty="0" err="1" smtClean="0"/>
              <a:t>освітньої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відрахування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закладу </a:t>
            </a:r>
            <a:r>
              <a:rPr lang="ru-RU" dirty="0" err="1" smtClean="0"/>
              <a:t>освіти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здобувають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стипендії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наданих</a:t>
            </a:r>
            <a:r>
              <a:rPr lang="ru-RU" dirty="0" smtClean="0"/>
              <a:t> закладом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пільг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оплати </a:t>
            </a:r>
            <a:r>
              <a:rPr lang="ru-RU" dirty="0" err="1" smtClean="0"/>
              <a:t>навчання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404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АКАДЕМІЧНА ДОБРОЧЕСНІСТЬ ДЛЯ ВЧИТЕЛІВ ТА УЧНІВ</vt:lpstr>
      <vt:lpstr>Що таке академічна доброчесність? </vt:lpstr>
      <vt:lpstr>Академічна доброчесність для вчителів </vt:lpstr>
      <vt:lpstr>Академічна доброчесність для учнів </vt:lpstr>
      <vt:lpstr> Порушенням академічної доброчесності вважається: </vt:lpstr>
      <vt:lpstr>Слайд 6</vt:lpstr>
      <vt:lpstr>Слайд 7</vt:lpstr>
      <vt:lpstr>Наслідки Для вчителів </vt:lpstr>
      <vt:lpstr>Наслідки Для учнів </vt:lpstr>
      <vt:lpstr>Слайд 10</vt:lpstr>
      <vt:lpstr>Треба знати!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АКАДЕМІЧНА ДОБРОЧЕСНІСТЬ ДЛЯ ВЧИТЕЛІВ ТА УЧНІВ</dc:title>
  <dc:creator>admin</dc:creator>
  <cp:lastModifiedBy>ADMIN</cp:lastModifiedBy>
  <cp:revision>7</cp:revision>
  <dcterms:created xsi:type="dcterms:W3CDTF">2021-12-12T17:33:57Z</dcterms:created>
  <dcterms:modified xsi:type="dcterms:W3CDTF">2021-12-28T16:01:35Z</dcterms:modified>
</cp:coreProperties>
</file>