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jpeg" ContentType="image/jpeg"/>
  <Override PartName="/ppt/media/image2.jpeg" ContentType="image/jpe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presProps" Target="presProps.xml"/>
</Relationships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00b050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82</c:v>
                </c:pt>
                <c:pt idx="1">
                  <c:v>18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2500738"/>
        <c:axId val="66989380"/>
      </c:barChart>
      <c:catAx>
        <c:axId val="2500738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66989380"/>
        <c:crosses val="autoZero"/>
        <c:auto val="1"/>
        <c:lblAlgn val="ctr"/>
        <c:lblOffset val="100"/>
        <c:noMultiLvlLbl val="0"/>
      </c:catAx>
      <c:valAx>
        <c:axId val="66989380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2500738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20"/>
      <c:rAngAx val="1"/>
      <c:perspective val="30"/>
    </c:view3D>
    <c:floor>
      <c:spPr>
        <a:noFill/>
        <a:ln w="11520">
          <a:solidFill>
            <a:srgbClr val="8b8b8b"/>
          </a:solidFill>
          <a:round/>
        </a:ln>
      </c:spPr>
    </c:floor>
    <c:sideWall>
      <c:spPr>
        <a:noFill/>
        <a:ln w="11520">
          <a:solidFill>
            <a:srgbClr val="8b8b8b"/>
          </a:solidFill>
          <a:round/>
        </a:ln>
      </c:spPr>
    </c:sideWall>
    <c:backWall>
      <c:spPr>
        <a:noFill/>
        <a:ln w="11520">
          <a:solidFill>
            <a:srgbClr val="8b8b8b"/>
          </a:solidFill>
          <a:round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7030a0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gapWidth val="150"/>
        <c:shape val="pyramid"/>
        <c:axId val="50410642"/>
        <c:axId val="20497003"/>
        <c:axId val="0"/>
      </c:bar3DChart>
      <c:catAx>
        <c:axId val="50410642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20497003"/>
        <c:crosses val="autoZero"/>
        <c:auto val="1"/>
        <c:lblAlgn val="ctr"/>
        <c:lblOffset val="100"/>
        <c:noMultiLvlLbl val="0"/>
      </c:catAx>
      <c:valAx>
        <c:axId val="20497003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50410642"/>
        <c:crosses val="autoZero"/>
        <c:crossBetween val="between"/>
      </c:valAx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Pt>
            <c:idx val="1"/>
            <c:invertIfNegative val="0"/>
            <c:spPr>
              <a:solidFill>
                <a:srgbClr val="00b050"/>
              </a:solidFill>
              <a:ln w="0">
                <a:noFill/>
              </a:ln>
            </c:spPr>
          </c:dPt>
          <c:dLbls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0</c:v>
                </c:pt>
                <c:pt idx="1">
                  <c:v>56</c:v>
                </c:pt>
                <c:pt idx="2">
                  <c:v>44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43553309"/>
        <c:axId val="75771750"/>
      </c:barChart>
      <c:catAx>
        <c:axId val="43553309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75771750"/>
        <c:crosses val="autoZero"/>
        <c:auto val="1"/>
        <c:lblAlgn val="ctr"/>
        <c:lblOffset val="100"/>
        <c:noMultiLvlLbl val="0"/>
      </c:catAx>
      <c:valAx>
        <c:axId val="75771750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43553309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20"/>
      <c:rAngAx val="1"/>
      <c:perspective val="30"/>
    </c:view3D>
    <c:floor>
      <c:spPr>
        <a:noFill/>
        <a:ln w="11520">
          <a:solidFill>
            <a:srgbClr val="8b8b8b"/>
          </a:solidFill>
          <a:round/>
        </a:ln>
      </c:spPr>
    </c:floor>
    <c:sideWall>
      <c:spPr>
        <a:noFill/>
        <a:ln w="11520">
          <a:solidFill>
            <a:srgbClr val="8b8b8b"/>
          </a:solidFill>
          <a:round/>
        </a:ln>
      </c:spPr>
    </c:sideWall>
    <c:backWall>
      <c:spPr>
        <a:noFill/>
        <a:ln w="11520">
          <a:solidFill>
            <a:srgbClr val="8b8b8b"/>
          </a:solidFill>
          <a:round/>
        </a:ln>
      </c:spPr>
    </c:backWall>
    <c:plotArea>
      <c:bar3DChart>
        <c:barDir val="col"/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переважно так</c:v>
                </c:pt>
                <c:pt idx="1">
                  <c:v>переважно ні </c:v>
                </c:pt>
                <c:pt idx="2">
                  <c:v>ні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переважно так</c:v>
                </c:pt>
                <c:pt idx="1">
                  <c:v>переважно ні </c:v>
                </c:pt>
                <c:pt idx="2">
                  <c:v>ні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переважно так</c:v>
                </c:pt>
                <c:pt idx="1">
                  <c:v>переважно ні </c:v>
                </c:pt>
                <c:pt idx="2">
                  <c:v>ні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shape val="cone"/>
        <c:axId val="82629579"/>
        <c:axId val="987987"/>
      </c:bar3DChart>
      <c:catAx>
        <c:axId val="82629579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987987"/>
        <c:crosses val="autoZero"/>
        <c:auto val="1"/>
        <c:lblAlgn val="ctr"/>
        <c:lblOffset val="100"/>
        <c:noMultiLvlLbl val="0"/>
      </c:catAx>
      <c:valAx>
        <c:axId val="987987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82629579"/>
        <c:crosses val="autoZero"/>
        <c:crossBetween val="between"/>
      </c:valAx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c000"/>
            </a:solidFill>
            <a:ln w="0">
              <a:noFill/>
            </a:ln>
          </c:spPr>
          <c:invertIfNegative val="0"/>
          <c:dPt>
            <c:idx val="1"/>
            <c:invertIfNegative val="0"/>
            <c:spPr>
              <a:solidFill>
                <a:srgbClr val="00b050"/>
              </a:solidFill>
              <a:ln w="0">
                <a:noFill/>
              </a:ln>
            </c:spPr>
          </c:dPt>
          <c:dPt>
            <c:idx val="3"/>
            <c:invertIfNegative val="0"/>
            <c:spPr>
              <a:solidFill>
                <a:srgbClr val="ff0000"/>
              </a:solidFill>
              <a:ln w="0">
                <a:noFill/>
              </a:ln>
            </c:spPr>
          </c:dPt>
          <c:dLbls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так,постійно</c:v>
                </c:pt>
                <c:pt idx="1">
                  <c:v>здебільшого так</c:v>
                </c:pt>
                <c:pt idx="2">
                  <c:v>дуже рідко</c:v>
                </c:pt>
                <c:pt idx="3">
                  <c:v>ніколи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11</c:v>
                </c:pt>
                <c:pt idx="1">
                  <c:v>77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так,постійно</c:v>
                </c:pt>
                <c:pt idx="1">
                  <c:v>здебільшого так</c:v>
                </c:pt>
                <c:pt idx="2">
                  <c:v>дуже рідко</c:v>
                </c:pt>
                <c:pt idx="3">
                  <c:v>ніколи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так,постійно</c:v>
                </c:pt>
                <c:pt idx="1">
                  <c:v>здебільшого так</c:v>
                </c:pt>
                <c:pt idx="2">
                  <c:v>дуже рідко</c:v>
                </c:pt>
                <c:pt idx="3">
                  <c:v>ніколи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5753064"/>
        <c:axId val="74836384"/>
      </c:barChart>
      <c:catAx>
        <c:axId val="5753064"/>
        <c:scaling>
          <c:orientation val="minMax"/>
        </c:scaling>
        <c:delete val="0"/>
        <c:axPos val="b"/>
        <c:numFmt formatCode="[$-422]dd/mm/yyyy" sourceLinked="1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74836384"/>
        <c:crosses val="autoZero"/>
        <c:auto val="1"/>
        <c:lblAlgn val="ctr"/>
        <c:lblOffset val="100"/>
        <c:noMultiLvlLbl val="0"/>
      </c:catAx>
      <c:valAx>
        <c:axId val="74836384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5753064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rgbClr val="00b0f0"/>
            </a:solidFill>
            <a:ln w="0">
              <a:noFill/>
            </a:ln>
          </c:spPr>
          <c:invertIfNegative val="0"/>
          <c:dPt>
            <c:idx val="1"/>
            <c:invertIfNegative val="0"/>
            <c:spPr>
              <a:solidFill>
                <a:srgbClr val="ffc000"/>
              </a:solidFill>
              <a:ln w="0">
                <a:noFill/>
              </a:ln>
            </c:spPr>
          </c:dPt>
          <c:dLbls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11</c:v>
                </c:pt>
                <c:pt idx="1">
                  <c:v>89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</c:numCache>
            </c:numRef>
          </c:val>
        </c:ser>
        <c:gapWidth val="150"/>
        <c:overlap val="0"/>
        <c:axId val="23978691"/>
        <c:axId val="96141064"/>
      </c:barChart>
      <c:catAx>
        <c:axId val="23978691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96141064"/>
        <c:crosses val="autoZero"/>
        <c:auto val="1"/>
        <c:lblAlgn val="ctr"/>
        <c:lblOffset val="100"/>
        <c:noMultiLvlLbl val="0"/>
      </c:catAx>
      <c:valAx>
        <c:axId val="96141064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23978691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Pt>
            <c:idx val="1"/>
            <c:invertIfNegative val="0"/>
            <c:spPr>
              <a:solidFill>
                <a:srgbClr val="0070c0"/>
              </a:solidFill>
              <a:ln w="0">
                <a:noFill/>
              </a:ln>
            </c:spPr>
          </c:dPt>
          <c:dPt>
            <c:idx val="2"/>
            <c:invertIfNegative val="0"/>
            <c:spPr>
              <a:solidFill>
                <a:srgbClr val="ff0000"/>
              </a:solidFill>
              <a:ln w="0">
                <a:noFill/>
              </a:ln>
            </c:spPr>
          </c:dPt>
          <c:dLbls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33</c:v>
                </c:pt>
                <c:pt idx="1">
                  <c:v>67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38215651"/>
        <c:axId val="28147427"/>
      </c:barChart>
      <c:catAx>
        <c:axId val="38215651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28147427"/>
        <c:crosses val="autoZero"/>
        <c:auto val="1"/>
        <c:lblAlgn val="ctr"/>
        <c:lblOffset val="100"/>
        <c:noMultiLvlLbl val="0"/>
      </c:catAx>
      <c:valAx>
        <c:axId val="28147427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38215651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56</c:v>
                </c:pt>
                <c:pt idx="1">
                  <c:v>33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</c:numCache>
            </c:numRef>
          </c:val>
        </c:ser>
        <c:gapWidth val="150"/>
        <c:overlap val="0"/>
        <c:axId val="98859001"/>
        <c:axId val="48256351"/>
      </c:barChart>
      <c:catAx>
        <c:axId val="98859001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48256351"/>
        <c:crosses val="autoZero"/>
        <c:auto val="1"/>
        <c:lblAlgn val="ctr"/>
        <c:lblOffset val="100"/>
        <c:noMultiLvlLbl val="0"/>
      </c:catAx>
      <c:valAx>
        <c:axId val="48256351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98859001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20"/>
      <c:rAngAx val="1"/>
      <c:perspective val="30"/>
    </c:view3D>
    <c:floor>
      <c:spPr>
        <a:noFill/>
        <a:ln w="11520">
          <a:solidFill>
            <a:srgbClr val="8b8b8b"/>
          </a:solidFill>
          <a:round/>
        </a:ln>
      </c:spPr>
    </c:floor>
    <c:sideWall>
      <c:spPr>
        <a:noFill/>
        <a:ln w="11520">
          <a:solidFill>
            <a:srgbClr val="8b8b8b"/>
          </a:solidFill>
          <a:round/>
        </a:ln>
      </c:spPr>
    </c:sideWall>
    <c:backWall>
      <c:spPr>
        <a:noFill/>
        <a:ln w="11520">
          <a:solidFill>
            <a:srgbClr val="8b8b8b"/>
          </a:solidFill>
          <a:round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Pt>
            <c:idx val="3"/>
            <c:invertIfNegative val="0"/>
            <c:spPr>
              <a:solidFill>
                <a:srgbClr val="002060"/>
              </a:solidFill>
              <a:ln w="0">
                <a:noFill/>
              </a:ln>
            </c:spPr>
          </c:dPt>
          <c:dLbls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1">
                  <c:v>67</c:v>
                </c:pt>
                <c:pt idx="3">
                  <c:v>33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gapWidth val="150"/>
        <c:shape val="cylinder"/>
        <c:axId val="75389934"/>
        <c:axId val="26118527"/>
        <c:axId val="0"/>
      </c:bar3DChart>
      <c:catAx>
        <c:axId val="75389934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26118527"/>
        <c:crosses val="autoZero"/>
        <c:auto val="1"/>
        <c:lblAlgn val="ctr"/>
        <c:lblOffset val="100"/>
        <c:noMultiLvlLbl val="0"/>
      </c:catAx>
      <c:valAx>
        <c:axId val="26118527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75389934"/>
        <c:crosses val="autoZero"/>
        <c:crossBetween val="between"/>
      </c:valAx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Pt>
            <c:idx val="2"/>
            <c:invertIfNegative val="0"/>
            <c:spPr>
              <a:solidFill>
                <a:srgbClr val="00b0f0"/>
              </a:solidFill>
              <a:ln w="0">
                <a:noFill/>
              </a:ln>
            </c:spPr>
          </c:dPt>
          <c:dPt>
            <c:idx val="4"/>
            <c:invertIfNegative val="0"/>
            <c:spPr>
              <a:solidFill>
                <a:srgbClr val="002060"/>
              </a:solidFill>
              <a:ln w="0">
                <a:noFill/>
              </a:ln>
            </c:spPr>
          </c:dPt>
          <c:dLbls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6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  <c:pt idx="5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67</c:v>
                </c:pt>
                <c:pt idx="2">
                  <c:v>22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6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  <c:pt idx="5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6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  <c:pt idx="5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6"/>
              </c:numCache>
            </c:numRef>
          </c:val>
        </c:ser>
        <c:gapWidth val="150"/>
        <c:overlap val="0"/>
        <c:axId val="55823844"/>
        <c:axId val="55651346"/>
      </c:barChart>
      <c:catAx>
        <c:axId val="55823844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55651346"/>
        <c:crosses val="autoZero"/>
        <c:auto val="1"/>
        <c:lblAlgn val="ctr"/>
        <c:lblOffset val="100"/>
        <c:noMultiLvlLbl val="0"/>
      </c:catAx>
      <c:valAx>
        <c:axId val="55651346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55823844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7030a0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22</c:v>
                </c:pt>
                <c:pt idx="3">
                  <c:v>78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52714801"/>
        <c:axId val="57859939"/>
      </c:barChart>
      <c:catAx>
        <c:axId val="52714801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57859939"/>
        <c:crosses val="autoZero"/>
        <c:auto val="1"/>
        <c:lblAlgn val="ctr"/>
        <c:lblOffset val="100"/>
        <c:noMultiLvlLbl val="0"/>
      </c:catAx>
      <c:valAx>
        <c:axId val="57859939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52714801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e36406"/>
            </a:solidFill>
            <a:ln w="0">
              <a:noFill/>
            </a:ln>
          </c:spPr>
          <c:invertIfNegative val="0"/>
          <c:dPt>
            <c:idx val="2"/>
            <c:invertIfNegative val="0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3"/>
            <c:invertIfNegative val="0"/>
            <c:spPr>
              <a:solidFill>
                <a:srgbClr val="00b050"/>
              </a:solidFill>
              <a:ln w="0">
                <a:noFill/>
              </a:ln>
            </c:spPr>
          </c:dPt>
          <c:dLbls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2">
                  <c:v>11</c:v>
                </c:pt>
                <c:pt idx="3">
                  <c:v>97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15858152"/>
        <c:axId val="42843061"/>
      </c:barChart>
      <c:catAx>
        <c:axId val="15858152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42843061"/>
        <c:crosses val="autoZero"/>
        <c:auto val="1"/>
        <c:lblAlgn val="ctr"/>
        <c:lblOffset val="100"/>
        <c:noMultiLvlLbl val="0"/>
      </c:catAx>
      <c:valAx>
        <c:axId val="42843061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15858152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sz="2160" spc="-1" strike="noStrike">
                <a:solidFill>
                  <a:srgbClr val="000000"/>
                </a:solidFill>
                <a:latin typeface="Trebuchet MS"/>
              </a:defRPr>
            </a:pPr>
            <a:r>
              <a:rPr b="1" sz="2160" spc="-1" strike="noStrike">
                <a:solidFill>
                  <a:srgbClr val="000000"/>
                </a:solidFill>
                <a:latin typeface="Trebuchet MS"/>
              </a:rPr>
              <a:t>СТАТЬ</a:t>
            </a:r>
          </a:p>
        </c:rich>
      </c:tx>
      <c:overlay val="0"/>
      <c:spPr>
        <a:noFill/>
        <a:ln w="0">
          <a:noFill/>
        </a:ln>
      </c:spPr>
    </c:title>
    <c:autoTitleDeleted val="0"/>
    <c:view3D>
      <c:rotX val="30"/>
      <c:rotY val="0"/>
      <c:rAngAx val="0"/>
      <c:perspective val="30"/>
    </c:view3D>
    <c:floor>
      <c:spPr>
        <a:solidFill>
          <a:srgbClr val="d9d9d9"/>
        </a:solidFill>
        <a:ln w="0">
          <a:noFill/>
        </a:ln>
      </c:spPr>
    </c:floor>
    <c:sideWall>
      <c:spPr>
        <a:solidFill>
          <a:srgbClr val="d9d9d9"/>
        </a:solidFill>
        <a:ln w="0">
          <a:noFill/>
        </a:ln>
      </c:spPr>
    </c:sideWall>
    <c:backWall>
      <c:spPr>
        <a:solidFill>
          <a:srgbClr val="d9d9d9"/>
        </a:solidFill>
        <a:ln w="0">
          <a:noFill/>
        </a:ln>
      </c:spPr>
    </c:backWall>
    <c:plotArea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СТАТЬ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852f73"/>
              </a:solidFill>
              <a:ln w="0">
                <a:solidFill>
                  <a:srgbClr val="852f73"/>
                </a:solidFill>
              </a:ln>
            </c:spPr>
          </c:dPt>
          <c:dPt>
            <c:idx val="1"/>
            <c:spPr>
              <a:solidFill>
                <a:srgbClr val="c00000"/>
              </a:solidFill>
              <a:ln w="0">
                <a:solidFill>
                  <a:srgbClr val="c00000"/>
                </a:solidFill>
              </a:ln>
            </c:spPr>
          </c:dPt>
          <c:dPt>
            <c:idx val="2"/>
            <c:spPr>
              <a:solidFill>
                <a:srgbClr val="de6c36"/>
              </a:solidFill>
              <a:ln w="0">
                <a:noFill/>
              </a:ln>
            </c:spPr>
          </c:dPt>
          <c:dPt>
            <c:idx val="3"/>
            <c:spPr>
              <a:solidFill>
                <a:srgbClr val="f9b639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</c:dLbls>
          <c:cat>
            <c:strRef>
              <c:f>categories</c:f>
              <c:strCache>
                <c:ptCount val="2"/>
                <c:pt idx="0">
                  <c:v>ЧОЛОВІЧА</c:v>
                </c:pt>
                <c:pt idx="1">
                  <c:v>ЖІНОЧА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25</c:v>
                </c:pt>
                <c:pt idx="1">
                  <c:v>56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Trebuchet MS"/>
            </a:defRPr>
          </a:pPr>
        </a:p>
      </c:txPr>
    </c:legend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05083740921891"/>
          <c:y val="0.0156023222060958"/>
          <c:w val="0.34716664196433"/>
          <c:h val="0.456676342525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00b050"/>
              </a:solidFill>
              <a:ln w="0">
                <a:noFill/>
              </a:ln>
            </c:spPr>
          </c:dPt>
          <c:dPt>
            <c:idx val="1"/>
            <c:invertIfNegative val="0"/>
            <c:spPr>
              <a:solidFill>
                <a:srgbClr val="92d050"/>
              </a:solidFill>
              <a:ln w="0">
                <a:noFill/>
              </a:ln>
            </c:spPr>
          </c:dPt>
          <c:dPt>
            <c:idx val="2"/>
            <c:invertIfNegative val="0"/>
            <c:spPr>
              <a:solidFill>
                <a:srgbClr val="c00000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у піднесеному</c:v>
                </c:pt>
                <c:pt idx="1">
                  <c:v>здебільшого охоче</c:v>
                </c:pt>
                <c:pt idx="2">
                  <c:v>здебільшого неохоче</c:v>
                </c:pt>
                <c:pt idx="3">
                  <c:v>не хочу ходити до школи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44</c:v>
                </c:pt>
                <c:pt idx="1">
                  <c:v>44</c:v>
                </c:pt>
                <c:pt idx="2">
                  <c:v>12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у піднесеному</c:v>
                </c:pt>
                <c:pt idx="1">
                  <c:v>здебільшого охоче</c:v>
                </c:pt>
                <c:pt idx="2">
                  <c:v>здебільшого неохоче</c:v>
                </c:pt>
                <c:pt idx="3">
                  <c:v>не хочу ходити до школи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у піднесеному</c:v>
                </c:pt>
                <c:pt idx="1">
                  <c:v>здебільшого охоче</c:v>
                </c:pt>
                <c:pt idx="2">
                  <c:v>здебільшого неохоче</c:v>
                </c:pt>
                <c:pt idx="3">
                  <c:v>не хочу ходити до школи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90311370"/>
        <c:axId val="72762657"/>
      </c:barChart>
      <c:catAx>
        <c:axId val="90311370"/>
        <c:scaling>
          <c:orientation val="minMax"/>
        </c:scaling>
        <c:delete val="0"/>
        <c:axPos val="b"/>
        <c:numFmt formatCode="[$-422]dd/mm/yyyy" sourceLinked="1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72762657"/>
        <c:crosses val="autoZero"/>
        <c:auto val="1"/>
        <c:lblAlgn val="ctr"/>
        <c:lblOffset val="100"/>
        <c:noMultiLvlLbl val="0"/>
      </c:catAx>
      <c:valAx>
        <c:axId val="72762657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90311370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7030a0"/>
            </a:solidFill>
            <a:ln w="0">
              <a:noFill/>
            </a:ln>
          </c:spPr>
          <c:invertIfNegative val="0"/>
          <c:dPt>
            <c:idx val="1"/>
            <c:invertIfNegative val="0"/>
            <c:spPr>
              <a:solidFill>
                <a:srgbClr val="b83d68"/>
              </a:solidFill>
              <a:ln w="0">
                <a:noFill/>
              </a:ln>
            </c:spPr>
          </c:dPt>
          <c:dLbls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78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d488c5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97007181"/>
        <c:axId val="88004138"/>
      </c:barChart>
      <c:catAx>
        <c:axId val="97007181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88004138"/>
        <c:crosses val="autoZero"/>
        <c:auto val="1"/>
        <c:lblAlgn val="ctr"/>
        <c:lblOffset val="100"/>
        <c:noMultiLvlLbl val="0"/>
      </c:catAx>
      <c:valAx>
        <c:axId val="88004138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97007181"/>
        <c:crosses val="autoZero"/>
        <c:crossBetween val="between"/>
      </c:valAx>
      <c:spPr>
        <a:noFill/>
        <a:ln w="0">
          <a:noFill/>
        </a:ln>
      </c:spPr>
    </c:plotArea>
    <c:legend>
      <c:legendPos val="r"/>
      <c:legendEntry>
        <c:idx val="2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Trebuchet MS"/>
            </a:defRPr>
          </a:pPr>
        </a:p>
      </c:txPr>
    </c:legend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c00000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00b050"/>
              </a:solidFill>
              <a:ln w="0">
                <a:noFill/>
              </a:ln>
            </c:spPr>
          </c:dPt>
          <c:dPt>
            <c:idx val="1"/>
            <c:invertIfNegative val="0"/>
            <c:spPr>
              <a:solidFill>
                <a:srgbClr val="b83d68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56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852f73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58092730"/>
        <c:axId val="51409762"/>
      </c:barChart>
      <c:catAx>
        <c:axId val="58092730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51409762"/>
        <c:crosses val="autoZero"/>
        <c:auto val="1"/>
        <c:lblAlgn val="ctr"/>
        <c:lblOffset val="100"/>
        <c:noMultiLvlLbl val="0"/>
      </c:catAx>
      <c:valAx>
        <c:axId val="51409762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58092730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6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  <c:pt idx="5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34</c:v>
                </c:pt>
                <c:pt idx="1">
                  <c:v>33</c:v>
                </c:pt>
                <c:pt idx="2">
                  <c:v>26</c:v>
                </c:pt>
                <c:pt idx="3">
                  <c:v>34</c:v>
                </c:pt>
                <c:pt idx="4">
                  <c:v>31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ac66bb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6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  <c:pt idx="5">
                  <c:v>н.е.00n001900al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de6c36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6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  <c:pt idx="4">
                  <c:v>н.е.00n001900al</c:v>
                </c:pt>
                <c:pt idx="5">
                  <c:v>н.е.00n001900al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6"/>
              </c:numCache>
            </c:numRef>
          </c:val>
        </c:ser>
        <c:gapWidth val="150"/>
        <c:overlap val="0"/>
        <c:axId val="79073645"/>
        <c:axId val="65009661"/>
      </c:barChart>
      <c:catAx>
        <c:axId val="79073645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65009661"/>
        <c:crosses val="autoZero"/>
        <c:auto val="1"/>
        <c:lblAlgn val="ctr"/>
        <c:lblOffset val="100"/>
        <c:noMultiLvlLbl val="0"/>
      </c:catAx>
      <c:valAx>
        <c:axId val="65009661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79073645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b83d68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00b050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н.е.99n991899al</c:v>
                </c:pt>
                <c:pt idx="1">
                  <c:v>н.е.00n001900al</c:v>
                </c:pt>
                <c:pt idx="2">
                  <c:v>н.е.00n001900al</c:v>
                </c:pt>
                <c:pt idx="3">
                  <c:v>н.е.00n001900al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78</c:v>
                </c:pt>
                <c:pt idx="1">
                  <c:v>0</c:v>
                </c:pt>
                <c:pt idx="2">
                  <c:v>0</c:v>
                </c:pt>
                <c:pt idx="3">
                  <c:v>22</c:v>
                </c:pt>
              </c:numCache>
            </c:numRef>
          </c:val>
        </c:ser>
        <c:gapWidth val="100"/>
        <c:overlap val="0"/>
        <c:axId val="86802992"/>
        <c:axId val="31714297"/>
      </c:barChart>
      <c:catAx>
        <c:axId val="86802992"/>
        <c:scaling>
          <c:orientation val="minMax"/>
        </c:scaling>
        <c:delete val="0"/>
        <c:axPos val="b"/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31714297"/>
        <c:crosses val="autoZero"/>
        <c:auto val="1"/>
        <c:lblAlgn val="ctr"/>
        <c:lblOffset val="100"/>
        <c:noMultiLvlLbl val="0"/>
      </c:catAx>
      <c:valAx>
        <c:axId val="31714297"/>
        <c:scaling>
          <c:orientation val="minMax"/>
        </c:scaling>
        <c:delete val="0"/>
        <c:axPos val="l"/>
        <c:majorGridlines>
          <c:spPr>
            <a:ln w="1152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1152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Trebuchet MS"/>
              </a:defRPr>
            </a:pPr>
          </a:p>
        </c:txPr>
        <c:crossAx val="86802992"/>
        <c:crosses val="autoZero"/>
        <c:crossBetween val="between"/>
      </c:valAx>
      <c:spPr>
        <a:noFill/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Прямоугольник 8"/>
          <p:cNvSpPr/>
          <p:nvPr/>
        </p:nvSpPr>
        <p:spPr>
          <a:xfrm flipH="1">
            <a:off x="8152560" y="0"/>
            <a:ext cx="990360" cy="6857640"/>
          </a:xfrm>
          <a:prstGeom prst="rect">
            <a:avLst/>
          </a:prstGeom>
          <a:blipFill rotWithShape="0">
            <a:blip r:embed="rId2">
              <a:alphaModFix amt="43000"/>
            </a:blip>
            <a:srcRect/>
            <a:tile/>
          </a:blipFill>
          <a:ln w="0">
            <a:noFill/>
          </a:ln>
          <a:effectLst>
            <a:innerShdw blurRad="63500" dir="10800000" dist="4445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1760" cy="114264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ru-RU" sz="3800" spc="-1" strike="noStrike" cap="all">
                <a:solidFill>
                  <a:srgbClr val="fdf2e8"/>
                </a:solidFill>
                <a:latin typeface="Trebuchet MS"/>
              </a:rPr>
              <a:t>Образец заголовка</a:t>
            </a:r>
            <a:endParaRPr b="0" lang="ru-RU" sz="3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4245840" y="6558120"/>
            <a:ext cx="2001960" cy="226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0" bIns="0" anchor="b">
            <a:noAutofit/>
          </a:bodyPr>
          <a:p>
            <a:pPr>
              <a:lnSpc>
                <a:spcPct val="100000"/>
              </a:lnSpc>
            </a:pPr>
            <a:fld id="{5C88AA10-032F-452D-A57B-F52DBE2C1AC5}" type="datetime">
              <a:rPr b="0" lang="ru-RU" sz="1000" spc="-1" strike="noStrike">
                <a:solidFill>
                  <a:srgbClr val="b13f9a"/>
                </a:solidFill>
                <a:latin typeface="Trebuchet MS"/>
              </a:rPr>
              <a:t>1.2.23</a:t>
            </a:fld>
            <a:endParaRPr b="0" lang="uk-UA" sz="1000" spc="-1" strike="noStrike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457200" y="6558120"/>
            <a:ext cx="3657240" cy="228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0" bIns="0" anchor="b">
            <a:noAutofit/>
          </a:bodyPr>
          <a:p>
            <a:endParaRPr b="0" lang="uk-UA" sz="2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251400" y="6556320"/>
            <a:ext cx="587880" cy="22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B3D0620E-8B12-401F-85F4-31176A793687}" type="slidenum">
              <a:rPr b="0" lang="ru-RU" sz="1100" spc="-1" strike="noStrike">
                <a:solidFill>
                  <a:srgbClr val="b13f9a"/>
                </a:solidFill>
                <a:latin typeface="Trebuchet MS"/>
              </a:rPr>
              <a:t>9</a:t>
            </a:fld>
            <a:endParaRPr b="0" lang="uk-UA" sz="11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600" spc="-1" strike="noStrike">
                <a:solidFill>
                  <a:srgbClr val="000000"/>
                </a:solidFill>
                <a:latin typeface="Trebuchet MS"/>
              </a:rPr>
              <a:t>Для редагування структури клацніть мишею</a:t>
            </a:r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Trebuchet MS"/>
              </a:rPr>
              <a:t>Другий рівень структури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6f6f6f"/>
                </a:solidFill>
                <a:latin typeface="Trebuchet MS"/>
              </a:rPr>
              <a:t>Третій рівень структури</a:t>
            </a:r>
            <a:endParaRPr b="0" lang="ru-RU" sz="2000" spc="-1" strike="noStrike">
              <a:solidFill>
                <a:srgbClr val="6f6f6f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Trebuchet MS"/>
              </a:rPr>
              <a:t>Четвертий рівень структури</a:t>
            </a:r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rebuchet MS"/>
              </a:rPr>
              <a:t>П'ятий рівень структури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rebuchet MS"/>
              </a:rPr>
              <a:t>Шостий рівень структури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rebuchet MS"/>
              </a:rPr>
              <a:t>Сьомий рівень структури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8"/>
          <p:cNvSpPr/>
          <p:nvPr/>
        </p:nvSpPr>
        <p:spPr>
          <a:xfrm flipH="1">
            <a:off x="8152560" y="0"/>
            <a:ext cx="990360" cy="6857640"/>
          </a:xfrm>
          <a:prstGeom prst="rect">
            <a:avLst/>
          </a:prstGeom>
          <a:blipFill rotWithShape="0">
            <a:blip r:embed="rId2">
              <a:alphaModFix amt="43000"/>
            </a:blip>
            <a:srcRect/>
            <a:tile/>
          </a:blipFill>
          <a:ln w="0">
            <a:noFill/>
          </a:ln>
          <a:effectLst>
            <a:innerShdw blurRad="63500" dir="10800000" dist="4445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3" name="PlaceHolder 1"/>
          <p:cNvSpPr>
            <a:spLocks noGrp="1"/>
          </p:cNvSpPr>
          <p:nvPr>
            <p:ph type="dt"/>
          </p:nvPr>
        </p:nvSpPr>
        <p:spPr>
          <a:xfrm>
            <a:off x="4245840" y="6558120"/>
            <a:ext cx="2001960" cy="226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0" bIns="0" anchor="b">
            <a:noAutofit/>
          </a:bodyPr>
          <a:p>
            <a:pPr>
              <a:lnSpc>
                <a:spcPct val="100000"/>
              </a:lnSpc>
            </a:pPr>
            <a:fld id="{A6FA86AC-8A5A-4D96-80BD-F693D2393A8C}" type="datetime">
              <a:rPr b="0" lang="ru-RU" sz="1000" spc="-1" strike="noStrike">
                <a:solidFill>
                  <a:srgbClr val="b13f9a"/>
                </a:solidFill>
                <a:latin typeface="Trebuchet MS"/>
              </a:rPr>
              <a:t>1.2.23</a:t>
            </a:fld>
            <a:endParaRPr b="0" lang="uk-UA" sz="1000" spc="-1" strike="noStrike">
              <a:latin typeface="Times New Roman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ftr"/>
          </p:nvPr>
        </p:nvSpPr>
        <p:spPr>
          <a:xfrm>
            <a:off x="457200" y="6558120"/>
            <a:ext cx="3657240" cy="228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0" bIns="0" anchor="b">
            <a:noAutofit/>
          </a:bodyPr>
          <a:p>
            <a:endParaRPr b="0" lang="uk-UA" sz="2400" spc="-1" strike="noStrike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sldNum"/>
          </p:nvPr>
        </p:nvSpPr>
        <p:spPr>
          <a:xfrm>
            <a:off x="6251400" y="6556320"/>
            <a:ext cx="587880" cy="22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08FF09D1-19CA-4465-A0CA-4FF816A8308E}" type="slidenum">
              <a:rPr b="0" lang="ru-RU" sz="1100" spc="-1" strike="noStrike">
                <a:solidFill>
                  <a:srgbClr val="b13f9a"/>
                </a:solidFill>
                <a:latin typeface="Trebuchet MS"/>
              </a:rPr>
              <a:t>&lt;номер&gt;</a:t>
            </a:fld>
            <a:endParaRPr b="0" lang="uk-UA" sz="1100" spc="-1" strike="noStrike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Trebuchet MS"/>
              </a:rPr>
              <a:t>Для правки тексту заголовка клацніть мишею</a:t>
            </a:r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600" spc="-1" strike="noStrike">
                <a:solidFill>
                  <a:srgbClr val="000000"/>
                </a:solidFill>
                <a:latin typeface="Trebuchet MS"/>
              </a:rPr>
              <a:t>Для редагування структури клацніть мишею</a:t>
            </a:r>
            <a:endParaRPr b="0" lang="ru-RU" sz="2600" spc="-1" strike="noStrike">
              <a:solidFill>
                <a:srgbClr val="00000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Trebuchet MS"/>
              </a:rPr>
              <a:t>Другий рівень структури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6f6f6f"/>
                </a:solidFill>
                <a:latin typeface="Trebuchet MS"/>
              </a:rPr>
              <a:t>Третій рівень структури</a:t>
            </a:r>
            <a:endParaRPr b="0" lang="ru-RU" sz="2000" spc="-1" strike="noStrike">
              <a:solidFill>
                <a:srgbClr val="6f6f6f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Trebuchet MS"/>
              </a:rPr>
              <a:t>Четвертий рівень структури</a:t>
            </a:r>
            <a:endParaRPr b="0" lang="ru-RU" sz="1800" spc="-1" strike="noStrike">
              <a:solidFill>
                <a:srgbClr val="00000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rebuchet MS"/>
              </a:rPr>
              <a:t>П'ятий рівень структури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rebuchet MS"/>
              </a:rPr>
              <a:t>Шостий рівень структури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rebuchet MS"/>
              </a:rPr>
              <a:t>Сьомий рівень структури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22"/>
          <p:cNvGrpSpPr/>
          <p:nvPr/>
        </p:nvGrpSpPr>
        <p:grpSpPr>
          <a:xfrm>
            <a:off x="0" y="228600"/>
            <a:ext cx="2138040" cy="6638040"/>
            <a:chOff x="0" y="228600"/>
            <a:chExt cx="2138040" cy="6638040"/>
          </a:xfrm>
        </p:grpSpPr>
        <p:sp>
          <p:nvSpPr>
            <p:cNvPr id="85" name="Freeform 11"/>
            <p:cNvSpPr/>
            <p:nvPr/>
          </p:nvSpPr>
          <p:spPr>
            <a:xfrm>
              <a:off x="0" y="2575080"/>
              <a:ext cx="74880" cy="62532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Freeform 12"/>
            <p:cNvSpPr/>
            <p:nvPr/>
          </p:nvSpPr>
          <p:spPr>
            <a:xfrm>
              <a:off x="96480" y="3156480"/>
              <a:ext cx="484200" cy="232164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Freeform 13"/>
            <p:cNvSpPr/>
            <p:nvPr/>
          </p:nvSpPr>
          <p:spPr>
            <a:xfrm>
              <a:off x="605160" y="5447160"/>
              <a:ext cx="456840" cy="141948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Freeform 14"/>
            <p:cNvSpPr/>
            <p:nvPr/>
          </p:nvSpPr>
          <p:spPr>
            <a:xfrm>
              <a:off x="719640" y="6503760"/>
              <a:ext cx="128160" cy="36288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Freeform 15"/>
            <p:cNvSpPr/>
            <p:nvPr/>
          </p:nvSpPr>
          <p:spPr>
            <a:xfrm>
              <a:off x="75600" y="3201120"/>
              <a:ext cx="615960" cy="332784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Freeform 16"/>
            <p:cNvSpPr/>
            <p:nvPr/>
          </p:nvSpPr>
          <p:spPr>
            <a:xfrm>
              <a:off x="16560" y="228600"/>
              <a:ext cx="79200" cy="292716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Freeform 17"/>
            <p:cNvSpPr/>
            <p:nvPr/>
          </p:nvSpPr>
          <p:spPr>
            <a:xfrm>
              <a:off x="58680" y="2944080"/>
              <a:ext cx="57960" cy="493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Freeform 18"/>
            <p:cNvSpPr/>
            <p:nvPr/>
          </p:nvSpPr>
          <p:spPr>
            <a:xfrm>
              <a:off x="577080" y="5478840"/>
              <a:ext cx="142200" cy="102420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Freeform 19"/>
            <p:cNvSpPr/>
            <p:nvPr/>
          </p:nvSpPr>
          <p:spPr>
            <a:xfrm>
              <a:off x="581400" y="1398960"/>
              <a:ext cx="1556640" cy="404748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Freeform 20"/>
            <p:cNvSpPr/>
            <p:nvPr/>
          </p:nvSpPr>
          <p:spPr>
            <a:xfrm>
              <a:off x="691920" y="6530040"/>
              <a:ext cx="120960" cy="33660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" name="Freeform 21"/>
            <p:cNvSpPr/>
            <p:nvPr/>
          </p:nvSpPr>
          <p:spPr>
            <a:xfrm>
              <a:off x="577080" y="5359320"/>
              <a:ext cx="27720" cy="22104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" name="Freeform 22"/>
            <p:cNvSpPr/>
            <p:nvPr/>
          </p:nvSpPr>
          <p:spPr>
            <a:xfrm>
              <a:off x="637560" y="6244560"/>
              <a:ext cx="178200" cy="62172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97" name="Group 9"/>
          <p:cNvGrpSpPr/>
          <p:nvPr/>
        </p:nvGrpSpPr>
        <p:grpSpPr>
          <a:xfrm>
            <a:off x="20520" y="-720"/>
            <a:ext cx="1766880" cy="6853320"/>
            <a:chOff x="20520" y="-720"/>
            <a:chExt cx="1766880" cy="6853320"/>
          </a:xfrm>
        </p:grpSpPr>
        <p:sp>
          <p:nvSpPr>
            <p:cNvPr id="98" name="Freeform 27"/>
            <p:cNvSpPr/>
            <p:nvPr/>
          </p:nvSpPr>
          <p:spPr>
            <a:xfrm>
              <a:off x="20520" y="-720"/>
              <a:ext cx="370080" cy="440028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Freeform 28"/>
            <p:cNvSpPr/>
            <p:nvPr/>
          </p:nvSpPr>
          <p:spPr>
            <a:xfrm>
              <a:off x="412560" y="4316400"/>
              <a:ext cx="317160" cy="158004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" name="Freeform 29"/>
            <p:cNvSpPr/>
            <p:nvPr/>
          </p:nvSpPr>
          <p:spPr>
            <a:xfrm>
              <a:off x="754560" y="5862600"/>
              <a:ext cx="322560" cy="99000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" name="Freeform 30"/>
            <p:cNvSpPr/>
            <p:nvPr/>
          </p:nvSpPr>
          <p:spPr>
            <a:xfrm>
              <a:off x="390960" y="4364280"/>
              <a:ext cx="413640" cy="223524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Freeform 31"/>
            <p:cNvSpPr/>
            <p:nvPr/>
          </p:nvSpPr>
          <p:spPr>
            <a:xfrm>
              <a:off x="351000" y="1289160"/>
              <a:ext cx="129960" cy="302652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" name="Freeform 32"/>
            <p:cNvSpPr/>
            <p:nvPr/>
          </p:nvSpPr>
          <p:spPr>
            <a:xfrm>
              <a:off x="833760" y="6571440"/>
              <a:ext cx="100080" cy="28080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" name="Freeform 33"/>
            <p:cNvSpPr/>
            <p:nvPr/>
          </p:nvSpPr>
          <p:spPr>
            <a:xfrm>
              <a:off x="376920" y="4107600"/>
              <a:ext cx="61200" cy="51084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" name="Freeform 34"/>
            <p:cNvSpPr/>
            <p:nvPr/>
          </p:nvSpPr>
          <p:spPr>
            <a:xfrm>
              <a:off x="730080" y="3145680"/>
              <a:ext cx="1057320" cy="271620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Freeform 35"/>
            <p:cNvSpPr/>
            <p:nvPr/>
          </p:nvSpPr>
          <p:spPr>
            <a:xfrm>
              <a:off x="804960" y="6600240"/>
              <a:ext cx="90000" cy="25236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" name="Freeform 36"/>
            <p:cNvSpPr/>
            <p:nvPr/>
          </p:nvSpPr>
          <p:spPr>
            <a:xfrm>
              <a:off x="730080" y="5897160"/>
              <a:ext cx="102960" cy="67356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Freeform 37"/>
            <p:cNvSpPr/>
            <p:nvPr/>
          </p:nvSpPr>
          <p:spPr>
            <a:xfrm>
              <a:off x="730080" y="5772600"/>
              <a:ext cx="28080" cy="2271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" name="Freeform 38"/>
            <p:cNvSpPr/>
            <p:nvPr/>
          </p:nvSpPr>
          <p:spPr>
            <a:xfrm>
              <a:off x="754560" y="6322680"/>
              <a:ext cx="157320" cy="52992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10" name="Rectangle 6"/>
          <p:cNvSpPr/>
          <p:nvPr/>
        </p:nvSpPr>
        <p:spPr>
          <a:xfrm>
            <a:off x="0" y="0"/>
            <a:ext cx="136800" cy="68572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1" name="Freeform 6"/>
          <p:cNvSpPr/>
          <p:nvPr/>
        </p:nvSpPr>
        <p:spPr>
          <a:xfrm>
            <a:off x="0" y="4323960"/>
            <a:ext cx="1307880" cy="77796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1941480" y="2058840"/>
            <a:ext cx="6685920" cy="146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uk-UA" sz="1800" spc="-1" strike="noStrike">
                <a:latin typeface="Arial"/>
              </a:rPr>
              <a:t>Для правки тексту заголовка клацніть мишею</a:t>
            </a:r>
            <a:endParaRPr b="0" lang="uk-UA" sz="18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latin typeface="Arial"/>
              </a:rPr>
              <a:t>Для редагування структури клацніть мишею</a:t>
            </a:r>
            <a:endParaRPr b="0" lang="uk-U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800" spc="-1" strike="noStrike">
                <a:latin typeface="Arial"/>
              </a:rPr>
              <a:t>Другий рівень структури</a:t>
            </a:r>
            <a:endParaRPr b="0" lang="uk-U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400" spc="-1" strike="noStrike">
                <a:latin typeface="Arial"/>
              </a:rPr>
              <a:t>Третій рівень структури</a:t>
            </a:r>
            <a:endParaRPr b="0" lang="uk-U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latin typeface="Arial"/>
              </a:rPr>
              <a:t>Четвертий рівень структури</a:t>
            </a:r>
            <a:endParaRPr b="0" lang="uk-U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П'ятий рівень структури</a:t>
            </a:r>
            <a:endParaRPr b="0" lang="uk-U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Шостий рівень структури</a:t>
            </a:r>
            <a:endParaRPr b="0" lang="uk-U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Сьомий рівень структури</a:t>
            </a:r>
            <a:endParaRPr b="0" lang="uk-U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11.xml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chart" Target="../charts/chart12.xml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chart" Target="../charts/chart13.xml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chart" Target="../charts/chart14.xml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chart" Target="../charts/chart15.xm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chart" Target="../charts/chart16.xml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chart" Target="../charts/chart17.xml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chart" Target="../charts/chart18.xml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chart" Target="../charts/chart19.xml"/><Relationship Id="rId2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chart" Target="../charts/chart20.xml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slideLayout" Target="../slideLayouts/slideLayout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chart" Target="../charts/chart21.xml"/><Relationship Id="rId2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6.xml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7.xm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8.xm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9.xml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10.xm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1941480" y="2514600"/>
            <a:ext cx="6685920" cy="226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0" lang="uk-UA" sz="5400" spc="-1" strike="noStrike">
                <a:solidFill>
                  <a:srgbClr val="262626"/>
                </a:solidFill>
                <a:latin typeface="Century Gothic"/>
              </a:rPr>
              <a:t>Результати анкетування  учнів </a:t>
            </a:r>
            <a:endParaRPr b="0" lang="uk-UA" sz="5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1941480" y="4777200"/>
            <a:ext cx="6686280" cy="112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595959"/>
                </a:solidFill>
                <a:latin typeface="Century Gothic"/>
              </a:rPr>
              <a:t>Сторонянського ЗЗСО І-ІІ рівнів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595959"/>
                </a:solidFill>
                <a:latin typeface="Century Gothic"/>
              </a:rPr>
              <a:t>2022-2023 н.р.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1"/>
          <p:cNvSpPr/>
          <p:nvPr/>
        </p:nvSpPr>
        <p:spPr>
          <a:xfrm>
            <a:off x="53280" y="11160"/>
            <a:ext cx="8758080" cy="20390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Чи відчуваєте Ви у школі булінг/цькування (систематичні дії (або бездіяльність) 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учасників освітнього процесу, які полягають у психологічному, фізичному, 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економічному, сексуальному насильстві)?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1. не відчуваю, мені комфортно у школі і класі;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2.щодо мене були поодинокі випадки агресії або кепкування;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3. досить часто відчуваю агресію і кепкування щодо себе, мені психологічно некомфортно;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4. постійно відчуваю цькування, я не хочу відвідувати школу</a:t>
            </a:r>
            <a:r>
              <a:rPr b="0" lang="uk-UA" sz="9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900" spc="-1" strike="noStrike">
              <a:latin typeface="Arial"/>
            </a:endParaRPr>
          </a:p>
        </p:txBody>
      </p:sp>
      <p:graphicFrame>
        <p:nvGraphicFramePr>
          <p:cNvPr id="169" name="Диаграмма 2"/>
          <p:cNvGraphicFramePr/>
          <p:nvPr/>
        </p:nvGraphicFramePr>
        <p:xfrm>
          <a:off x="1500120" y="2143080"/>
          <a:ext cx="6095520" cy="4063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ectangle 1"/>
          <p:cNvSpPr/>
          <p:nvPr/>
        </p:nvSpPr>
        <p:spPr>
          <a:xfrm>
            <a:off x="142920" y="438120"/>
            <a:ext cx="9000720" cy="201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   </a:t>
            </a: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Керівництво закладу освіти доступне та відкрите до спілкування?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1. так;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2. переважно так;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3. переважно ні;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4. ні.</a:t>
            </a:r>
            <a:endParaRPr b="0" lang="uk-UA" sz="1800" spc="-1" strike="noStrike">
              <a:latin typeface="Arial"/>
            </a:endParaRPr>
          </a:p>
        </p:txBody>
      </p:sp>
      <p:graphicFrame>
        <p:nvGraphicFramePr>
          <p:cNvPr id="171" name="Диаграмма 2"/>
          <p:cNvGraphicFramePr/>
          <p:nvPr/>
        </p:nvGraphicFramePr>
        <p:xfrm>
          <a:off x="2000160" y="3071880"/>
          <a:ext cx="5667120" cy="320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1"/>
          <p:cNvSpPr/>
          <p:nvPr/>
        </p:nvSpPr>
        <p:spPr>
          <a:xfrm>
            <a:off x="214200" y="10440"/>
            <a:ext cx="8786520" cy="22867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Розглядає керівництво закладу освіти Ваші звернення?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так, звернення приймаються і розглядаються -   67 %;</a:t>
            </a:r>
            <a:endParaRPr b="0" lang="uk-UA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так, звернення приймаються, однак лише деякі з них 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розглядаються -  0 %; </a:t>
            </a:r>
            <a:endParaRPr b="0" lang="uk-UA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у школі не практикується розгляд звернень   0 %;</a:t>
            </a:r>
            <a:endParaRPr b="0" lang="uk-UA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мені нічого не відомо про можливість звернення 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до керівництва школи - 33 %.</a:t>
            </a:r>
            <a:endParaRPr b="0" lang="uk-UA" sz="1800" spc="-1" strike="noStrike">
              <a:latin typeface="Arial"/>
            </a:endParaRPr>
          </a:p>
        </p:txBody>
      </p:sp>
      <p:sp>
        <p:nvSpPr>
          <p:cNvPr id="173" name="Прямоугольник 3"/>
          <p:cNvSpPr/>
          <p:nvPr/>
        </p:nvSpPr>
        <p:spPr>
          <a:xfrm>
            <a:off x="142920" y="2357280"/>
            <a:ext cx="8143560" cy="201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У Вашому закладі освіти розроблені  правила поведінки? Чи ознайомлені Ви з ними та дотримуєтеся їх?</a:t>
            </a:r>
            <a:endParaRPr b="0" lang="uk-UA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так, правила розроблені, оприлюднені, я їх дотримуюся   -  </a:t>
            </a: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89</a:t>
            </a: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   ;</a:t>
            </a:r>
            <a:endParaRPr b="0" lang="uk-UA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так, правила розроблені, оприлюднені, але я їх не дотримуюся  -</a:t>
            </a: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11%</a:t>
            </a: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  ;</a:t>
            </a:r>
            <a:endParaRPr b="0" lang="uk-UA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правила не оприлюднені, але я дотримуюся загальних правил культури поведінки  - </a:t>
            </a: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0</a:t>
            </a: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 ;</a:t>
            </a:r>
            <a:endParaRPr b="0" lang="uk-UA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мені нічого про це невідомо - </a:t>
            </a: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0</a:t>
            </a: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"/>
          <p:cNvSpPr/>
          <p:nvPr/>
        </p:nvSpPr>
        <p:spPr>
          <a:xfrm>
            <a:off x="1143000" y="786960"/>
            <a:ext cx="7071840" cy="33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b="0" lang="uk-UA" sz="1600" spc="-1" strike="noStrike">
              <a:latin typeface="Arial"/>
            </a:endParaRPr>
          </a:p>
        </p:txBody>
      </p:sp>
      <p:sp>
        <p:nvSpPr>
          <p:cNvPr id="175" name="Rectangle 2"/>
          <p:cNvSpPr/>
          <p:nvPr/>
        </p:nvSpPr>
        <p:spPr>
          <a:xfrm>
            <a:off x="500040" y="363960"/>
            <a:ext cx="8643600" cy="1616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Чи дотримуються Ваші права у закладі освіти?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так;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переважно так;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переважно ні;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ні.</a:t>
            </a:r>
            <a:endParaRPr b="0" lang="uk-UA" sz="2000" spc="-1" strike="noStrike">
              <a:latin typeface="Arial"/>
            </a:endParaRPr>
          </a:p>
        </p:txBody>
      </p:sp>
      <p:graphicFrame>
        <p:nvGraphicFramePr>
          <p:cNvPr id="176" name="Диаграмма 3"/>
          <p:cNvGraphicFramePr/>
          <p:nvPr/>
        </p:nvGraphicFramePr>
        <p:xfrm>
          <a:off x="1000080" y="1785960"/>
          <a:ext cx="6143400" cy="428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ectangle 1"/>
          <p:cNvSpPr/>
          <p:nvPr/>
        </p:nvSpPr>
        <p:spPr>
          <a:xfrm>
            <a:off x="142920" y="508320"/>
            <a:ext cx="9000720" cy="15523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          </a:t>
            </a: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Інформує Вас заклад про те, як безпечно користуватися Інтернетом?</a:t>
            </a:r>
            <a:endParaRPr b="0" lang="uk-UA" sz="16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так, проводяться інформаційні  заходи -</a:t>
            </a: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78</a:t>
            </a:r>
            <a:r>
              <a:rPr b="1" lang="uk-UA" sz="16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16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так, проводяться лише під час уроків інформатики - </a:t>
            </a: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22</a:t>
            </a:r>
            <a:r>
              <a:rPr b="1" lang="uk-UA" sz="16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16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ні, заходи не проводились, але я дотримуюся загальноприйнятих правил безпечного користування мережею Інтернет - </a:t>
            </a: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0</a:t>
            </a:r>
            <a:r>
              <a:rPr b="1" lang="uk-UA" sz="16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16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жодних заходів не проводилося  -</a:t>
            </a: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0</a:t>
            </a:r>
            <a:r>
              <a:rPr b="1" lang="uk-UA" sz="16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endParaRPr b="0" lang="uk-UA" sz="1600" spc="-1" strike="noStrike">
              <a:latin typeface="Arial"/>
            </a:endParaRPr>
          </a:p>
        </p:txBody>
      </p:sp>
      <p:graphicFrame>
        <p:nvGraphicFramePr>
          <p:cNvPr id="178" name="Таблица 2"/>
          <p:cNvGraphicFramePr/>
          <p:nvPr/>
        </p:nvGraphicFramePr>
        <p:xfrm>
          <a:off x="1571760" y="3357720"/>
          <a:ext cx="6391080" cy="2571480"/>
        </p:xfrm>
        <a:graphic>
          <a:graphicData uri="http://schemas.openxmlformats.org/drawingml/2006/table">
            <a:tbl>
              <a:tblPr/>
              <a:tblGrid>
                <a:gridCol w="491040"/>
                <a:gridCol w="1850760"/>
                <a:gridCol w="688680"/>
                <a:gridCol w="1357200"/>
                <a:gridCol w="1357200"/>
                <a:gridCol w="646200"/>
              </a:tblGrid>
              <a:tr h="55980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Перелік тверджень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Так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Переважно так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Переважно ні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Ні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5980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Учителі мене підтримують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56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5980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Учителі вірять у мене і мої успіхи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56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5980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Учителі мене поважають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56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83952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моє прохання вчителі мені допомагають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78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9" name="Rectangle 2"/>
          <p:cNvSpPr/>
          <p:nvPr/>
        </p:nvSpPr>
        <p:spPr>
          <a:xfrm>
            <a:off x="0" y="2288520"/>
            <a:ext cx="7357680" cy="6408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 marL="3200400">
              <a:lnSpc>
                <a:spcPct val="100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Наскільки Ви погоджуєтеся з наступними твердженнями 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ctangle 1"/>
          <p:cNvSpPr/>
          <p:nvPr/>
        </p:nvSpPr>
        <p:spPr>
          <a:xfrm>
            <a:off x="285840" y="581040"/>
            <a:ext cx="8857800" cy="17956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У який спосіб Ви отримуєте  інформацію про критерії, правила і процедури оцінювання навчальних досягнень?</a:t>
            </a:r>
            <a:endParaRPr b="0" lang="uk-UA" sz="16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Від учителів на початку навчального року - </a:t>
            </a: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89</a:t>
            </a:r>
            <a:r>
              <a:rPr b="1" lang="uk-UA" sz="16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16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Під час виконання різних видів робіт на заняттях  - </a:t>
            </a: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11</a:t>
            </a:r>
            <a:r>
              <a:rPr b="1" lang="uk-UA" sz="16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Через електронну пошту, месенджери 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Не отримую, навіть у разі звернення до вчителя;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Користуюсь інформацією з Інтернету .</a:t>
            </a:r>
            <a:endParaRPr b="0" lang="uk-UA" sz="1600" spc="-1" strike="noStrike">
              <a:latin typeface="Arial"/>
            </a:endParaRPr>
          </a:p>
        </p:txBody>
      </p:sp>
      <p:sp>
        <p:nvSpPr>
          <p:cNvPr id="181" name="Rectangle 2"/>
          <p:cNvSpPr/>
          <p:nvPr/>
        </p:nvSpPr>
        <p:spPr>
          <a:xfrm>
            <a:off x="142920" y="2927520"/>
            <a:ext cx="9000720" cy="5788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     </a:t>
            </a: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Наскільки вчителі  справедливо оцінюють Ваші навчальні досягнення?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(1- дуже погано.  4- відмінно) </a:t>
            </a:r>
            <a:endParaRPr b="0" lang="uk-UA" sz="1600" spc="-1" strike="noStrike">
              <a:latin typeface="Arial"/>
            </a:endParaRPr>
          </a:p>
        </p:txBody>
      </p:sp>
      <p:graphicFrame>
        <p:nvGraphicFramePr>
          <p:cNvPr id="182" name="Таблица 6"/>
          <p:cNvGraphicFramePr/>
          <p:nvPr/>
        </p:nvGraphicFramePr>
        <p:xfrm>
          <a:off x="571320" y="3643200"/>
          <a:ext cx="6095520" cy="1540800"/>
        </p:xfrm>
        <a:graphic>
          <a:graphicData uri="http://schemas.openxmlformats.org/drawingml/2006/table">
            <a:tbl>
              <a:tblPr/>
              <a:tblGrid>
                <a:gridCol w="3929040"/>
                <a:gridCol w="500040"/>
                <a:gridCol w="571320"/>
                <a:gridCol w="571320"/>
                <a:gridCol w="523800"/>
              </a:tblGrid>
              <a:tr h="428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uk-UA" sz="1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Перелік тверджень</a:t>
                      </a:r>
                      <a:endParaRPr b="0" lang="uk-UA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uk-UA" sz="1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1</a:t>
                      </a:r>
                      <a:endParaRPr b="0" lang="uk-UA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uk-UA" sz="1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2</a:t>
                      </a:r>
                      <a:endParaRPr b="0" lang="uk-UA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uk-UA" sz="1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3</a:t>
                      </a:r>
                      <a:endParaRPr b="0" lang="uk-UA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uk-UA" sz="1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4</a:t>
                      </a:r>
                      <a:endParaRPr b="0" lang="uk-UA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83d68"/>
                    </a:solidFill>
                  </a:tcPr>
                </a:tc>
              </a:tr>
              <a:tr h="518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Справедливо і об'єктивно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56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44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</a:tr>
              <a:tr h="518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Неупереджено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89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11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2e8ea"/>
                    </a:solidFill>
                  </a:tcPr>
                </a:tc>
              </a:tr>
              <a:tr h="518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Доброчесно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44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uk-UA" sz="1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56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uk-UA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6ced3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 2"/>
          <p:cNvSpPr/>
          <p:nvPr/>
        </p:nvSpPr>
        <p:spPr>
          <a:xfrm>
            <a:off x="357120" y="868320"/>
            <a:ext cx="8786520" cy="20390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Наскільки доступно вчителі пояснюють та аргументують виставлення оцінок?</a:t>
            </a:r>
            <a:endParaRPr b="0" lang="uk-UA" sz="16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учителі ще до початку оцінювання завжди пояснюють, за що я можу отримати ту чи іншу оцінку, а після оцінювання завжди її обґрунтовують -56 </a:t>
            </a:r>
            <a:r>
              <a:rPr b="1" lang="uk-UA" sz="16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1" lang="uk-UA" sz="1600" spc="-1" strike="noStrike">
                <a:solidFill>
                  <a:srgbClr val="000000"/>
                </a:solidFill>
                <a:latin typeface="Calibri"/>
                <a:ea typeface="Times New Roman"/>
              </a:rPr>
              <a:t>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учителі, в переважній більшості, пояснюють вимоги до оцінювання, аргументують оцінку лише на моє прохання;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учителі дуже рідко попередньо пояснюють вимоги до оцінювання, не завжди аргументують оцінку навіть на моє прохання - 44</a:t>
            </a:r>
            <a:r>
              <a:rPr b="1" lang="uk-UA" sz="16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учителі ніколи не пояснюють вимоги до оцінювання.</a:t>
            </a:r>
            <a:endParaRPr b="0" lang="uk-UA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 1"/>
          <p:cNvSpPr/>
          <p:nvPr/>
        </p:nvSpPr>
        <p:spPr>
          <a:xfrm>
            <a:off x="500040" y="502560"/>
            <a:ext cx="7500600" cy="5788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Чи здійснюєте ви самооцінювання результатів своєї роботи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під час занять?</a:t>
            </a:r>
            <a:endParaRPr b="0" lang="uk-UA" sz="1600" spc="-1" strike="noStrike">
              <a:latin typeface="Arial"/>
            </a:endParaRPr>
          </a:p>
        </p:txBody>
      </p:sp>
      <p:graphicFrame>
        <p:nvGraphicFramePr>
          <p:cNvPr id="185" name="Диаграмма 2"/>
          <p:cNvGraphicFramePr/>
          <p:nvPr/>
        </p:nvGraphicFramePr>
        <p:xfrm>
          <a:off x="785880" y="1714320"/>
          <a:ext cx="6095520" cy="342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Таблица 2"/>
          <p:cNvGraphicFramePr/>
          <p:nvPr/>
        </p:nvGraphicFramePr>
        <p:xfrm>
          <a:off x="714240" y="1851840"/>
          <a:ext cx="7572240" cy="0"/>
        </p:xfrm>
        <a:graphic>
          <a:graphicData uri="http://schemas.openxmlformats.org/drawingml/2006/table">
            <a:tbl>
              <a:tblPr/>
              <a:tblGrid>
                <a:gridCol w="1981440"/>
                <a:gridCol w="1256760"/>
                <a:gridCol w="1399320"/>
                <a:gridCol w="1256760"/>
                <a:gridCol w="1676880"/>
              </a:tblGrid>
              <a:tr h="0">
                <a:tc>
                  <a:txBody>
                    <a:bodyPr lIns="68400" rIns="6840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Перелік тверджень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Від усіх вчителів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Від більшості вчителів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Від окремих  вчителів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 поодиноких випадках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Аргументація виставлених  оцінок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56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44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Аналіз  допущених  помилок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56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44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Визначення  шляхів  покращення  результатів  навчання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67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Заохочення  до  подальшого  навчання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uk-UA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78</a:t>
                      </a: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7" name="Rectangle 2"/>
          <p:cNvSpPr/>
          <p:nvPr/>
        </p:nvSpPr>
        <p:spPr>
          <a:xfrm>
            <a:off x="142920" y="690480"/>
            <a:ext cx="9000720" cy="5788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 marL="1828800">
              <a:lnSpc>
                <a:spcPct val="100000"/>
              </a:lnSpc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В  яких  формах  Ви, як  правило, отримуєте  зворотній  зв’язок  від  вчителів  щодо  Вашого  навчання:</a:t>
            </a:r>
            <a:endParaRPr b="0" lang="uk-UA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1"/>
          <p:cNvSpPr/>
          <p:nvPr/>
        </p:nvSpPr>
        <p:spPr>
          <a:xfrm>
            <a:off x="0" y="654120"/>
            <a:ext cx="9143640" cy="20700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     </a:t>
            </a: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У школі оцінюють Ваші навчальні досягнення з метою: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1) відстеження Вашого індивідуального прогресу;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2) визначення рівня Ваших знань, умінь і навичок;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3) для відтворення  матеріалу підручника;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4) мені невідомо з якою метою;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5) оцінка використовується як інструмент покарання.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600" spc="-1" strike="noStrike">
              <a:latin typeface="Arial"/>
            </a:endParaRPr>
          </a:p>
        </p:txBody>
      </p:sp>
      <p:graphicFrame>
        <p:nvGraphicFramePr>
          <p:cNvPr id="189" name="Диаграмма 2"/>
          <p:cNvGraphicFramePr/>
          <p:nvPr/>
        </p:nvGraphicFramePr>
        <p:xfrm>
          <a:off x="1714320" y="3071880"/>
          <a:ext cx="5714640" cy="307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28760" y="214200"/>
            <a:ext cx="8214840" cy="207144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0" bIns="0" anchor="b">
            <a:normAutofit fontScale="89000"/>
          </a:bodyPr>
          <a:p>
            <a:pPr>
              <a:lnSpc>
                <a:spcPct val="100000"/>
              </a:lnSpc>
            </a:pPr>
            <a:r>
              <a:rPr b="1" lang="uk-UA" sz="3800" spc="-1" strike="noStrike" cap="all">
                <a:solidFill>
                  <a:srgbClr val="fdf2e8"/>
                </a:solidFill>
                <a:latin typeface="Trebuchet MS"/>
              </a:rPr>
              <a:t>Результати анкетування учнів 9 класу Сторонянського</a:t>
            </a:r>
            <a:br/>
            <a:r>
              <a:rPr b="1" lang="uk-UA" sz="3800" spc="-1" strike="noStrike" cap="all">
                <a:solidFill>
                  <a:srgbClr val="fdf2e8"/>
                </a:solidFill>
                <a:latin typeface="Trebuchet MS"/>
              </a:rPr>
              <a:t> ЗЗСО І-ІІ рівнів</a:t>
            </a:r>
            <a:br/>
            <a:r>
              <a:rPr b="1" lang="uk-UA" sz="3800" spc="-1" strike="noStrike" cap="all">
                <a:solidFill>
                  <a:srgbClr val="fdf2e8"/>
                </a:solidFill>
                <a:latin typeface="Trebuchet MS"/>
              </a:rPr>
              <a:t>2022-2023н.р.</a:t>
            </a:r>
            <a:endParaRPr b="0" lang="ru-RU" sz="3800" spc="-1" strike="noStrike">
              <a:solidFill>
                <a:srgbClr val="000000"/>
              </a:solidFill>
              <a:latin typeface="Trebuchet MS"/>
            </a:endParaRPr>
          </a:p>
        </p:txBody>
      </p:sp>
      <p:graphicFrame>
        <p:nvGraphicFramePr>
          <p:cNvPr id="153" name="Диаграмма 2"/>
          <p:cNvGraphicFramePr/>
          <p:nvPr/>
        </p:nvGraphicFramePr>
        <p:xfrm>
          <a:off x="1523880" y="2357280"/>
          <a:ext cx="6119640" cy="31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"/>
          <p:cNvSpPr/>
          <p:nvPr/>
        </p:nvSpPr>
        <p:spPr>
          <a:xfrm>
            <a:off x="0" y="439560"/>
            <a:ext cx="8929440" cy="2255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Ваша думка вислуховується і враховується вчителями під 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час проведення уроків?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1) так, завжди і в повній мірі враховується;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2) враховується з окремих предметів;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3) більшість вчителів нав’язують свою думку як єдино правильну;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4) у школі думка учнів практично не враховується.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 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</p:txBody>
      </p:sp>
      <p:graphicFrame>
        <p:nvGraphicFramePr>
          <p:cNvPr id="191" name="Диаграмма 2"/>
          <p:cNvGraphicFramePr/>
          <p:nvPr/>
        </p:nvGraphicFramePr>
        <p:xfrm>
          <a:off x="928800" y="3357720"/>
          <a:ext cx="6071760" cy="2785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"/>
          <p:cNvSpPr/>
          <p:nvPr/>
        </p:nvSpPr>
        <p:spPr>
          <a:xfrm>
            <a:off x="285840" y="514440"/>
            <a:ext cx="8857800" cy="31096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Укажіть твердження, з яким Ви найбільше погоджуєтесь: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я відповідально ставлюсь до навчання, усвідомлюю його важливість для подальшого життя, моя школа цю відповідальність розвиває;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я відповідально ставлюсь до навчання, усвідомлюю його важливість для подальшого життя, але школа цю відповідальність не розвиває;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освітній процес у моїй школі не сприяє відповідальному ставленню до навчання, відповідально ставлюся до вивчення деяких предметів;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вважаю, що школа не готує випускника до життя, тому у мене відповідальність за  результати навчання відсутня.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"/>
          <p:cNvSpPr/>
          <p:nvPr/>
        </p:nvSpPr>
        <p:spPr>
          <a:xfrm>
            <a:off x="285840" y="226800"/>
            <a:ext cx="8357760" cy="228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Проводяться з Вами бесіди про важливість дотримання академічної доброчесності: неприпустимість списування та плагіату, необхідності вказувати джерела інформації, які використовуються тощо? 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1)так, регулярно проводяться;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2)так, але нерегулярно;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3)тільки на початку навчального року;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4)подібні заходи не проводились;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5)не розумію, про що йдеться.</a:t>
            </a:r>
            <a:endParaRPr b="0" lang="uk-UA" sz="1600" spc="-1" strike="noStrike">
              <a:latin typeface="Arial"/>
            </a:endParaRPr>
          </a:p>
        </p:txBody>
      </p:sp>
      <p:graphicFrame>
        <p:nvGraphicFramePr>
          <p:cNvPr id="194" name="Диаграмма 2"/>
          <p:cNvGraphicFramePr/>
          <p:nvPr/>
        </p:nvGraphicFramePr>
        <p:xfrm>
          <a:off x="1785960" y="2786040"/>
          <a:ext cx="5833800" cy="2674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ctangle 1"/>
          <p:cNvSpPr/>
          <p:nvPr/>
        </p:nvSpPr>
        <p:spPr>
          <a:xfrm>
            <a:off x="642960" y="1253160"/>
            <a:ext cx="7857720" cy="20390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З якою метою Ви відвідуєте шкільну бібліотеку (інформаційно-ресурсний центр)? 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1)для самопідготовки, консультацій, проектної роботи;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2)відвідую тільки для отримання необхідної літератури та підручників;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3)відвідую під час зустрічей з письменниками, виставок учнівських робіт, іншої культурної діяльності;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4)не користуюсь шкільною бібліотекою.</a:t>
            </a:r>
            <a:endParaRPr b="0" lang="uk-UA" sz="1600" spc="-1" strike="noStrike">
              <a:latin typeface="Arial"/>
            </a:endParaRPr>
          </a:p>
        </p:txBody>
      </p:sp>
      <p:graphicFrame>
        <p:nvGraphicFramePr>
          <p:cNvPr id="196" name="Диаграмма 2"/>
          <p:cNvGraphicFramePr/>
          <p:nvPr/>
        </p:nvGraphicFramePr>
        <p:xfrm>
          <a:off x="1143000" y="3714840"/>
          <a:ext cx="6500520" cy="2642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ctangle 1"/>
          <p:cNvSpPr/>
          <p:nvPr/>
        </p:nvSpPr>
        <p:spPr>
          <a:xfrm>
            <a:off x="214200" y="369000"/>
            <a:ext cx="8500680" cy="25610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Оберіть питання, у вирішенні яких Ви брали участь?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оформлення та дизайн навчальних кабінетів та інших приміщень;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визначення профілю навчання;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визначення курсів за вибором і факультативів;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режим роботи школи;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тематика гуртків  - 44</a:t>
            </a: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Дозвілля   - 66</a:t>
            </a: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моя думка не враховувалась щодо жодного із варіантів 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8" name="Таблица 1"/>
          <p:cNvGraphicFramePr/>
          <p:nvPr/>
        </p:nvGraphicFramePr>
        <p:xfrm>
          <a:off x="357120" y="1714320"/>
          <a:ext cx="7429320" cy="3500280"/>
        </p:xfrm>
        <a:graphic>
          <a:graphicData uri="http://schemas.openxmlformats.org/drawingml/2006/table">
            <a:tbl>
              <a:tblPr/>
              <a:tblGrid>
                <a:gridCol w="2867400"/>
                <a:gridCol w="1434240"/>
                <a:gridCol w="1074240"/>
                <a:gridCol w="1019520"/>
                <a:gridCol w="1033920"/>
              </a:tblGrid>
              <a:tr h="50328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Перелік тверджень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Постійно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Часто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Іноді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Ніколи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8280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Які організовуються в класі 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78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5492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Які стосуються усієї школи 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89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259280"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Ініціативи на рівні громади (району, міста/села, області) 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89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%</a:t>
                      </a:r>
                      <a:endParaRPr b="0" lang="uk-UA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2000" spc="-1" strike="noStrike"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9" name="Rectangle 1"/>
          <p:cNvSpPr/>
          <p:nvPr/>
        </p:nvSpPr>
        <p:spPr>
          <a:xfrm>
            <a:off x="0" y="689040"/>
            <a:ext cx="9143640" cy="366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 marL="457200">
              <a:lnSpc>
                <a:spcPct val="100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В яких ініціативах (заходах, проектах, подіях тощо) Ви берете участь?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angle 1"/>
          <p:cNvSpPr/>
          <p:nvPr/>
        </p:nvSpPr>
        <p:spPr>
          <a:xfrm>
            <a:off x="1143000" y="1222560"/>
            <a:ext cx="7572240" cy="19216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Найчастіше участь у вищезазначених заходах Ви брали: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за власною ініціативою;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за ініціативи однокласників - 11</a:t>
            </a:r>
            <a:r>
              <a:rPr b="1" lang="uk-UA" sz="20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з ініціативи класного керівника - 22</a:t>
            </a:r>
            <a:r>
              <a:rPr b="1" lang="uk-UA" sz="20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з ініціативи керівництва школи -67</a:t>
            </a:r>
            <a:r>
              <a:rPr b="1" lang="uk-UA" sz="20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за примусом.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1"/>
          <p:cNvSpPr/>
          <p:nvPr/>
        </p:nvSpPr>
        <p:spPr>
          <a:xfrm>
            <a:off x="642960" y="226800"/>
            <a:ext cx="6857640" cy="228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Які позаурочні заходи організовуються у школі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1) екскурсії;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2) майстер-класи;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3) пікніки на природі;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4) походи в кіно;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5) спортивні свята;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6) відвідування кінотеатрів, театрів, музеїв, виставок тощо;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7)  інше </a:t>
            </a:r>
            <a:r>
              <a:rPr b="0" i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(вкажіть, що саме).</a:t>
            </a:r>
            <a:endParaRPr b="0" lang="uk-UA" sz="1600" spc="-1" strike="noStrike">
              <a:latin typeface="Arial"/>
            </a:endParaRPr>
          </a:p>
        </p:txBody>
      </p:sp>
      <p:graphicFrame>
        <p:nvGraphicFramePr>
          <p:cNvPr id="202" name="Диаграмма 2"/>
          <p:cNvGraphicFramePr/>
          <p:nvPr/>
        </p:nvGraphicFramePr>
        <p:xfrm>
          <a:off x="571320" y="2714760"/>
          <a:ext cx="6762240" cy="2642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1"/>
          <p:cNvSpPr/>
          <p:nvPr/>
        </p:nvSpPr>
        <p:spPr>
          <a:xfrm>
            <a:off x="0" y="514080"/>
            <a:ext cx="9143640" cy="31413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b="1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У яких формах вчителі і керівництво інформують Вас 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про негативне ставлення до корупції? 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i="1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(</a:t>
            </a:r>
            <a:r>
              <a:rPr b="0" i="1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можна обрати кілька варіантів відповідей</a:t>
            </a:r>
            <a:r>
              <a:rPr b="1" i="1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)</a:t>
            </a:r>
            <a:endParaRPr b="0" lang="uk-UA" sz="20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Навчальні заняття  -22 </a:t>
            </a:r>
            <a:r>
              <a:rPr b="1" lang="uk-UA" sz="20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20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позаурочні заходи  - 0</a:t>
            </a:r>
            <a:r>
              <a:rPr b="1" lang="uk-UA" sz="20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;</a:t>
            </a:r>
            <a:endParaRPr b="0" lang="uk-UA" sz="20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бесіди  - 67</a:t>
            </a:r>
            <a:r>
              <a:rPr b="1" lang="uk-UA" sz="20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; </a:t>
            </a:r>
            <a:endParaRPr b="0" lang="uk-UA" sz="20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бесіди із запрошенням гостей -11</a:t>
            </a:r>
            <a:r>
              <a:rPr b="1" lang="uk-UA" sz="20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%</a:t>
            </a: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 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через електронні ресурси 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через індивідуальну роботу ;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практично не інформують.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Прямоугольник 1"/>
          <p:cNvSpPr/>
          <p:nvPr/>
        </p:nvSpPr>
        <p:spPr>
          <a:xfrm>
            <a:off x="571320" y="214200"/>
            <a:ext cx="6429240" cy="261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15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Trebuchet MS"/>
                <a:ea typeface="Times New Roman"/>
              </a:rPr>
              <a:t>Чи отримували Ви психологічну допомогу від практичного психолога?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1)так, у разі потреби я завжди отримував психологічну допомогу;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2)у переважній більшості випадків я отримував психологічну допомогу;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3) ні, ніколи навіть на моє прохання;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4) не мав такої потреби.</a:t>
            </a:r>
            <a:endParaRPr b="0" lang="uk-UA" sz="1800" spc="-1" strike="noStrike">
              <a:latin typeface="Arial"/>
            </a:endParaRPr>
          </a:p>
        </p:txBody>
      </p:sp>
      <p:graphicFrame>
        <p:nvGraphicFramePr>
          <p:cNvPr id="205" name="Диаграмма 2"/>
          <p:cNvGraphicFramePr/>
          <p:nvPr/>
        </p:nvGraphicFramePr>
        <p:xfrm>
          <a:off x="857160" y="2928960"/>
          <a:ext cx="7000560" cy="335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1760" cy="114264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0" bIns="0" anchor="b">
            <a:normAutofit/>
          </a:bodyPr>
          <a:p>
            <a:pPr>
              <a:lnSpc>
                <a:spcPct val="100000"/>
              </a:lnSpc>
            </a:pPr>
            <a:r>
              <a:rPr b="1" lang="uk-UA" sz="2000" spc="-1" strike="noStrike" cap="all">
                <a:solidFill>
                  <a:srgbClr val="fdf2e8"/>
                </a:solidFill>
                <a:latin typeface="Times New Roman"/>
              </a:rPr>
              <a:t>1. З яким настроєм Ви зазвичай ідете до школи?</a:t>
            </a:r>
            <a:endParaRPr b="0" lang="ru-RU" sz="2000" spc="-1" strike="noStrike">
              <a:solidFill>
                <a:srgbClr val="000000"/>
              </a:solidFill>
              <a:latin typeface="Trebuchet MS"/>
            </a:endParaRPr>
          </a:p>
        </p:txBody>
      </p:sp>
      <p:graphicFrame>
        <p:nvGraphicFramePr>
          <p:cNvPr id="155" name="Диаграмма 3"/>
          <p:cNvGraphicFramePr/>
          <p:nvPr/>
        </p:nvGraphicFramePr>
        <p:xfrm>
          <a:off x="1071360" y="1397160"/>
          <a:ext cx="7286400" cy="4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 1"/>
          <p:cNvSpPr/>
          <p:nvPr/>
        </p:nvSpPr>
        <p:spPr>
          <a:xfrm>
            <a:off x="214200" y="506520"/>
            <a:ext cx="7643520" cy="1463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 marL="1828800">
              <a:lnSpc>
                <a:spcPct val="100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Як Ви оціните за 4-бальною шкалою </a:t>
            </a:r>
            <a:br/>
            <a:r>
              <a:rPr b="1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(1 – дуже погано … 4 – відмінно) використання технологій дистанційного навчання у школі? 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                                   </a:t>
            </a:r>
            <a:r>
              <a:rPr b="0" lang="uk-UA" sz="1800" spc="-1" strike="noStrike">
                <a:solidFill>
                  <a:srgbClr val="000000"/>
                </a:solidFill>
                <a:latin typeface="Arial"/>
                <a:ea typeface="Times New Roman"/>
              </a:rPr>
              <a:t>1             2                  3                   4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</p:txBody>
      </p:sp>
      <p:graphicFrame>
        <p:nvGraphicFramePr>
          <p:cNvPr id="207" name="Диаграмма 2"/>
          <p:cNvGraphicFramePr/>
          <p:nvPr/>
        </p:nvGraphicFramePr>
        <p:xfrm>
          <a:off x="1523880" y="1857240"/>
          <a:ext cx="6095520" cy="3603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Прямоугольник 1"/>
          <p:cNvSpPr/>
          <p:nvPr/>
        </p:nvSpPr>
        <p:spPr>
          <a:xfrm>
            <a:off x="1214280" y="642960"/>
            <a:ext cx="6071760" cy="387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15000"/>
              </a:lnSpc>
            </a:pPr>
            <a:r>
              <a:rPr b="1" lang="uk-UA" sz="7200" spc="-1" strike="noStrike">
                <a:solidFill>
                  <a:srgbClr val="000000"/>
                </a:solidFill>
                <a:latin typeface="Calibri"/>
                <a:ea typeface="Times New Roman"/>
              </a:rPr>
              <a:t>Дякую </a:t>
            </a:r>
            <a:endParaRPr b="0" lang="uk-UA" sz="72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1" lang="uk-UA" sz="7200" spc="-1" strike="noStrike">
                <a:solidFill>
                  <a:srgbClr val="000000"/>
                </a:solidFill>
                <a:latin typeface="Calibri"/>
                <a:ea typeface="Times New Roman"/>
              </a:rPr>
              <a:t>         </a:t>
            </a:r>
            <a:r>
              <a:rPr b="1" lang="uk-UA" sz="7200" spc="-1" strike="noStrike">
                <a:solidFill>
                  <a:srgbClr val="000000"/>
                </a:solidFill>
                <a:latin typeface="Calibri"/>
                <a:ea typeface="Times New Roman"/>
              </a:rPr>
              <a:t>за</a:t>
            </a:r>
            <a:endParaRPr b="0" lang="uk-UA" sz="72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1" lang="uk-UA" sz="7200" spc="-1" strike="noStrike">
                <a:solidFill>
                  <a:srgbClr val="000000"/>
                </a:solidFill>
                <a:latin typeface="Calibri"/>
                <a:ea typeface="Times New Roman"/>
              </a:rPr>
              <a:t>            </a:t>
            </a:r>
            <a:r>
              <a:rPr b="1" lang="uk-UA" sz="7200" spc="-1" strike="noStrike">
                <a:solidFill>
                  <a:srgbClr val="000000"/>
                </a:solidFill>
                <a:latin typeface="Calibri"/>
                <a:ea typeface="Times New Roman"/>
              </a:rPr>
              <a:t>увагу!</a:t>
            </a:r>
            <a:endParaRPr b="0" lang="uk-UA" sz="7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Прямоугольник 1"/>
          <p:cNvSpPr/>
          <p:nvPr/>
        </p:nvSpPr>
        <p:spPr>
          <a:xfrm>
            <a:off x="642960" y="357120"/>
            <a:ext cx="7929360" cy="271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uk-UA" sz="3200" spc="-1" strike="noStrike">
                <a:solidFill>
                  <a:srgbClr val="000000"/>
                </a:solidFill>
                <a:latin typeface="Trebuchet MS"/>
              </a:rPr>
              <a:t>Як Ви почуваєтесь у школі?</a:t>
            </a:r>
            <a:br/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1. Мені цілком безпечно та психологічно комфортно;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2. Мені в основному безпечно та психологічно комфортно;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3.Здебільшого не почуваюся в безпеці мені психологічно не комфортно 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4. Не почуваюся в безпеці, мені психологічно не комфортно </a:t>
            </a:r>
            <a:br/>
            <a:endParaRPr b="0" lang="uk-UA" sz="1800" spc="-1" strike="noStrike">
              <a:latin typeface="Arial"/>
            </a:endParaRPr>
          </a:p>
        </p:txBody>
      </p:sp>
      <p:graphicFrame>
        <p:nvGraphicFramePr>
          <p:cNvPr id="157" name="Диаграмма 3"/>
          <p:cNvGraphicFramePr/>
          <p:nvPr/>
        </p:nvGraphicFramePr>
        <p:xfrm>
          <a:off x="857160" y="2928960"/>
          <a:ext cx="6095520" cy="296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Прямоугольник 1"/>
          <p:cNvSpPr/>
          <p:nvPr/>
        </p:nvSpPr>
        <p:spPr>
          <a:xfrm>
            <a:off x="500040" y="357120"/>
            <a:ext cx="7857720" cy="243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uk-UA" sz="3200" spc="-1" strike="noStrike">
                <a:solidFill>
                  <a:srgbClr val="000000"/>
                </a:solidFill>
                <a:latin typeface="Trebuchet MS"/>
              </a:rPr>
              <a:t>Вас задовольняє розклад занять?</a:t>
            </a:r>
            <a:br/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1. Так. Цілком задовольняє;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2. Переважно задовольняє;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3. Переважно не задовольняє;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4. Цілком не задовольняє.</a:t>
            </a:r>
            <a:br/>
            <a:endParaRPr b="0" lang="uk-UA" sz="1800" spc="-1" strike="noStrike">
              <a:latin typeface="Arial"/>
            </a:endParaRPr>
          </a:p>
        </p:txBody>
      </p:sp>
      <p:graphicFrame>
        <p:nvGraphicFramePr>
          <p:cNvPr id="159" name="Диаграмма 2"/>
          <p:cNvGraphicFramePr/>
          <p:nvPr/>
        </p:nvGraphicFramePr>
        <p:xfrm>
          <a:off x="1928880" y="2643120"/>
          <a:ext cx="6095520" cy="4063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Прямоугольник 1"/>
          <p:cNvSpPr/>
          <p:nvPr/>
        </p:nvSpPr>
        <p:spPr>
          <a:xfrm>
            <a:off x="714240" y="357120"/>
            <a:ext cx="7786440" cy="298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uk-UA" sz="3200" spc="-1" strike="noStrike">
                <a:solidFill>
                  <a:srgbClr val="000000"/>
                </a:solidFill>
                <a:latin typeface="Trebuchet MS"/>
              </a:rPr>
              <a:t>Як Ви оцінете за 4- бальною шкалою?</a:t>
            </a:r>
            <a:endParaRPr b="0" lang="uk-UA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3200" spc="-1" strike="noStrike">
                <a:solidFill>
                  <a:srgbClr val="000000"/>
                </a:solidFill>
                <a:latin typeface="Trebuchet MS"/>
              </a:rPr>
              <a:t>(1-дуже погано,…4- відмінно)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1.  Облаштування території навколо школи;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2. Чистота навчальних кабінетів;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3.Чистота туалетних кімнат;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4. Чистота їдальні;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5. Чистота у спортивній залі;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6. Температурний режим у школі             (Максимальна кількість балів 36)</a:t>
            </a:r>
            <a:endParaRPr b="0" lang="uk-UA" sz="1800" spc="-1" strike="noStrike">
              <a:latin typeface="Arial"/>
            </a:endParaRPr>
          </a:p>
        </p:txBody>
      </p:sp>
      <p:graphicFrame>
        <p:nvGraphicFramePr>
          <p:cNvPr id="161" name="Диаграмма 2"/>
          <p:cNvGraphicFramePr/>
          <p:nvPr/>
        </p:nvGraphicFramePr>
        <p:xfrm>
          <a:off x="785880" y="3143160"/>
          <a:ext cx="6833880" cy="342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Прямоугольник 1"/>
          <p:cNvSpPr/>
          <p:nvPr/>
        </p:nvSpPr>
        <p:spPr>
          <a:xfrm>
            <a:off x="428760" y="214200"/>
            <a:ext cx="8357760" cy="264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uk-UA" sz="3200" spc="-1" strike="noStrike">
                <a:solidFill>
                  <a:srgbClr val="000000"/>
                </a:solidFill>
                <a:latin typeface="Trebuchet MS"/>
              </a:rPr>
              <a:t>Чи є харчування , яке пропонує шкільна їдальня смачним та корисним (здоровим)?</a:t>
            </a:r>
            <a:br/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1. Так, їжа в їдальні завжди смачна та корисна;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2. Як правило їжа в шкільній  їдальні  смачна та корисна;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3. Їжа не смачна;</a:t>
            </a:r>
            <a:br/>
            <a:r>
              <a:rPr b="0" lang="uk-UA" sz="1800" spc="-1" strike="noStrike">
                <a:solidFill>
                  <a:srgbClr val="000000"/>
                </a:solidFill>
                <a:latin typeface="Trebuchet MS"/>
              </a:rPr>
              <a:t>4. Не знаю, бо не харчуюсь у шкільній їдальні.</a:t>
            </a:r>
            <a:endParaRPr b="0" lang="uk-UA" sz="1800" spc="-1" strike="noStrike">
              <a:latin typeface="Arial"/>
            </a:endParaRPr>
          </a:p>
        </p:txBody>
      </p:sp>
      <p:graphicFrame>
        <p:nvGraphicFramePr>
          <p:cNvPr id="163" name="Диаграмма 2"/>
          <p:cNvGraphicFramePr/>
          <p:nvPr/>
        </p:nvGraphicFramePr>
        <p:xfrm>
          <a:off x="1357200" y="3214800"/>
          <a:ext cx="6786360" cy="314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1"/>
          <p:cNvSpPr/>
          <p:nvPr/>
        </p:nvSpPr>
        <p:spPr>
          <a:xfrm>
            <a:off x="214200" y="581040"/>
            <a:ext cx="8429400" cy="18572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Arial"/>
                <a:ea typeface="Times New Roman"/>
              </a:rPr>
              <a:t>Інформують Вас учителі, керівництво школи щодо правил охорони праці, техніки безпеки під час занять, пожежної безпеки, правил поведінки під час надзвичайних ситуацій?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uk-UA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1. так, регулярно, із залученням спеціальних служб (пожежна, з надзвичайних ситуацій та інші);</a:t>
            </a:r>
            <a:endParaRPr b="0" lang="uk-UA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2. так, регулярно вчителі  інформують під час проведення навчальних занять;</a:t>
            </a:r>
            <a:endParaRPr b="0" lang="uk-UA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3. у поодиноких випадках;</a:t>
            </a:r>
            <a:endParaRPr b="0" lang="uk-UA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uk-UA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4. не інформують взагалі.</a:t>
            </a:r>
            <a:endParaRPr b="0" lang="uk-UA" sz="1400" spc="-1" strike="noStrike">
              <a:latin typeface="Arial"/>
            </a:endParaRPr>
          </a:p>
        </p:txBody>
      </p:sp>
      <p:graphicFrame>
        <p:nvGraphicFramePr>
          <p:cNvPr id="165" name="Диаграмма 2"/>
          <p:cNvGraphicFramePr/>
          <p:nvPr/>
        </p:nvGraphicFramePr>
        <p:xfrm>
          <a:off x="1523880" y="2786040"/>
          <a:ext cx="6095520" cy="314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Таблица 1"/>
          <p:cNvGraphicFramePr/>
          <p:nvPr/>
        </p:nvGraphicFramePr>
        <p:xfrm>
          <a:off x="714240" y="1428840"/>
          <a:ext cx="7714800" cy="4214520"/>
        </p:xfrm>
        <a:graphic>
          <a:graphicData uri="http://schemas.openxmlformats.org/drawingml/2006/table">
            <a:tbl>
              <a:tblPr/>
              <a:tblGrid>
                <a:gridCol w="1542960"/>
                <a:gridCol w="1542960"/>
                <a:gridCol w="1542960"/>
                <a:gridCol w="1542960"/>
                <a:gridCol w="1542960"/>
              </a:tblGrid>
              <a:tr h="60192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Перелік тверджень 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Постійно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Часто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Іноді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Ніколи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192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Лабораторне обладнання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67%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192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Мультимедійне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обладнання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11%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89%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192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Комп’ютерна  техніка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89%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11%</a:t>
                      </a:r>
                      <a:endParaRPr b="0" lang="uk-UA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096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Інтернет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89%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096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Візуалізація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56%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096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Наочність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56%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44%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096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Спортивна зала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56%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44%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3000"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Спортивний інвентар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89%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6600" rIns="6660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uk-UA" sz="1600" spc="-1" strike="noStrike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11%</a:t>
                      </a:r>
                      <a:endParaRPr b="0" lang="uk-UA" sz="1600" spc="-1" strike="noStrike">
                        <a:latin typeface="Arial"/>
                      </a:endParaRPr>
                    </a:p>
                  </a:txBody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6600" marR="66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7" name="Rectangle 1"/>
          <p:cNvSpPr/>
          <p:nvPr/>
        </p:nvSpPr>
        <p:spPr>
          <a:xfrm>
            <a:off x="714240" y="616680"/>
            <a:ext cx="7071840" cy="366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Чи використовується під час навчання та позаурочних заходів </a:t>
            </a:r>
            <a:r>
              <a:rPr b="1" lang="uk-UA" sz="1400" spc="-1" strike="noStrike">
                <a:solidFill>
                  <a:srgbClr val="000000"/>
                </a:solidFill>
                <a:latin typeface="Calibri"/>
                <a:ea typeface="Times New Roman"/>
              </a:rPr>
              <a:t>:</a:t>
            </a:r>
            <a:endParaRPr b="0" lang="uk-UA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424</TotalTime>
  <Application>LibreOffice/7.2.2.2$Windows_X86_64 LibreOffice_project/02b2acce88a210515b4a5bb2e46cbfb63fe97d56</Application>
  <AppVersion>15.0000</AppVersion>
  <Words>1435</Words>
  <Paragraphs>256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2022-09-14T12:57:02Z</dcterms:created>
  <dc:creator>USER</dc:creator>
  <dc:description/>
  <dc:language>uk-UA</dc:language>
  <cp:lastModifiedBy/>
  <dcterms:modified xsi:type="dcterms:W3CDTF">2023-02-01T22:46:08Z</dcterms:modified>
  <cp:revision>55</cp:revision>
  <dc:subject/>
  <dc:title>Результати анкетування учнів 9 класу Сторонянського ЗЗСО І-ІІ рівнів 2022-22023н.р.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31</vt:i4>
  </property>
</Properties>
</file>