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presProps.xml" ContentType="application/vnd.openxmlformats-officedocument.presentationml.presProps+xml"/>
  <Override PartName="/ppt/media/image1.wmf" ContentType="image/x-wmf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presProps" Target="presProps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a53010"/>
            </a:solidFill>
            <a:ln w="0">
              <a:noFill/>
            </a:ln>
          </c:spPr>
          <c:explosion val="0"/>
          <c:dPt>
            <c:idx val="0"/>
            <c:spPr>
              <a:solidFill>
                <a:srgbClr val="a53010"/>
              </a:solidFill>
              <a:ln w="0">
                <a:noFill/>
              </a:ln>
            </c:spPr>
          </c:dPt>
          <c:dPt>
            <c:idx val="1"/>
            <c:spPr>
              <a:solidFill>
                <a:srgbClr val="de7e18"/>
              </a:solidFill>
              <a:ln w="0">
                <a:noFill/>
              </a:ln>
            </c:spPr>
          </c:dPt>
          <c:dPt>
            <c:idx val="2"/>
            <c:spPr>
              <a:solidFill>
                <a:srgbClr val="9f8351"/>
              </a:solidFill>
              <a:ln w="0">
                <a:noFill/>
              </a:ln>
            </c:spPr>
          </c:dPt>
          <c:dPt>
            <c:idx val="3"/>
            <c:spPr>
              <a:solidFill>
                <a:srgbClr val="728653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2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3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</c:dLbls>
          <c:cat>
            <c:strRef>
              <c:f>categories</c:f>
              <c:strCache>
                <c:ptCount val="3"/>
                <c:pt idx="0">
                  <c:v>1-4 клас</c:v>
                </c:pt>
                <c:pt idx="1">
                  <c:v>5-9клас</c:v>
                </c:pt>
                <c:pt idx="2">
                  <c:v>1-4, 5-9 класи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25</c:v>
                </c:pt>
                <c:pt idx="1">
                  <c:v>37.5</c:v>
                </c:pt>
                <c:pt idx="2">
                  <c:v>37.5</c:v>
                </c:pt>
              </c:numCache>
            </c:numRef>
          </c:val>
        </c:ser>
        <c:firstSliceAng val="0"/>
      </c:pieChart>
      <c:spPr>
        <a:noFill/>
        <a:ln w="0">
          <a:noFill/>
        </a:ln>
      </c:spPr>
    </c:plotArea>
    <c:legend>
      <c:legendPos val="r"/>
      <c:legendEntry>
        <c:idx val="3"/>
        <c:delete val="1"/>
      </c:legendEntry>
      <c:overlay val="0"/>
      <c:spPr>
        <a:noFill/>
        <a:ln w="0">
          <a:noFill/>
        </a:ln>
      </c:spPr>
      <c:txPr>
        <a:bodyPr/>
        <a:lstStyle/>
        <a:p>
          <a:pPr>
            <a:defRPr b="0" sz="1800" spc="-1" strike="noStrike">
              <a:solidFill>
                <a:srgbClr val="000000"/>
              </a:solidFill>
              <a:latin typeface="Century Gothic"/>
            </a:defRPr>
          </a:pPr>
        </a:p>
      </c:txPr>
    </c:legend>
    <c:plotVisOnly val="1"/>
    <c:dispBlanksAs val="gap"/>
  </c:chart>
  <c:spPr>
    <a:noFill/>
    <a:ln w="9360">
      <a:solidFill>
        <a:srgbClr val="d9d9d9"/>
      </a:solidFill>
      <a:round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a53010"/>
            </a:solidFill>
            <a:ln w="0">
              <a:noFill/>
            </a:ln>
          </c:spPr>
          <c:invertIfNegative val="0"/>
          <c:dPt>
            <c:idx val="0"/>
            <c:invertIfNegative val="0"/>
            <c:spPr>
              <a:solidFill>
                <a:srgbClr val="0070c0"/>
              </a:solidFill>
              <a:ln w="0">
                <a:noFill/>
              </a:ln>
            </c:spPr>
          </c:dPt>
          <c:dLbls>
            <c:dLbl>
              <c:idx val="0"/>
              <c:txPr>
                <a:bodyPr wrap="none"/>
                <a:lstStyle/>
                <a:p>
                  <a:pPr>
                    <a:defRPr b="0" sz="1000" spc="-1" strike="noStrike">
                      <a:latin typeface="Arial"/>
                    </a:defRPr>
                  </a:pPr>
                </a:p>
              </c:txPr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так</c:v>
                </c:pt>
                <c:pt idx="1">
                  <c:v>переважно так</c:v>
                </c:pt>
                <c:pt idx="2">
                  <c:v>переважно ні</c:v>
                </c:pt>
                <c:pt idx="3">
                  <c:v>ні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88</c:v>
                </c:pt>
                <c:pt idx="1">
                  <c:v>12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de7e18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так</c:v>
                </c:pt>
                <c:pt idx="1">
                  <c:v>переважно так</c:v>
                </c:pt>
                <c:pt idx="2">
                  <c:v>переважно ні</c:v>
                </c:pt>
                <c:pt idx="3">
                  <c:v>ні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</c:ser>
        <c:gapWidth val="150"/>
        <c:overlap val="0"/>
        <c:axId val="80637882"/>
        <c:axId val="86276821"/>
      </c:barChart>
      <c:catAx>
        <c:axId val="80637882"/>
        <c:scaling>
          <c:orientation val="minMax"/>
        </c:scaling>
        <c:delete val="0"/>
        <c:axPos val="b"/>
        <c:numFmt formatCode="[$-422]dd/mm/yyyy" sourceLinked="1"/>
        <c:majorTickMark val="out"/>
        <c:minorTickMark val="none"/>
        <c:tickLblPos val="nextTo"/>
        <c:spPr>
          <a:ln cap="rnd" w="9360">
            <a:solidFill>
              <a:srgbClr val="848484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Century Gothic"/>
              </a:defRPr>
            </a:pPr>
          </a:p>
        </c:txPr>
        <c:crossAx val="86276821"/>
        <c:crosses val="autoZero"/>
        <c:auto val="1"/>
        <c:lblAlgn val="ctr"/>
        <c:lblOffset val="100"/>
        <c:noMultiLvlLbl val="0"/>
      </c:catAx>
      <c:valAx>
        <c:axId val="86276821"/>
        <c:scaling>
          <c:orientation val="minMax"/>
        </c:scaling>
        <c:delete val="0"/>
        <c:axPos val="l"/>
        <c:majorGridlines>
          <c:spPr>
            <a:ln cap="rnd" w="9360">
              <a:solidFill>
                <a:srgbClr val="848484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cap="rnd" w="9360">
            <a:solidFill>
              <a:srgbClr val="848484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Century Gothic"/>
              </a:defRPr>
            </a:pPr>
          </a:p>
        </c:txPr>
        <c:crossAx val="80637882"/>
        <c:crosses val="autoZero"/>
        <c:crossBetween val="between"/>
      </c:valAx>
      <c:spPr>
        <a:noFill/>
        <a:ln w="0">
          <a:noFill/>
        </a:ln>
      </c:spPr>
    </c:plotArea>
    <c:plotVisOnly val="1"/>
    <c:dispBlanksAs val="gap"/>
  </c:chart>
  <c:spPr>
    <a:noFill/>
    <a:ln w="9360">
      <a:solidFill>
        <a:srgbClr val="d9d9d9"/>
      </a:solidFill>
      <a:round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a53010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так</c:v>
                </c:pt>
                <c:pt idx="1">
                  <c:v>переважно так</c:v>
                </c:pt>
                <c:pt idx="2">
                  <c:v>переважно ні</c:v>
                </c:pt>
                <c:pt idx="3">
                  <c:v>ні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100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de7e18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так</c:v>
                </c:pt>
                <c:pt idx="1">
                  <c:v>переважно так</c:v>
                </c:pt>
                <c:pt idx="2">
                  <c:v>переважно ні</c:v>
                </c:pt>
                <c:pt idx="3">
                  <c:v>ні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9f8351"/>
            </a:solidFill>
            <a:ln w="0">
              <a:noFill/>
            </a:ln>
          </c:spPr>
          <c:invertIfNegative val="0"/>
          <c:dLbls>
            <c:txPr>
              <a:bodyPr wrap="none"/>
              <a:lstStyle/>
              <a:p>
                <a:pPr>
                  <a:defRPr b="0" sz="1000" spc="-1" strike="noStrike">
                    <a:latin typeface="Arial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так</c:v>
                </c:pt>
                <c:pt idx="1">
                  <c:v>переважно так</c:v>
                </c:pt>
                <c:pt idx="2">
                  <c:v>переважно ні</c:v>
                </c:pt>
                <c:pt idx="3">
                  <c:v>ні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3">
                  <c:v>5</c:v>
                </c:pt>
              </c:numCache>
            </c:numRef>
          </c:val>
        </c:ser>
        <c:gapWidth val="150"/>
        <c:overlap val="0"/>
        <c:axId val="46198399"/>
        <c:axId val="33723750"/>
      </c:barChart>
      <c:catAx>
        <c:axId val="46198399"/>
        <c:scaling>
          <c:orientation val="minMax"/>
        </c:scaling>
        <c:delete val="0"/>
        <c:axPos val="b"/>
        <c:numFmt formatCode="[$-422]dd/mm/yyyy" sourceLinked="1"/>
        <c:majorTickMark val="out"/>
        <c:minorTickMark val="none"/>
        <c:tickLblPos val="nextTo"/>
        <c:spPr>
          <a:ln cap="rnd" w="9360">
            <a:solidFill>
              <a:srgbClr val="848484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Century Gothic"/>
              </a:defRPr>
            </a:pPr>
          </a:p>
        </c:txPr>
        <c:crossAx val="33723750"/>
        <c:crosses val="autoZero"/>
        <c:auto val="1"/>
        <c:lblAlgn val="ctr"/>
        <c:lblOffset val="100"/>
        <c:noMultiLvlLbl val="0"/>
      </c:catAx>
      <c:valAx>
        <c:axId val="33723750"/>
        <c:scaling>
          <c:orientation val="minMax"/>
        </c:scaling>
        <c:delete val="0"/>
        <c:axPos val="l"/>
        <c:majorGridlines>
          <c:spPr>
            <a:ln cap="rnd" w="9360">
              <a:solidFill>
                <a:srgbClr val="848484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cap="rnd" w="9360">
            <a:solidFill>
              <a:srgbClr val="848484"/>
            </a:solidFill>
            <a:round/>
          </a:ln>
        </c:spPr>
        <c:txPr>
          <a:bodyPr/>
          <a:lstStyle/>
          <a:p>
            <a:pPr>
              <a:defRPr b="0" sz="1800" spc="-1" strike="noStrike">
                <a:solidFill>
                  <a:srgbClr val="000000"/>
                </a:solidFill>
                <a:latin typeface="Century Gothic"/>
              </a:defRPr>
            </a:pPr>
          </a:p>
        </c:txPr>
        <c:crossAx val="46198399"/>
        <c:crosses val="autoZero"/>
        <c:crossBetween val="between"/>
      </c:valAx>
      <c:spPr>
        <a:noFill/>
        <a:ln w="0">
          <a:noFill/>
        </a:ln>
      </c:spPr>
    </c:plotArea>
    <c:plotVisOnly val="1"/>
    <c:dispBlanksAs val="gap"/>
  </c:chart>
  <c:spPr>
    <a:noFill/>
    <a:ln w="9360">
      <a:solidFill>
        <a:srgbClr val="d9d9d9"/>
      </a:solidFill>
      <a:round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89150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2589120" y="3979440"/>
            <a:ext cx="89150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7157160" y="353016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2589120" y="397944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/>
          </p:nvPr>
        </p:nvSpPr>
        <p:spPr>
          <a:xfrm>
            <a:off x="7157160" y="397944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287028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5603400" y="3530160"/>
            <a:ext cx="287028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8617320" y="3530160"/>
            <a:ext cx="287028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/>
          </p:nvPr>
        </p:nvSpPr>
        <p:spPr>
          <a:xfrm>
            <a:off x="2589120" y="3979440"/>
            <a:ext cx="287028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7" name="PlaceHolder 6"/>
          <p:cNvSpPr>
            <a:spLocks noGrp="1"/>
          </p:cNvSpPr>
          <p:nvPr>
            <p:ph/>
          </p:nvPr>
        </p:nvSpPr>
        <p:spPr>
          <a:xfrm>
            <a:off x="5603400" y="3979440"/>
            <a:ext cx="287028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8" name="PlaceHolder 7"/>
          <p:cNvSpPr>
            <a:spLocks noGrp="1"/>
          </p:cNvSpPr>
          <p:nvPr>
            <p:ph/>
          </p:nvPr>
        </p:nvSpPr>
        <p:spPr>
          <a:xfrm>
            <a:off x="8617320" y="3979440"/>
            <a:ext cx="287028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subTitle"/>
          </p:nvPr>
        </p:nvSpPr>
        <p:spPr>
          <a:xfrm>
            <a:off x="2589120" y="3530160"/>
            <a:ext cx="8915040" cy="86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8915040" cy="86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4350240" cy="86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7157160" y="3530160"/>
            <a:ext cx="4350240" cy="86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ubTitle"/>
          </p:nvPr>
        </p:nvSpPr>
        <p:spPr>
          <a:xfrm>
            <a:off x="2589120" y="2058840"/>
            <a:ext cx="8915040" cy="6807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7157160" y="3530160"/>
            <a:ext cx="4350240" cy="86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2589120" y="397944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subTitle"/>
          </p:nvPr>
        </p:nvSpPr>
        <p:spPr>
          <a:xfrm>
            <a:off x="2589120" y="3530160"/>
            <a:ext cx="8915040" cy="86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4350240" cy="86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7157160" y="353016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7157160" y="397944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7157160" y="353016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2589120" y="3979440"/>
            <a:ext cx="89150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89150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/>
          </p:nvPr>
        </p:nvSpPr>
        <p:spPr>
          <a:xfrm>
            <a:off x="2589120" y="3979440"/>
            <a:ext cx="89150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/>
          </p:nvPr>
        </p:nvSpPr>
        <p:spPr>
          <a:xfrm>
            <a:off x="7157160" y="353016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/>
          </p:nvPr>
        </p:nvSpPr>
        <p:spPr>
          <a:xfrm>
            <a:off x="2589120" y="397944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0" name="PlaceHolder 5"/>
          <p:cNvSpPr>
            <a:spLocks noGrp="1"/>
          </p:cNvSpPr>
          <p:nvPr>
            <p:ph/>
          </p:nvPr>
        </p:nvSpPr>
        <p:spPr>
          <a:xfrm>
            <a:off x="7157160" y="397944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287028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/>
          </p:nvPr>
        </p:nvSpPr>
        <p:spPr>
          <a:xfrm>
            <a:off x="5603400" y="3530160"/>
            <a:ext cx="287028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/>
          </p:nvPr>
        </p:nvSpPr>
        <p:spPr>
          <a:xfrm>
            <a:off x="8617320" y="3530160"/>
            <a:ext cx="287028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/>
          </p:nvPr>
        </p:nvSpPr>
        <p:spPr>
          <a:xfrm>
            <a:off x="2589120" y="3979440"/>
            <a:ext cx="287028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6" name="PlaceHolder 6"/>
          <p:cNvSpPr>
            <a:spLocks noGrp="1"/>
          </p:cNvSpPr>
          <p:nvPr>
            <p:ph/>
          </p:nvPr>
        </p:nvSpPr>
        <p:spPr>
          <a:xfrm>
            <a:off x="5603400" y="3979440"/>
            <a:ext cx="287028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7" name="PlaceHolder 7"/>
          <p:cNvSpPr>
            <a:spLocks noGrp="1"/>
          </p:cNvSpPr>
          <p:nvPr>
            <p:ph/>
          </p:nvPr>
        </p:nvSpPr>
        <p:spPr>
          <a:xfrm>
            <a:off x="8617320" y="3979440"/>
            <a:ext cx="287028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8915040" cy="86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4350240" cy="86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7157160" y="3530160"/>
            <a:ext cx="4350240" cy="86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ubTitle"/>
          </p:nvPr>
        </p:nvSpPr>
        <p:spPr>
          <a:xfrm>
            <a:off x="2589120" y="2058840"/>
            <a:ext cx="8915040" cy="6807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uk-UA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/>
          </p:nvPr>
        </p:nvSpPr>
        <p:spPr>
          <a:xfrm>
            <a:off x="7157160" y="3530160"/>
            <a:ext cx="4350240" cy="86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/>
          </p:nvPr>
        </p:nvSpPr>
        <p:spPr>
          <a:xfrm>
            <a:off x="2589120" y="397944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4350240" cy="86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7157160" y="353016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/>
          </p:nvPr>
        </p:nvSpPr>
        <p:spPr>
          <a:xfrm>
            <a:off x="7157160" y="397944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7157160" y="3530160"/>
            <a:ext cx="43502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/>
          </p:nvPr>
        </p:nvSpPr>
        <p:spPr>
          <a:xfrm>
            <a:off x="2589120" y="3979440"/>
            <a:ext cx="8915040" cy="410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>
            <a:fillToRect l="25000" t="25000" r="75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22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1" name="Freeform 11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Freeform 12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Freeform 13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Freeform 14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Freeform 15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Freeform 16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Freeform 17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Freeform 18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Freeform 19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Freeform 20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Freeform 21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Freeform 22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3" name="Group 9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14" name="Freeform 27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" name="Freeform 28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" name="Freeform 29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" name="Freeform 30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" name="Freeform 31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Freeform 32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" name="Freeform 33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" name="Freeform 34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" name="Freeform 35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" name="Freeform 36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" name="Freeform 37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" name="Freeform 38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6" name="Rectangle 6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6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5040" cy="22626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0" lang="ru-RU" sz="5400" spc="-1" strike="noStrike">
                <a:solidFill>
                  <a:srgbClr val="262626"/>
                </a:solidFill>
                <a:latin typeface="Century Gothic"/>
              </a:rPr>
              <a:t>Образец заголовка</a:t>
            </a:r>
            <a:endParaRPr b="0" lang="en-US" sz="5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A85C20D1-F724-4D84-AC03-660919B04F9C}" type="datetime">
              <a:rPr b="0" lang="en-US" sz="900" spc="-1" strike="noStrike">
                <a:solidFill>
                  <a:srgbClr val="8b8b8b"/>
                </a:solidFill>
                <a:latin typeface="Century Gothic"/>
              </a:rPr>
              <a:t>2/1/23</a:t>
            </a:fld>
            <a:endParaRPr b="0" lang="uk-UA" sz="900" spc="-1" strike="noStrike">
              <a:latin typeface="Times New Roman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uk-UA" sz="2400" spc="-1" strike="noStrike">
              <a:latin typeface="Times New Roman"/>
            </a:endParaRPr>
          </a:p>
        </p:txBody>
      </p:sp>
      <p:sp>
        <p:nvSpPr>
          <p:cNvPr id="30" name="Freeform 6"/>
          <p:cNvSpPr/>
          <p:nvPr/>
        </p:nvSpPr>
        <p:spPr>
          <a:xfrm>
            <a:off x="0" y="4323960"/>
            <a:ext cx="1744200" cy="778320"/>
          </a:xfrm>
          <a:custGeom>
            <a:avLst/>
            <a:gdLst/>
            <a:ahLst/>
            <a:rect l="l" t="t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" name="PlaceHolder 4"/>
          <p:cNvSpPr>
            <a:spLocks noGrp="1"/>
          </p:cNvSpPr>
          <p:nvPr>
            <p:ph type="sldNum"/>
          </p:nvPr>
        </p:nvSpPr>
        <p:spPr>
          <a:xfrm>
            <a:off x="531720" y="4529520"/>
            <a:ext cx="7794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4FCE5A8-6EF8-4FC3-89E0-C335BB2AE2CF}" type="slidenum">
              <a:rPr b="0" lang="en-US" sz="2000" spc="-1" strike="noStrike">
                <a:solidFill>
                  <a:srgbClr val="feffff"/>
                </a:solidFill>
                <a:latin typeface="Century Gothic"/>
              </a:rPr>
              <a:t>&lt;номер&gt;</a:t>
            </a:fld>
            <a:endParaRPr b="0" lang="uk-UA" sz="2000" spc="-1" strike="noStrike">
              <a:latin typeface="Times New Roman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404040"/>
                </a:solidFill>
                <a:latin typeface="Century Gothic"/>
              </a:rPr>
              <a:t>Для редагування структури клацніть мишею</a:t>
            </a:r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404040"/>
                </a:solidFill>
                <a:latin typeface="Century Gothic"/>
              </a:rPr>
              <a:t>Другий рівень структури</a:t>
            </a:r>
            <a:endParaRPr b="0" lang="en-US" sz="1400" spc="-1" strike="noStrike">
              <a:solidFill>
                <a:srgbClr val="404040"/>
              </a:solidFill>
              <a:latin typeface="Century Gothic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404040"/>
                </a:solidFill>
                <a:latin typeface="Century Gothic"/>
              </a:rPr>
              <a:t>Третій рівень структури</a:t>
            </a:r>
            <a:endParaRPr b="0" lang="en-US" sz="1200" spc="-1" strike="noStrike">
              <a:solidFill>
                <a:srgbClr val="404040"/>
              </a:solidFill>
              <a:latin typeface="Century Gothic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200" spc="-1" strike="noStrike">
                <a:solidFill>
                  <a:srgbClr val="404040"/>
                </a:solidFill>
                <a:latin typeface="Century Gothic"/>
              </a:rPr>
              <a:t>Четвертий рівень структури</a:t>
            </a:r>
            <a:endParaRPr b="0" lang="en-US" sz="1200" spc="-1" strike="noStrike">
              <a:solidFill>
                <a:srgbClr val="404040"/>
              </a:solidFill>
              <a:latin typeface="Century Gothic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Century Gothic"/>
              </a:rPr>
              <a:t>П'ятий рівень структури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Century Gothic"/>
              </a:rPr>
              <a:t>Шостий рівень структури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Century Gothic"/>
              </a:rPr>
              <a:t>Сьомий рівень структури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dfe7c4"/>
            </a:gs>
          </a:gsLst>
          <a:path path="circle">
            <a:fillToRect l="25000" t="25000" r="75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22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70" name="Freeform 11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" name="Freeform 12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" name="Freeform 13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" name="Freeform 14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" name="Freeform 15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" name="Freeform 16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" name="Freeform 17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" name="Freeform 18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" name="Freeform 19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9" name="Freeform 20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0" name="Freeform 21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" name="Freeform 22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82" name="Group 9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83" name="Freeform 27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" name="Freeform 28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" name="Freeform 29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" name="Freeform 30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" name="Freeform 31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" name="Freeform 32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" name="Freeform 33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" name="Freeform 34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Freeform 35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" name="Freeform 36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" name="Freeform 37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" name="Freeform 38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95" name="Rectangle 6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6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589120" y="2058840"/>
            <a:ext cx="8915040" cy="14684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ru-RU" sz="4000" spc="-1" strike="noStrike">
                <a:solidFill>
                  <a:srgbClr val="262626"/>
                </a:solidFill>
                <a:latin typeface="Century Gothic"/>
              </a:rPr>
              <a:t>Образец заголовка</a:t>
            </a:r>
            <a:endParaRPr b="0" lang="en-US" sz="40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2589120" y="3530160"/>
            <a:ext cx="8915040" cy="860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ru-RU" sz="2000" spc="-1" strike="noStrike">
                <a:solidFill>
                  <a:srgbClr val="595959"/>
                </a:solidFill>
                <a:latin typeface="Century Gothic"/>
              </a:rPr>
              <a:t>Образец текста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55FC0E6-AF18-49AA-ABB1-103CB77E6B8F}" type="datetime">
              <a:rPr b="0" lang="en-US" sz="900" spc="-1" strike="noStrike">
                <a:solidFill>
                  <a:srgbClr val="8b8b8b"/>
                </a:solidFill>
                <a:latin typeface="Century Gothic"/>
              </a:rPr>
              <a:t>2/1/23</a:t>
            </a:fld>
            <a:endParaRPr b="0" lang="uk-UA" sz="900" spc="-1" strike="noStrike">
              <a:latin typeface="Times New Roman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uk-UA" sz="2400" spc="-1" strike="noStrike">
              <a:latin typeface="Times New Roman"/>
            </a:endParaRPr>
          </a:p>
        </p:txBody>
      </p:sp>
      <p:sp>
        <p:nvSpPr>
          <p:cNvPr id="100" name="Freeform 11"/>
          <p:cNvSpPr/>
          <p:nvPr/>
        </p:nvSpPr>
        <p:spPr>
          <a:xfrm flipV="1">
            <a:off x="-3960" y="3177720"/>
            <a:ext cx="1588320" cy="506880"/>
          </a:xfrm>
          <a:custGeom>
            <a:avLst/>
            <a:gd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PlaceHolder 5"/>
          <p:cNvSpPr>
            <a:spLocks noGrp="1"/>
          </p:cNvSpPr>
          <p:nvPr>
            <p:ph type="sldNum"/>
          </p:nvPr>
        </p:nvSpPr>
        <p:spPr>
          <a:xfrm>
            <a:off x="531720" y="3243960"/>
            <a:ext cx="77940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8D03E66-FD85-4906-9619-C986B928DB9B}" type="slidenum">
              <a:rPr b="0" lang="en-US" sz="2000" spc="-1" strike="noStrike">
                <a:solidFill>
                  <a:srgbClr val="feffff"/>
                </a:solidFill>
                <a:latin typeface="Century Gothic"/>
              </a:rPr>
              <a:t>&lt;номер&gt;</a:t>
            </a:fld>
            <a:endParaRPr b="0" lang="uk-UA" sz="2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5040" cy="22626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uk-UA" sz="5400" spc="-1" strike="noStrike">
                <a:solidFill>
                  <a:srgbClr val="262626"/>
                </a:solidFill>
                <a:latin typeface="Century Gothic"/>
              </a:rPr>
              <a:t>Результати анкетування  педагогічних працівників </a:t>
            </a:r>
            <a:endParaRPr b="0" lang="en-US" sz="5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subTitle"/>
          </p:nvPr>
        </p:nvSpPr>
        <p:spPr>
          <a:xfrm>
            <a:off x="2589120" y="4777200"/>
            <a:ext cx="8915040" cy="11260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595959"/>
                </a:solidFill>
                <a:latin typeface="Century Gothic"/>
              </a:rPr>
              <a:t>Сторонянського ЗЗСО І-ІІ рівнів</a:t>
            </a:r>
            <a:endParaRPr b="0" lang="uk-UA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595959"/>
                </a:solidFill>
                <a:latin typeface="Century Gothic"/>
              </a:rPr>
              <a:t>2022-2023 н.р.</a:t>
            </a:r>
            <a:endParaRPr b="0" lang="uk-UA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4763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8. Які критерії оцінювання Ви використовуєте для предмету (предметів), які викладаєте? 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розробляю власні, в тому числі спільно з дітьми;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адаптую критерії МОН до умов роботи закладу;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використовую виключно рекомендації МОН 100%;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вважаю, що критерії мені не потрібні.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4763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i="1" lang="uk-UA" sz="2800" spc="-1" strike="noStrike">
                <a:solidFill>
                  <a:srgbClr val="262626"/>
                </a:solidFill>
                <a:latin typeface="Times New Roman"/>
              </a:rPr>
              <a:t>9. </a:t>
            </a:r>
            <a:r>
              <a:rPr b="1" lang="uk-UA" sz="2800" spc="-1" strike="noStrike">
                <a:solidFill>
                  <a:srgbClr val="262626"/>
                </a:solidFill>
                <a:latin typeface="Times New Roman"/>
              </a:rPr>
              <a:t>Як здобувачі освіти дізнаються про критерії, за якими Ви оцінюєте їх навчальні досягнення? </a:t>
            </a:r>
            <a:r>
              <a:rPr b="0" i="1" lang="uk-UA" sz="2800" spc="-1" strike="noStrike">
                <a:solidFill>
                  <a:srgbClr val="262626"/>
                </a:solidFill>
                <a:latin typeface="Times New Roman"/>
              </a:rPr>
              <a:t>(можна обрати кілька варіантів відповідей)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інформую здобувачів освіти про критерії оцінювання на початку навчального року 100%;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розміщую критерії оцінювання на веб-сайті або інтерактивній платформі закладу освіти;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інформую здобувачів освіти про критерії оцінювання перед вивченням кожної теми 63%;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пояснюю здобувачам освіти індивідуально  13%;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не інформую здобувачів освіти; □ інше </a:t>
            </a:r>
            <a:r>
              <a:rPr b="1" i="1" lang="uk-UA" sz="2000" spc="-1" strike="noStrike">
                <a:solidFill>
                  <a:srgbClr val="000000"/>
                </a:solidFill>
                <a:latin typeface="Times New Roman"/>
              </a:rPr>
              <a:t>(вкажіть, як саме).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4763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10. Чи спостерігаєте Ви особистісний поступ здобувачів освіти? І з чим він пов'язаний? 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Аналізую рівень  засвоєння учнями теми -63%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Прослідковую динаміку результатів навчання учнів -88%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Визначаю сильні сторони учня -63%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Вважаю, що роблю на заняттях все можливе-63%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4763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uk-UA" sz="2800" spc="-1" strike="noStrike">
                <a:solidFill>
                  <a:srgbClr val="262626"/>
                </a:solidFill>
                <a:latin typeface="Times New Roman"/>
              </a:rPr>
              <a:t>11. Що Ви робите для того, щоб запобігати випадкам порушень академічної доброчесності серед здобувачів освіти (списування, плагіат, фальсифікація тощо)? </a:t>
            </a:r>
            <a:r>
              <a:rPr b="0" i="1" lang="uk-UA" sz="2800" spc="-1" strike="noStrike">
                <a:solidFill>
                  <a:srgbClr val="262626"/>
                </a:solidFill>
                <a:latin typeface="Times New Roman"/>
              </a:rPr>
              <a:t>(можна обрати кілька варіантів відповідей) 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знайомлю здобувачів освіти з основами авторського права 50%;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проводжу бесіди щодо дотримання академічної доброчесності 88%;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на уроках даю такі завдання, які унеможливлюють списування 50%;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використовую методичні розробки для формування основ академічної доброчесності -13%;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вважаю це зайвим;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інше </a:t>
            </a:r>
            <a:r>
              <a:rPr b="1" i="1" lang="uk-UA" sz="2000" spc="-1" strike="noStrike">
                <a:solidFill>
                  <a:srgbClr val="000000"/>
                </a:solidFill>
                <a:latin typeface="Times New Roman"/>
              </a:rPr>
              <a:t>(вкажіть, що саме)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4763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12. Що саме Ви робите для забезпечення академічної доброчесності у своїй професійній діяльності?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При використанні інформації завжди вказую використане джерело –50%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Унеможливлюю списування – оцінюю результати навчання 50%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учнів об'єктивно –50%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Проводжу бесіди -50%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4763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13. Вкажіть у який спосіб Ви поширюєте власний педагогічний досвід?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публікації на сайті закладу та/або засновника 50%;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у блогах;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у професійних спільнотах соціальних мереж 50%;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у матеріалах та/або виступах конференцій 13%;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у фахових виданнях;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на освітніх онлайн платформах;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не маю оприлюднених розробок;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інше (вкажіть, що саме)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4763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14. Які форми комунікації з батьками Ви використовуєте? </a:t>
            </a:r>
            <a:r>
              <a:rPr b="0" i="1" lang="ru-RU" sz="2800" spc="-1" strike="noStrike">
                <a:solidFill>
                  <a:srgbClr val="262626"/>
                </a:solidFill>
                <a:latin typeface="Times New Roman"/>
              </a:rPr>
              <a:t>(можна обрати кілька варіантів відповідей)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батьківські збори 50% 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індивідуальне спілкування з батьками 100%;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не бачу сенсу у комунікації з батьками;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інше (вкажіть, що снмє)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4763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15. Ви задоволені освітнім середовищем та умовами праці у закладі?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цілком задоволений/на   88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%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переважно задоволений/на  12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%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переважно незадоволений/на;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незадоволений/на.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4763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16. Ви задоволені мотиваційними заходами, які практикуються у закладі освіти?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так;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переважно так;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переважно ні;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ні.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  <p:graphicFrame>
        <p:nvGraphicFramePr>
          <p:cNvPr id="176" name="Диаграмма 3"/>
          <p:cNvGraphicFramePr/>
          <p:nvPr/>
        </p:nvGraphicFramePr>
        <p:xfrm>
          <a:off x="5228640" y="3212280"/>
          <a:ext cx="4931280" cy="2925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4763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uk-UA" sz="2800" spc="-1" strike="noStrike">
                <a:solidFill>
                  <a:srgbClr val="262626"/>
                </a:solidFill>
                <a:latin typeface="Times New Roman"/>
              </a:rPr>
              <a:t>17. Психологічний клімат закладу освіти сприяє співпраці педагогів? 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так, у закладі створені всі умови для співпраці 100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%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в цілому так, але співпраця, переважно, є ситуативною;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в цілому ні, співпраця з колегами практично відсутня;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психологічний клімат закладу не сприяє співпраці.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858960" y="462960"/>
            <a:ext cx="8977320" cy="1199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В яких класах Ви викладаєте? </a:t>
            </a:r>
            <a:r>
              <a:rPr b="1" i="1" lang="ru-RU" sz="2800" spc="-1" strike="noStrike">
                <a:solidFill>
                  <a:srgbClr val="262626"/>
                </a:solidFill>
                <a:latin typeface="Times New Roman"/>
              </a:rPr>
              <a:t>(можна обрати кілька варіантів відповідей) 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2189160" y="2202840"/>
            <a:ext cx="9158040" cy="3886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1) у 1…4</a:t>
            </a:r>
            <a:r>
              <a:rPr b="1" lang="en-US" sz="2000" spc="-1" strike="noStrike">
                <a:solidFill>
                  <a:srgbClr val="000000"/>
                </a:solidFill>
                <a:latin typeface="Century Gothic"/>
              </a:rPr>
              <a:t>;</a:t>
            </a: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   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2) 5...9;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3) у1-4, 5-9.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  <p:graphicFrame>
        <p:nvGraphicFramePr>
          <p:cNvPr id="142" name="Диаграмма 3"/>
          <p:cNvGraphicFramePr/>
          <p:nvPr/>
        </p:nvGraphicFramePr>
        <p:xfrm>
          <a:off x="3809880" y="3000960"/>
          <a:ext cx="6349680" cy="313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90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18. Наскільки Ви погоджуєтесь із твердженнями: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pic>
        <p:nvPicPr>
          <p:cNvPr id="180" name="Рисунок 5" descr=""/>
          <p:cNvPicPr/>
          <p:nvPr/>
        </p:nvPicPr>
        <p:blipFill>
          <a:blip r:embed="rId1"/>
          <a:stretch/>
        </p:blipFill>
        <p:spPr>
          <a:xfrm>
            <a:off x="1330200" y="1801080"/>
            <a:ext cx="9836280" cy="4543920"/>
          </a:xfrm>
          <a:prstGeom prst="rect">
            <a:avLst/>
          </a:prstGeom>
          <a:ln w="0">
            <a:noFill/>
          </a:ln>
        </p:spPr>
      </p:pic>
      <p:sp>
        <p:nvSpPr>
          <p:cNvPr id="181" name="PlaceHolder 2"/>
          <p:cNvSpPr>
            <a:spLocks noGrp="1"/>
          </p:cNvSpPr>
          <p:nvPr>
            <p:ph/>
          </p:nvPr>
        </p:nvSpPr>
        <p:spPr>
          <a:xfrm>
            <a:off x="2589120" y="3530160"/>
            <a:ext cx="8915040" cy="860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US" sz="1800" spc="-1" strike="noStrike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2" name="Прямоугольник 4"/>
          <p:cNvSpPr/>
          <p:nvPr/>
        </p:nvSpPr>
        <p:spPr>
          <a:xfrm>
            <a:off x="7373880" y="2332800"/>
            <a:ext cx="6678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</a:rPr>
              <a:t>100</a:t>
            </a:r>
            <a:endParaRPr b="0" lang="uk-UA" sz="1800" spc="-1" strike="noStrike">
              <a:latin typeface="Arial"/>
            </a:endParaRPr>
          </a:p>
        </p:txBody>
      </p:sp>
      <p:sp>
        <p:nvSpPr>
          <p:cNvPr id="183" name="Прямоугольник 6"/>
          <p:cNvSpPr/>
          <p:nvPr/>
        </p:nvSpPr>
        <p:spPr>
          <a:xfrm>
            <a:off x="7450560" y="2775240"/>
            <a:ext cx="52416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</a:rPr>
              <a:t>100</a:t>
            </a:r>
            <a:endParaRPr b="0" lang="uk-UA" sz="1800" spc="-1" strike="noStrike">
              <a:latin typeface="Arial"/>
            </a:endParaRPr>
          </a:p>
        </p:txBody>
      </p:sp>
      <p:sp>
        <p:nvSpPr>
          <p:cNvPr id="184" name="Прямоугольник 7"/>
          <p:cNvSpPr/>
          <p:nvPr/>
        </p:nvSpPr>
        <p:spPr>
          <a:xfrm>
            <a:off x="7327080" y="3212280"/>
            <a:ext cx="597600" cy="36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uk-UA" sz="1800" spc="-1" strike="noStrike">
                <a:solidFill>
                  <a:srgbClr val="000000"/>
                </a:solidFill>
                <a:latin typeface="Times New Roman"/>
              </a:rPr>
              <a:t>100</a:t>
            </a:r>
            <a:endParaRPr b="0" lang="uk-U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4763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19. Вас задовольняють умови організації харчування у закладі?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так -100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%</a:t>
            </a: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переважно так;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переважно ні;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ні.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4763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20. У закладі освіти розроблені правила поведінки та учасники освітнього процесу дотримуються їх ? 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правила поведінки у закладі освіти розроблені, учасники освітнього процесу ознайомлені з ними та дотримуються їх  100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%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правила поведінки у закладі освіти розроблені, учасники освітнього процесу ознайомлені з ними, але не завжди дотримуються їх;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правила поведінки у закладі освіти розроблені, але учасники освітнього процесу не ознайомлені з ними;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у закладі освіти відсутні правила поведінки.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8781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21. Яка Ваша роль у запобіганні проявам дискримінації в закладі освіти?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/>
          </p:nvPr>
        </p:nvSpPr>
        <p:spPr>
          <a:xfrm>
            <a:off x="2461680" y="2473560"/>
            <a:ext cx="8885160" cy="3968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Власним прикладом навчаю дітей толерантному ставленню та взаємоповазі – 100%;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Створюю в класі атмосферу рівності , доброзичливості - 100%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1718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22. У закладі освіти реагують на Ваші звернення про випадки булінгу?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так, завжди 100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%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переважно так;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переважно ні;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ні, ніколи;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таких випадків не було.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8781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uk-UA" sz="2800" spc="-1" strike="noStrike">
                <a:solidFill>
                  <a:srgbClr val="262626"/>
                </a:solidFill>
                <a:latin typeface="Times New Roman"/>
              </a:rPr>
              <a:t>23. У закладі освіти проводиться навчання, просвітницька робота за участі відповідних служб/органів/організацій для учасників освітнього процесу з метою виявлення ознак булінгу (цькування) та запобігання його прояву?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так, регулярно проводяться з усіма учасниками освітнього процесу 100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%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так, проводяться регулярно, але тільки для учнів;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так, проводяться, але не більше 1-2 разів на рік;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у закладі освіти не проводяться подібні інформаційні заходи.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2963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000000"/>
                </a:solidFill>
                <a:latin typeface="Times New Roman"/>
              </a:rPr>
              <a:t>24. Зазначте врозробленн іяиихдокуменгів Ви брали участь: </a:t>
            </a:r>
            <a:r>
              <a:rPr b="1" i="1" lang="ru-RU" sz="2800" spc="-1" strike="noStrike">
                <a:solidFill>
                  <a:srgbClr val="000000"/>
                </a:solidFill>
                <a:latin typeface="Times New Roman"/>
              </a:rPr>
              <a:t>(.можна обрати кілька варіантів відповідей)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стратегія розвитку закладу освіти;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процедури внутрішньої системи забезпечення якості освіти закладу;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річний план роботи закладу;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освітня програма закладу;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положення про академічну доброчесність;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антибулінгова програма;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правила внутрішнього розпорядку   100%;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в розробленні жодного документу участі не брав/брала;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інше </a:t>
            </a:r>
            <a:r>
              <a:rPr b="1" i="1" lang="uk-UA" sz="2000" spc="-1" strike="noStrike">
                <a:solidFill>
                  <a:srgbClr val="000000"/>
                </a:solidFill>
                <a:latin typeface="Times New Roman"/>
              </a:rPr>
              <a:t>(вкажіть, що саме)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8781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uk-UA" sz="2800" spc="-1" strike="noStrike">
                <a:solidFill>
                  <a:srgbClr val="262626"/>
                </a:solidFill>
                <a:latin typeface="Times New Roman"/>
              </a:rPr>
              <a:t>25. Оцініть діяльність педагогічної ради закладу освіти: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О так, регулярно проводяться з усіма учасниками освітнього процесу - 100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%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; 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О так, проводяться регулярно, але тільки для учнів;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О так, проводяться, але не більше 1-2 разів на рік;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</a:rPr>
              <a:t>О у закладі освіти не проводяться подібні інформаційні заходи.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4904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400" spc="-1" strike="noStrike">
                <a:solidFill>
                  <a:srgbClr val="262626"/>
                </a:solidFill>
                <a:latin typeface="Times New Roman"/>
              </a:rPr>
              <a:t>1. Яку тематику для професійного зростання Ви обирали упродовж останніх 5 років? </a:t>
            </a:r>
            <a:r>
              <a:rPr b="0" i="1" lang="ru-RU" sz="2400" spc="-1" strike="noStrike">
                <a:solidFill>
                  <a:srgbClr val="262626"/>
                </a:solidFill>
                <a:latin typeface="Times New Roman"/>
              </a:rPr>
              <a:t>(можна обрати кілька варіантів відповідей) </a:t>
            </a:r>
            <a:endParaRPr b="0" lang="en-US" sz="24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2189160" y="2106000"/>
            <a:ext cx="9158040" cy="43362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1000"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законодавче забезпечення освітнього процесу;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методичні аспекти викладання предметів та курсів- 63%;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організація інклюзивної форми навчання -75 %;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форми організації освітнього процесу;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профілактика та прояви девіантної поведінки здобувачів освіти;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психологічні особливості роботи зі здобувачами освіти різних вікових категорій;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безпечне освітнє середовище;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формування у здобувачів освіти громадянської позиції;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використання інформаційно-комунікаційних технологій в освіті 50%;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ділове українське мовлення;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інші напрями (вкажіть, які саме)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379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uk-UA" sz="2800" spc="-1" strike="noStrike">
                <a:solidFill>
                  <a:srgbClr val="262626"/>
                </a:solidFill>
                <a:latin typeface="Century Gothic"/>
              </a:rPr>
              <a:t>2. За якими формами відбувалося підвищення Вашої професійної кваліфікації? </a:t>
            </a:r>
            <a:r>
              <a:rPr b="0" i="1" lang="uk-UA" sz="2800" spc="-1" strike="noStrike">
                <a:solidFill>
                  <a:srgbClr val="262626"/>
                </a:solidFill>
                <a:latin typeface="Century Gothic"/>
              </a:rPr>
              <a:t>(можна обрати кілька варіантів відповідей) 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2189160" y="2258280"/>
            <a:ext cx="9158040" cy="4183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курси ІПП</a:t>
            </a:r>
            <a:r>
              <a:rPr b="1" lang="en-US" sz="2000" spc="-1" strike="noStrike">
                <a:solidFill>
                  <a:srgbClr val="000000"/>
                </a:solidFill>
                <a:latin typeface="Times New Roman"/>
              </a:rPr>
              <a:t>O;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конференції -38%;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методичні семінари -75%;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тренінги, майстер-класи-63%;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вебінари -50%;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он-лайн курси  -100%;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самоосвіта -88%;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інше </a:t>
            </a:r>
            <a:r>
              <a:rPr b="1" i="1" lang="uk-UA" sz="2000" spc="-1" strike="noStrike">
                <a:solidFill>
                  <a:srgbClr val="000000"/>
                </a:solidFill>
                <a:latin typeface="Times New Roman"/>
              </a:rPr>
              <a:t>(вкажіть, які саме)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406440" cy="18781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uk-UA" sz="2800" spc="-1" strike="noStrike">
                <a:solidFill>
                  <a:srgbClr val="262626"/>
                </a:solidFill>
                <a:latin typeface="Times New Roman"/>
              </a:rPr>
              <a:t>3. У закладі освіти створені умови для постійного підвищення кваліфікації педагогів, їх чергової та позачергової атестації, добровільної сертифікації тощо? 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2189160" y="2618640"/>
            <a:ext cx="9158040" cy="3823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так;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переважно так;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переважно ні;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○ </a:t>
            </a:r>
            <a:r>
              <a:rPr b="1" lang="ru-RU" sz="2000" spc="-1" strike="noStrike">
                <a:solidFill>
                  <a:srgbClr val="000000"/>
                </a:solidFill>
                <a:latin typeface="Century Gothic"/>
              </a:rPr>
              <a:t>ні.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  <p:graphicFrame>
        <p:nvGraphicFramePr>
          <p:cNvPr id="149" name="Диаграмма 3"/>
          <p:cNvGraphicFramePr/>
          <p:nvPr/>
        </p:nvGraphicFramePr>
        <p:xfrm>
          <a:off x="4935240" y="2637720"/>
          <a:ext cx="6294960" cy="350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199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4. Що перешкоджає вашому професійному розвитку? </a:t>
            </a:r>
            <a:r>
              <a:rPr b="0" i="1" lang="ru-RU" sz="2800" spc="-1" strike="noStrike">
                <a:solidFill>
                  <a:srgbClr val="262626"/>
                </a:solidFill>
                <a:latin typeface="Times New Roman"/>
              </a:rPr>
              <a:t>(можна обрати кілька варіантів</a:t>
            </a:r>
            <a:r>
              <a:rPr b="0" i="1" lang="en-US" sz="2800" spc="-1" strike="noStrike">
                <a:solidFill>
                  <a:srgbClr val="262626"/>
                </a:solidFill>
                <a:latin typeface="Times New Roman"/>
              </a:rPr>
              <a:t> </a:t>
            </a:r>
            <a:r>
              <a:rPr b="0" i="1" lang="uk-UA" sz="2800" spc="-1" strike="noStrike">
                <a:solidFill>
                  <a:srgbClr val="262626"/>
                </a:solidFill>
                <a:latin typeface="Times New Roman"/>
              </a:rPr>
              <a:t> відповідей)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опір з боку керівництва;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відсутність матеріального заохочення з боку керівництва;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недостатня матеріально-технічна база;\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погані умові праці;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жодних перешкод 100%;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інше </a:t>
            </a:r>
            <a:r>
              <a:rPr b="1" i="1" lang="uk-UA" sz="2000" spc="-1" strike="noStrike">
                <a:solidFill>
                  <a:srgbClr val="000000"/>
                </a:solidFill>
                <a:latin typeface="Times New Roman"/>
              </a:rPr>
              <a:t>{вкажіть, що саме)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558720" cy="14072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5. Які джерела/ресурси Ви використовуєте при розробленні календарно-тематичного планування? </a:t>
            </a:r>
            <a:r>
              <a:rPr b="0" i="1" lang="ru-RU" sz="2800" spc="-1" strike="noStrike">
                <a:solidFill>
                  <a:srgbClr val="262626"/>
                </a:solidFill>
                <a:latin typeface="Times New Roman"/>
              </a:rPr>
              <a:t>(можна обрати кілька варіантів </a:t>
            </a:r>
            <a:r>
              <a:rPr b="0" i="1" lang="uk-UA" sz="2800" spc="-1" strike="noStrike">
                <a:solidFill>
                  <a:srgbClr val="262626"/>
                </a:solidFill>
                <a:latin typeface="Times New Roman"/>
              </a:rPr>
              <a:t>відповідей)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зразки, що пропонуються фаховими виданнями 75%;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розробки з інтернет-сайтів і блогів, які стосуються викладання конкретного предмету 50%;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рекомендації Міністерства освіти і науки України 88%;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досвід, запозичений у колег;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спільна робота з колегами 75%;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власний досвід 63%;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інше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1122840" y="615240"/>
            <a:ext cx="9253800" cy="1199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6. Яку підтримку Ви надаєте здобувачам освіти у їхньому навчанні?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Мотивую до вивчення предмету-88%;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Надаю індивідуальні консультації-63%;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Беру участь у розробці та реалізую індивідуальні освітні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траєкторії для учнів -13%;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Надаю індивідуальні консультації - 63%;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Створюю на заняттях атмосферу взаємоповаги, творчості співпраці-100%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82480" y="462960"/>
            <a:ext cx="9253800" cy="14763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262626"/>
                </a:solidFill>
                <a:latin typeface="Times New Roman"/>
              </a:rPr>
              <a:t>7. Для оцінювання здобувачів освіти Ви використовуєте: </a:t>
            </a:r>
            <a:r>
              <a:rPr b="0" i="1" lang="ru-RU" sz="2800" spc="-1" strike="noStrike">
                <a:solidFill>
                  <a:srgbClr val="262626"/>
                </a:solidFill>
                <a:latin typeface="Times New Roman"/>
              </a:rPr>
              <a:t>(можна обрати кілька варіантів</a:t>
            </a:r>
            <a:r>
              <a:rPr b="0" i="1" lang="en-US" sz="2800" spc="-1" strike="noStrike">
                <a:solidFill>
                  <a:srgbClr val="262626"/>
                </a:solidFill>
                <a:latin typeface="Times New Roman"/>
              </a:rPr>
              <a:t> </a:t>
            </a:r>
            <a:r>
              <a:rPr b="0" i="1" lang="uk-UA" sz="2800" spc="-1" strike="noStrike">
                <a:solidFill>
                  <a:srgbClr val="262626"/>
                </a:solidFill>
                <a:latin typeface="Times New Roman"/>
              </a:rPr>
              <a:t> відповідей)</a:t>
            </a:r>
            <a:endParaRPr b="0" lang="en-US" sz="2800" spc="-1" strike="noStrike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2189160" y="2216880"/>
            <a:ext cx="9158040" cy="4225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поточне - 88%;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формувальне - 50%;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самооцінювання учнями -75%;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взаємне оцінювання учнів -75%;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підсумкове;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 □ </a:t>
            </a:r>
            <a:r>
              <a:rPr b="1" lang="uk-UA" sz="2000" spc="-1" strike="noStrike">
                <a:solidFill>
                  <a:srgbClr val="000000"/>
                </a:solidFill>
                <a:latin typeface="Times New Roman"/>
              </a:rPr>
              <a:t>інше </a:t>
            </a:r>
            <a:r>
              <a:rPr b="1" i="1" lang="uk-UA" sz="2000" spc="-1" strike="noStrike">
                <a:solidFill>
                  <a:srgbClr val="000000"/>
                </a:solidFill>
                <a:latin typeface="Times New Roman"/>
              </a:rPr>
              <a:t>(вкажіть, яке саме) </a:t>
            </a:r>
            <a:endParaRPr b="0" lang="en-US" sz="2000" spc="-1" strike="noStrike">
              <a:solidFill>
                <a:srgbClr val="404040"/>
              </a:solidFill>
              <a:latin typeface="Century Gothic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163</TotalTime>
  <Application>LibreOffice/7.2.2.2$Windows_X86_64 LibreOffice_project/02b2acce88a210515b4a5bb2e46cbfb63fe97d56</Application>
  <AppVersion>15.0000</AppVersion>
  <Words>1454</Words>
  <Paragraphs>162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2022-09-16T08:03:30Z</dcterms:created>
  <dc:creator>admin</dc:creator>
  <dc:description/>
  <dc:language>uk-UA</dc:language>
  <cp:lastModifiedBy/>
  <dcterms:modified xsi:type="dcterms:W3CDTF">2023-02-01T22:44:19Z</dcterms:modified>
  <cp:revision>18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Произвольный</vt:lpwstr>
  </property>
  <property fmtid="{D5CDD505-2E9C-101B-9397-08002B2CF9AE}" pid="3" name="Slides">
    <vt:i4>27</vt:i4>
  </property>
</Properties>
</file>