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1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rebuchet MS" pitchFamily="34" charset="0"/>
      <p:regular r:id="rId19"/>
      <p:bold r:id="rId20"/>
      <p:italic r:id="rId21"/>
      <p:boldItalic r:id="rId22"/>
    </p:embeddedFont>
    <p:embeddedFont>
      <p:font typeface="Georgia" pitchFamily="18" charset="0"/>
      <p:regular r:id="rId23"/>
      <p:bold r:id="rId24"/>
      <p:italic r:id="rId25"/>
      <p:boldItalic r:id="rId26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10" autoAdjust="0"/>
  </p:normalViewPr>
  <p:slideViewPr>
    <p:cSldViewPr snapToGrid="0" snapToObjects="1">
      <p:cViewPr>
        <p:scale>
          <a:sx n="80" d="100"/>
          <a:sy n="80" d="100"/>
        </p:scale>
        <p:origin x="-1098" y="-54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44993-8ADC-4938-BEB1-38A14F0F42C0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363A5-70AB-46AE-A363-51E3A455EBA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17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8072" y="6063055"/>
            <a:ext cx="9019216" cy="1058543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8130" y="3758749"/>
            <a:ext cx="11480562" cy="2151800"/>
          </a:xfrm>
          <a:effectLst/>
        </p:spPr>
        <p:txBody>
          <a:bodyPr>
            <a:noAutofit/>
          </a:bodyPr>
          <a:lstStyle>
            <a:lvl1pPr marL="914354" indent="-653110" algn="l">
              <a:defRPr sz="7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0" y="877823"/>
            <a:ext cx="10241280" cy="41696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46013" y="451821"/>
            <a:ext cx="3291840" cy="6286007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18582" y="877823"/>
            <a:ext cx="7726859" cy="5873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877824"/>
            <a:ext cx="10241280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112" y="2607178"/>
            <a:ext cx="9546666" cy="2908015"/>
          </a:xfrm>
          <a:effectLst/>
        </p:spPr>
        <p:txBody>
          <a:bodyPr anchor="b"/>
          <a:lstStyle>
            <a:lvl1pPr algn="r">
              <a:defRPr sz="6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901" y="5529013"/>
            <a:ext cx="9552790" cy="1002552"/>
          </a:xfrm>
        </p:spPr>
        <p:txBody>
          <a:bodyPr anchor="t"/>
          <a:lstStyle>
            <a:lvl1pPr marL="0" indent="0" algn="r">
              <a:buNone/>
              <a:defRPr sz="2900">
                <a:solidFill>
                  <a:schemeClr val="tx2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799" y="877823"/>
            <a:ext cx="5354726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432243" y="877824"/>
            <a:ext cx="5354726" cy="41696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77824"/>
            <a:ext cx="5354726" cy="76771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0315" y="1680392"/>
            <a:ext cx="5354726" cy="329184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5683" y="877824"/>
            <a:ext cx="5354726" cy="76771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marL="0" lvl="0" indent="0" algn="ctr" defTabSz="1306220" rtl="0" eaLnBrk="1" latinLnBrk="0" hangingPunct="1">
              <a:spcBef>
                <a:spcPct val="20000"/>
              </a:spcBef>
              <a:spcAft>
                <a:spcPts val="429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0" y="1678838"/>
            <a:ext cx="5354726" cy="329184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553" y="2651760"/>
            <a:ext cx="5817736" cy="1510192"/>
          </a:xfrm>
          <a:effectLst/>
        </p:spPr>
        <p:txBody>
          <a:bodyPr anchor="b">
            <a:noAutofit/>
          </a:bodyPr>
          <a:lstStyle>
            <a:lvl1pPr marL="326555" indent="-326555" algn="l">
              <a:defRPr sz="4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9625" y="877824"/>
            <a:ext cx="6427336" cy="5873676"/>
          </a:xfrm>
        </p:spPr>
        <p:txBody>
          <a:bodyPr anchor="ctr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0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1224" y="4197362"/>
            <a:ext cx="5421856" cy="2567422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40304"/>
            <a:ext cx="14630400" cy="358929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4630400" cy="464030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182773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0280" y="1371600"/>
            <a:ext cx="6583680" cy="375336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9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4619" y="1212583"/>
            <a:ext cx="5910582" cy="2595624"/>
          </a:xfrm>
        </p:spPr>
        <p:txBody>
          <a:bodyPr anchor="b"/>
          <a:lstStyle>
            <a:lvl1pPr marL="261244" indent="-261244">
              <a:buFont typeface="Georgia" pitchFamily="18" charset="0"/>
              <a:buChar char="*"/>
              <a:defRPr sz="23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629" y="5357305"/>
            <a:ext cx="10213661" cy="1371600"/>
          </a:xfrm>
        </p:spPr>
        <p:txBody>
          <a:bodyPr anchor="b">
            <a:noAutofit/>
          </a:bodyPr>
          <a:lstStyle>
            <a:lvl1pPr algn="l"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26480"/>
            <a:ext cx="14630400" cy="21031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0400" cy="61264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521965"/>
            <a:ext cx="14630400" cy="274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920240"/>
            <a:ext cx="14630400" cy="61264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9263" y="5246602"/>
            <a:ext cx="10420018" cy="1371600"/>
          </a:xfrm>
          <a:prstGeom prst="rect">
            <a:avLst/>
          </a:prstGeom>
          <a:effectLst/>
        </p:spPr>
        <p:txBody>
          <a:bodyPr vert="horz" lIns="130622" tIns="65311" rIns="130622" bIns="6531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78712"/>
            <a:ext cx="10241280" cy="4169664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5520" y="7406641"/>
            <a:ext cx="40233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519" y="7406641"/>
            <a:ext cx="5364482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7406641"/>
            <a:ext cx="292608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457177" indent="-457177" algn="r" defTabSz="130622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6555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83732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75598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6746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85455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7321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837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65551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96604" indent="-261244" algn="l" defTabSz="1306220" rtl="0" eaLnBrk="1" latinLnBrk="0" hangingPunct="1">
        <a:spcBef>
          <a:spcPct val="20000"/>
        </a:spcBef>
        <a:spcAft>
          <a:spcPts val="429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2592" y="2659474"/>
            <a:ext cx="80989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Профілактика </a:t>
            </a:r>
            <a:r>
              <a:rPr lang="uk-UA" sz="4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endParaRPr lang="uk-UA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Практичний психолог Лілія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Гураль</a:t>
            </a:r>
            <a:r>
              <a:rPr lang="uk-UA" sz="3600" b="1" dirty="0"/>
              <a:t> 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18299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034" y="1483311"/>
            <a:ext cx="123028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робити, якщо інших цькуєш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</a:p>
          <a:p>
            <a:pPr algn="ctr"/>
            <a:endParaRPr lang="uk-UA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Зрозумій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, булінг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– це твої дії,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а не твоя особистість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 Ти можеш ними керувати та змінювати на краще. Пам’ятай,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що 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булінг зав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дає фізичного та емоційного болю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іншому, а тому подумай, чи дійсно ти цього прагнеш? 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Деякі речі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можуть здаватися смішними та невинними, проте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вони можуть завдати шкоди іншій людині.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039" y="1264077"/>
            <a:ext cx="119228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СТОП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Телефони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довіри</a:t>
            </a:r>
          </a:p>
          <a:p>
            <a:pPr algn="ctr"/>
            <a:endParaRPr lang="uk-UA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Дитяча лінія 116 111 або 0 800 500 225 (з 12.00 до 16.00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Гаряча телефонна лінія щодо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116 000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Національна поліція України 102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Гаряча лінія з питань запобігання насильству 116 123 або 0 800 500 335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Уповноважений Верховної Ради з прав людини 0 800 50 17 20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Уповноважений Президента України з прав дитини 044 255 76 76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Центр надання безоплатної правової допомоги 0 800 213 103.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435" y="1428860"/>
            <a:ext cx="1041466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Інтернет ресурси по тематиці проблеми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endParaRPr lang="uk-UA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Відео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Як зупинити дитячу травлю?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https://www.facebook.com/watch/?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v=477592299292942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Український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інститут дослідження екстремізму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uire.org.ua/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Інфоматеріали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 протидії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www.la-strada.org.ua/ucp_mod_news_list_show_622.html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мультфільмів, які допоможуть запобігти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серед дітей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www.empatia.pro/5-multfilmiv-yaki-dopomozhut-zapobigty-bulingu-sered-ditej/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Як боротися з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булінгом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: поради для дітей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https://www.youtube.com/watch?v=espwz.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DTLVk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E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0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290" y="1464348"/>
            <a:ext cx="122553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Поняття «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булінг»Булінг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(цькування),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тобто діяння учасників освітнього процесу, які полягають у психологічному, фізичному, економічному, сексуальному насильстві, у тому числі із застосуванням засобів електронних комунікацій, 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що вчиняються стосовно малолітньої чи неповнолітньої особи або такою особою стосовно інших учасників освітнього процесу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, внаслідок чого могла бути чи була заподіяна шкода психічному або фізичному здоров’ю потерпілого.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4" y="581569"/>
            <a:ext cx="1227908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dirty="0"/>
          </a:p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Типові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ознаки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endParaRPr lang="uk-UA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Систематичність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(повторюваність) діяння. 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Наявність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сторін – кривдник (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булер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), потерпілий (жертва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), спостерігачі (за наявності) 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 Дії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або бездіяльність кривдника, наслідком яких є заподіяння психічної та/або фізичної шкоди, приниження, страх, тривога, підпорядкування потерпілого інтересам кривдника, та/або спричинення соціальної ізоляції потерпілого.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768" y="518463"/>
            <a:ext cx="12991605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endParaRPr lang="uk-UA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(штовхання, підніжки, зачіпання, бійки, стусани, ляпаси, нанесення тілесних пошкоджень).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(принизливі погляди, жести, образливі рухи тіла, міміка обличчя, поширення образливих чуток, ізоляція, ігнорування, погрози, жарти, маніпуляції, шантаж).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Економічний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(крадіжки, пошкодження чи знищення одягу та інших особистих речей, вимагання грошей).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Сексуальний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 (принизливі погляди, жести, образливі рухи тіла, прізвиська та образи сексуального характеру, зйомки у переодягальнях, поширення образливих чуток, сексуальні погрози, жарти).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Кібербулінг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(приниження за допомогою мобільних телефонів, Інтернету, інших електронних пристроїв).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138" y="309785"/>
            <a:ext cx="1377537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Найчастіше жертвами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стають діти, які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</a:p>
          <a:p>
            <a:pPr marL="457200" indent="-457200"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Фізичні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вади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носять окуляри, погано чують, мають порушення рухового апарату, фізично слабкі.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Особливості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поведінки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замкнуті чи імпульсивні, невпевнені, тривожні.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Особливості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зовнішності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руде волосся, веснянки, мають надмірну худорлявість чи повноту.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Недостатньо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розвинені соціальні навички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: часто не мають жодного близького друга, краще спілкуються з дорослими ніж з однолітками.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Страх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перед навчальним закладом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: неуспішність у навчанні часто формує у дітей негативне ставлення до навчального закладу, страх відвідування певних предметів, що сприймається оточуючими як підвищена тривожність, невпевненість, провокуючи агресію.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Відсутність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досвіду життя в колективі (так звані «домашні» діти).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Деякі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захворювання: заїкання,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дислалія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(порушення мовлення),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дисграфія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(порушення письма),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дислексія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(порушення читання).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Знижений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рівень інтелекту, труднощі у навчанні.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Високий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інтелект, обдарованість, видатні досягнення.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069" y="469322"/>
            <a:ext cx="1404850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Мотивацією для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стають. </a:t>
            </a:r>
            <a:endParaRPr lang="uk-UA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Заздрість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помста, відчуття неприязні до жертви, боротьба за лідерство, потреба у підпорядкуванні лідерові або нейтралізації суперника.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Зіткнення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різних субкультур, цінностей, поглядів і невміння толерантно ставитися до них.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Агресивність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віктимність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дитини-жертви психічних і фізичних вад. Відсутність предметного дозвілля.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Бажання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принизити заради задоволення, розваги чи самоствердження.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Потреба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 самоствердженні та навіть у задоволенні садистських потреб окремих осіб.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Може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виникати як компенсація за невдачі у навчанні, суспільному житті, а також від тиску та жорстокого поводження батьків чи інших дорослих, при недостатній увазі з боку дорослих.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крайня міра, коли учень вичерпав всі інші можливості для задоволення своїх потреб, і у випадках, коли учні протестують проти певних правил, виражаючи невдоволення, прагнучи зруйнувати дещо в своєму оточенні.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010" y="407582"/>
            <a:ext cx="137872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Жертви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проявляють наступні особливості 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</a:p>
          <a:p>
            <a:pPr marL="457200" indent="-457200"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прикидаються хворими, щоб уникнути походу до навчального закладу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Їхня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поведінка значно змінюється у бік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віктимності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них спостерігаються явні симптоми страху, що полягають у порушеннях сну і апетиту, нічному крику, нервовому тику, відлюдкуватості і скритності.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них виявляють рваний одяг або пошкоджені речі.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часто просять дати грошей, або крадуть їх.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них знижується якість навчання, вони втрачають інтерес до улюблених занять.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постійні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ссадини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, гематоми, синці та інші травми.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Вони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мовчазливі, не бажають йти на контакт. 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прояв крайнього ступеня: можуть здійснити суїцид.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33" y="783864"/>
            <a:ext cx="1397725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став жертвою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булінгу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Перше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найголовніше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правило –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секреті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Розкажи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друзям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знайомим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рідним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ображають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соромитись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вирішенням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складної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абсолютно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пов’язана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тренер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секції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ходиш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викладач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ходиш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звинувачувати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себе у тому,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тебе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цькують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Ми говорили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кривдникам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жертву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відрізнятись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оточуючих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цькування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перетворились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словесних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директора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заступника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докладно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розкажи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повідом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є психолог, то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сміливо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звернутись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відновити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впевненості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силах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09" y="835507"/>
            <a:ext cx="1381100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робити, якщо ти став свідком цькування </a:t>
            </a:r>
            <a:endParaRPr lang="uk-UA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цькують твого друга чи подругу, то одразу звернись до дорослих: вчителя, старших товаришів, родичів, батьків тощо.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твій друг чи подруга поділилися з тобою, що вони потрапили у ситуацію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обов’язково говори з ними про це — вони потребують твоєї підтримки.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жодному разі не слід приєднуватись до групи, що цькує, та висміювати проблеми свого друга чи подруги.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 дорослий, який потерпав від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колись, то не проходьте повз. Спробуйте захистити дитину, яку ображають. При цьому не слід ображати дітей, які цькують, адже деякі роблять це, тому що самі постраждали від насильства (вдома, у спортивній секції, в іншому місці). У таких випадках вони можуть виміщати свій біль через знущання і приниження слабших за себе.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Деякі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діти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булять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щоб ловити на собі захоплені погляди оточуючих, а відчуття переваги над іншими приносить їм задоволення. До того ж, нападаючи на когось вони захищаються від цькування. Іноді такі діти дуже імпульсивні і не можуть контролювати свій гнів. У таких випадках справа нерідко доходить і до фізичного насильства.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Спробуйте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повідомити про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людей з місця, де це відбувається, або батьків дитини.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1009</Words>
  <Application>Microsoft Office PowerPoint</Application>
  <PresentationFormat>Произвольный</PresentationFormat>
  <Paragraphs>79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Georgia</vt:lpstr>
      <vt:lpstr>Times New Roman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8</cp:revision>
  <dcterms:created xsi:type="dcterms:W3CDTF">2024-11-24T16:30:32Z</dcterms:created>
  <dcterms:modified xsi:type="dcterms:W3CDTF">2025-01-02T09:42:18Z</dcterms:modified>
</cp:coreProperties>
</file>