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00283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43483C-86BA-4098-AA9A-C40834028E61}"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238324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41241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891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192084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209990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403083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96137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0336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39552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421767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E43483C-86BA-4098-AA9A-C40834028E61}"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79671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E43483C-86BA-4098-AA9A-C40834028E61}"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24589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63620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165798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DE43483C-86BA-4098-AA9A-C40834028E61}" type="datetimeFigureOut">
              <a:rPr lang="ru-RU" smtClean="0"/>
              <a:t>07.04.2021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00940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43483C-86BA-4098-AA9A-C40834028E61}"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E7EDBC-9A58-49AD-842E-4C2D5A04B58D}" type="slidenum">
              <a:rPr lang="ru-RU" smtClean="0"/>
              <a:t>‹#›</a:t>
            </a:fld>
            <a:endParaRPr lang="ru-RU"/>
          </a:p>
        </p:txBody>
      </p:sp>
    </p:spTree>
    <p:extLst>
      <p:ext uri="{BB962C8B-B14F-4D97-AF65-F5344CB8AC3E}">
        <p14:creationId xmlns:p14="http://schemas.microsoft.com/office/powerpoint/2010/main" val="367800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E43483C-86BA-4098-AA9A-C40834028E61}" type="datetimeFigureOut">
              <a:rPr lang="ru-RU" smtClean="0"/>
              <a:t>07.04.2021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6E7EDBC-9A58-49AD-842E-4C2D5A04B58D}" type="slidenum">
              <a:rPr lang="ru-RU" smtClean="0"/>
              <a:t>‹#›</a:t>
            </a:fld>
            <a:endParaRPr lang="ru-RU"/>
          </a:p>
        </p:txBody>
      </p:sp>
    </p:spTree>
    <p:extLst>
      <p:ext uri="{BB962C8B-B14F-4D97-AF65-F5344CB8AC3E}">
        <p14:creationId xmlns:p14="http://schemas.microsoft.com/office/powerpoint/2010/main" val="1626310458"/>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6538" y="1655617"/>
            <a:ext cx="8001000" cy="2971801"/>
          </a:xfrm>
        </p:spPr>
        <p:txBody>
          <a:bodyPr>
            <a:normAutofit/>
          </a:bodyPr>
          <a:lstStyle/>
          <a:p>
            <a:pPr algn="ctr"/>
            <a:r>
              <a:rPr lang="uk-UA" sz="3600" cap="none" dirty="0" smtClean="0">
                <a:latin typeface="Times New Roman" panose="02020603050405020304" pitchFamily="18" charset="0"/>
                <a:cs typeface="Times New Roman" panose="02020603050405020304" pitchFamily="18" charset="0"/>
              </a:rPr>
              <a:t>Презентація на тему: </a:t>
            </a:r>
            <a:br>
              <a:rPr lang="uk-UA" sz="3600" cap="none" dirty="0" smtClean="0">
                <a:latin typeface="Times New Roman" panose="02020603050405020304" pitchFamily="18" charset="0"/>
                <a:cs typeface="Times New Roman" panose="02020603050405020304" pitchFamily="18" charset="0"/>
              </a:rPr>
            </a:br>
            <a:r>
              <a:rPr lang="uk-UA" sz="3600" cap="none" dirty="0" smtClean="0">
                <a:latin typeface="Times New Roman" panose="02020603050405020304" pitchFamily="18" charset="0"/>
                <a:cs typeface="Times New Roman" panose="02020603050405020304" pitchFamily="18" charset="0"/>
              </a:rPr>
              <a:t>«Людина другої половини ХХ і початку ХХІ століття: творець, митець, захисник (на прикладі краєзнавчих матеріалів уродженців </a:t>
            </a:r>
            <a:r>
              <a:rPr lang="uk-UA" sz="3600" cap="none" dirty="0" err="1">
                <a:latin typeface="Times New Roman" panose="02020603050405020304" pitchFamily="18" charset="0"/>
                <a:cs typeface="Times New Roman" panose="02020603050405020304" pitchFamily="18" charset="0"/>
              </a:rPr>
              <a:t>С</a:t>
            </a:r>
            <a:r>
              <a:rPr lang="uk-UA" sz="3600" cap="none" dirty="0" err="1" smtClean="0">
                <a:latin typeface="Times New Roman" panose="02020603050405020304" pitchFamily="18" charset="0"/>
                <a:cs typeface="Times New Roman" panose="02020603050405020304" pitchFamily="18" charset="0"/>
              </a:rPr>
              <a:t>паського</a:t>
            </a:r>
            <a:r>
              <a:rPr lang="uk-UA" sz="3600" cap="none" dirty="0" smtClean="0">
                <a:latin typeface="Times New Roman" panose="02020603050405020304" pitchFamily="18" charset="0"/>
                <a:cs typeface="Times New Roman" panose="02020603050405020304" pitchFamily="18" charset="0"/>
              </a:rPr>
              <a:t>)»</a:t>
            </a:r>
            <a:endParaRPr lang="ru-RU"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466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866" y="2820169"/>
            <a:ext cx="11674043" cy="4037831"/>
          </a:xfrm>
        </p:spPr>
        <p:txBody>
          <a:bodyPr>
            <a:normAutofit/>
          </a:bodyPr>
          <a:lstStyle/>
          <a:p>
            <a:pPr indent="457200"/>
            <a:r>
              <a:rPr lang="uk-UA" sz="2000" dirty="0" smtClean="0">
                <a:solidFill>
                  <a:schemeClr val="tx1"/>
                </a:solidFill>
                <a:latin typeface="Century Gothic" panose="020B0502020202020204" pitchFamily="34" charset="0"/>
                <a:cs typeface="Times New Roman" panose="02020603050405020304" pitchFamily="18" charset="0"/>
              </a:rPr>
              <a:t>Є багато різних цікавих людей, які досягли у житті чимало, які є прикладом того, як втілювали в життя свої мрії, </a:t>
            </a:r>
            <a:r>
              <a:rPr lang="uk-UA" sz="2000" dirty="0" smtClean="0">
                <a:solidFill>
                  <a:schemeClr val="tx1"/>
                </a:solidFill>
                <a:latin typeface="Century Gothic" panose="020B0502020202020204" pitchFamily="34" charset="0"/>
                <a:cs typeface="Times New Roman" panose="02020603050405020304" pitchFamily="18" charset="0"/>
              </a:rPr>
              <a:t>творили </a:t>
            </a:r>
            <a:r>
              <a:rPr lang="uk-UA" sz="2000" dirty="0" smtClean="0">
                <a:solidFill>
                  <a:schemeClr val="tx1"/>
                </a:solidFill>
                <a:latin typeface="Century Gothic" panose="020B0502020202020204" pitchFamily="34" charset="0"/>
                <a:cs typeface="Times New Roman" panose="02020603050405020304" pitchFamily="18" charset="0"/>
              </a:rPr>
              <a:t>для людей прекрасне, </a:t>
            </a:r>
            <a:r>
              <a:rPr lang="uk-UA" sz="2000" dirty="0" smtClean="0">
                <a:solidFill>
                  <a:schemeClr val="tx1"/>
                </a:solidFill>
                <a:latin typeface="Century Gothic" panose="020B0502020202020204" pitchFamily="34" charset="0"/>
                <a:cs typeface="Times New Roman" panose="02020603050405020304" pitchFamily="18" charset="0"/>
              </a:rPr>
              <a:t>були гідними людьми </a:t>
            </a:r>
            <a:r>
              <a:rPr lang="uk-UA" sz="2000" dirty="0" smtClean="0">
                <a:solidFill>
                  <a:schemeClr val="tx1"/>
                </a:solidFill>
                <a:latin typeface="Century Gothic" panose="020B0502020202020204" pitchFamily="34" charset="0"/>
                <a:cs typeface="Times New Roman" panose="02020603050405020304" pitchFamily="18" charset="0"/>
              </a:rPr>
              <a:t>і </a:t>
            </a:r>
            <a:r>
              <a:rPr lang="uk-UA" sz="2000" dirty="0" smtClean="0">
                <a:solidFill>
                  <a:schemeClr val="tx1"/>
                </a:solidFill>
                <a:latin typeface="Century Gothic" panose="020B0502020202020204" pitchFamily="34" charset="0"/>
                <a:cs typeface="Times New Roman" panose="02020603050405020304" pitchFamily="18" charset="0"/>
              </a:rPr>
              <a:t>патріотами.</a:t>
            </a:r>
            <a:r>
              <a:rPr lang="uk-UA" sz="2000" dirty="0" smtClean="0">
                <a:solidFill>
                  <a:schemeClr val="tx1"/>
                </a:solidFill>
                <a:latin typeface="Century Gothic" panose="020B0502020202020204" pitchFamily="34" charset="0"/>
                <a:cs typeface="Times New Roman" panose="02020603050405020304" pitchFamily="18" charset="0"/>
              </a:rPr>
              <a:t/>
            </a:r>
            <a:br>
              <a:rPr lang="uk-UA" sz="2000" dirty="0" smtClean="0">
                <a:solidFill>
                  <a:schemeClr val="tx1"/>
                </a:solidFill>
                <a:latin typeface="Century Gothic" panose="020B0502020202020204" pitchFamily="34" charset="0"/>
                <a:cs typeface="Times New Roman" panose="02020603050405020304" pitchFamily="18" charset="0"/>
              </a:rPr>
            </a:br>
            <a:r>
              <a:rPr lang="uk-UA" sz="2000" dirty="0" smtClean="0">
                <a:solidFill>
                  <a:schemeClr val="tx1"/>
                </a:solidFill>
                <a:latin typeface="Century Gothic" panose="020B0502020202020204" pitchFamily="34" charset="0"/>
                <a:cs typeface="Times New Roman" panose="02020603050405020304" pitchFamily="18" charset="0"/>
              </a:rPr>
              <a:t>      Ми </a:t>
            </a:r>
            <a:r>
              <a:rPr lang="uk-UA" sz="2000" dirty="0" smtClean="0">
                <a:solidFill>
                  <a:schemeClr val="tx1"/>
                </a:solidFill>
                <a:latin typeface="Century Gothic" panose="020B0502020202020204" pitchFamily="34" charset="0"/>
                <a:cs typeface="Times New Roman" panose="02020603050405020304" pitchFamily="18" charset="0"/>
              </a:rPr>
              <a:t>хочемо розповісти про уродженців с. </a:t>
            </a:r>
            <a:r>
              <a:rPr lang="uk-UA" sz="2000" dirty="0" err="1" smtClean="0">
                <a:solidFill>
                  <a:schemeClr val="tx1"/>
                </a:solidFill>
                <a:latin typeface="Century Gothic" panose="020B0502020202020204" pitchFamily="34" charset="0"/>
                <a:cs typeface="Times New Roman" panose="02020603050405020304" pitchFamily="18" charset="0"/>
              </a:rPr>
              <a:t>Спаське</a:t>
            </a:r>
            <a:r>
              <a:rPr lang="uk-UA" sz="2000" dirty="0" smtClean="0">
                <a:solidFill>
                  <a:schemeClr val="tx1"/>
                </a:solidFill>
                <a:latin typeface="Century Gothic" panose="020B0502020202020204" pitchFamily="34" charset="0"/>
                <a:cs typeface="Times New Roman" panose="02020603050405020304" pitchFamily="18" charset="0"/>
              </a:rPr>
              <a:t>, </a:t>
            </a:r>
            <a:r>
              <a:rPr lang="uk-UA" sz="2000" dirty="0" err="1" smtClean="0">
                <a:solidFill>
                  <a:schemeClr val="tx1"/>
                </a:solidFill>
                <a:latin typeface="Century Gothic" panose="020B0502020202020204" pitchFamily="34" charset="0"/>
                <a:cs typeface="Times New Roman" panose="02020603050405020304" pitchFamily="18" charset="0"/>
              </a:rPr>
              <a:t>Сосницького</a:t>
            </a:r>
            <a:r>
              <a:rPr lang="uk-UA" sz="2000" dirty="0" smtClean="0">
                <a:solidFill>
                  <a:schemeClr val="tx1"/>
                </a:solidFill>
                <a:latin typeface="Century Gothic" panose="020B0502020202020204" pitchFamily="34" charset="0"/>
                <a:cs typeface="Times New Roman" panose="02020603050405020304" pitchFamily="18" charset="0"/>
              </a:rPr>
              <a:t> району, Чернігівської області, а саме:</a:t>
            </a:r>
            <a:br>
              <a:rPr lang="uk-UA" sz="2000" dirty="0" smtClean="0">
                <a:solidFill>
                  <a:schemeClr val="tx1"/>
                </a:solidFill>
                <a:latin typeface="Century Gothic" panose="020B0502020202020204" pitchFamily="34" charset="0"/>
                <a:cs typeface="Times New Roman" panose="02020603050405020304" pitchFamily="18" charset="0"/>
              </a:rPr>
            </a:br>
            <a:r>
              <a:rPr lang="uk-UA" sz="2000" dirty="0" smtClean="0">
                <a:solidFill>
                  <a:schemeClr val="tx1"/>
                </a:solidFill>
                <a:latin typeface="Century Gothic" panose="020B0502020202020204" pitchFamily="34" charset="0"/>
                <a:cs typeface="Times New Roman" panose="02020603050405020304" pitchFamily="18" charset="0"/>
              </a:rPr>
              <a:t>      Людина  </a:t>
            </a:r>
            <a:r>
              <a:rPr lang="uk-UA" sz="2000" dirty="0" smtClean="0">
                <a:solidFill>
                  <a:schemeClr val="tx1"/>
                </a:solidFill>
                <a:latin typeface="Century Gothic" panose="020B0502020202020204" pitchFamily="34" charset="0"/>
                <a:cs typeface="Times New Roman" panose="02020603050405020304" pitchFamily="18" charset="0"/>
              </a:rPr>
              <a:t>творець: Пархоменко Петро Миколайович і Катерина </a:t>
            </a:r>
            <a:r>
              <a:rPr lang="uk-UA" sz="2000" dirty="0" smtClean="0">
                <a:solidFill>
                  <a:schemeClr val="tx1"/>
                </a:solidFill>
                <a:latin typeface="Century Gothic" panose="020B0502020202020204" pitchFamily="34" charset="0"/>
                <a:cs typeface="Times New Roman" panose="02020603050405020304" pitchFamily="18" charset="0"/>
              </a:rPr>
              <a:t>Петрівна</a:t>
            </a:r>
            <a:r>
              <a:rPr lang="uk-UA" sz="2000" dirty="0" smtClean="0">
                <a:solidFill>
                  <a:schemeClr val="tx1"/>
                </a:solidFill>
                <a:latin typeface="Century Gothic" panose="020B0502020202020204" pitchFamily="34" charset="0"/>
                <a:cs typeface="Times New Roman" panose="02020603050405020304" pitchFamily="18" charset="0"/>
              </a:rPr>
              <a:t> </a:t>
            </a:r>
            <a:r>
              <a:rPr lang="uk-UA" sz="2000" dirty="0" smtClean="0">
                <a:solidFill>
                  <a:schemeClr val="tx1"/>
                </a:solidFill>
                <a:latin typeface="Century Gothic" panose="020B0502020202020204" pitchFamily="34" charset="0"/>
                <a:cs typeface="Times New Roman" panose="02020603050405020304" pitchFamily="18" charset="0"/>
              </a:rPr>
              <a:t>Приходько.</a:t>
            </a:r>
            <a:br>
              <a:rPr lang="uk-UA" sz="2000" dirty="0" smtClean="0">
                <a:solidFill>
                  <a:schemeClr val="tx1"/>
                </a:solidFill>
                <a:latin typeface="Century Gothic" panose="020B0502020202020204" pitchFamily="34" charset="0"/>
                <a:cs typeface="Times New Roman" panose="02020603050405020304" pitchFamily="18" charset="0"/>
              </a:rPr>
            </a:br>
            <a:r>
              <a:rPr lang="uk-UA" sz="2000" dirty="0" smtClean="0">
                <a:solidFill>
                  <a:schemeClr val="tx1"/>
                </a:solidFill>
                <a:latin typeface="Century Gothic" panose="020B0502020202020204" pitchFamily="34" charset="0"/>
                <a:cs typeface="Times New Roman" panose="02020603050405020304" pitchFamily="18" charset="0"/>
              </a:rPr>
              <a:t>      Людина  </a:t>
            </a:r>
            <a:r>
              <a:rPr lang="uk-UA" sz="2000" dirty="0" smtClean="0">
                <a:solidFill>
                  <a:schemeClr val="tx1"/>
                </a:solidFill>
                <a:latin typeface="Century Gothic" panose="020B0502020202020204" pitchFamily="34" charset="0"/>
                <a:cs typeface="Times New Roman" panose="02020603050405020304" pitchFamily="18" charset="0"/>
              </a:rPr>
              <a:t>митець: Васюта Іван Кирилович та </a:t>
            </a:r>
            <a:r>
              <a:rPr lang="uk-UA" sz="2000" dirty="0" err="1" smtClean="0">
                <a:solidFill>
                  <a:schemeClr val="tx1"/>
                </a:solidFill>
                <a:latin typeface="Century Gothic" panose="020B0502020202020204" pitchFamily="34" charset="0"/>
                <a:cs typeface="Times New Roman" panose="02020603050405020304" pitchFamily="18" charset="0"/>
              </a:rPr>
              <a:t>Хандога</a:t>
            </a:r>
            <a:r>
              <a:rPr lang="uk-UA" sz="2000" dirty="0" smtClean="0">
                <a:solidFill>
                  <a:schemeClr val="tx1"/>
                </a:solidFill>
                <a:latin typeface="Century Gothic" panose="020B0502020202020204" pitchFamily="34" charset="0"/>
                <a:cs typeface="Times New Roman" panose="02020603050405020304" pitchFamily="18" charset="0"/>
              </a:rPr>
              <a:t> Григорій Семенович</a:t>
            </a:r>
            <a:br>
              <a:rPr lang="uk-UA" sz="2000" dirty="0" smtClean="0">
                <a:solidFill>
                  <a:schemeClr val="tx1"/>
                </a:solidFill>
                <a:latin typeface="Century Gothic" panose="020B0502020202020204" pitchFamily="34" charset="0"/>
                <a:cs typeface="Times New Roman" panose="02020603050405020304" pitchFamily="18" charset="0"/>
              </a:rPr>
            </a:br>
            <a:r>
              <a:rPr lang="uk-UA" sz="2000" dirty="0" smtClean="0">
                <a:solidFill>
                  <a:schemeClr val="tx1"/>
                </a:solidFill>
                <a:latin typeface="Century Gothic" panose="020B0502020202020204" pitchFamily="34" charset="0"/>
                <a:cs typeface="Times New Roman" panose="02020603050405020304" pitchFamily="18" charset="0"/>
              </a:rPr>
              <a:t>      Людина  </a:t>
            </a:r>
            <a:r>
              <a:rPr lang="uk-UA" sz="2000" dirty="0" smtClean="0">
                <a:solidFill>
                  <a:schemeClr val="tx1"/>
                </a:solidFill>
                <a:latin typeface="Century Gothic" panose="020B0502020202020204" pitchFamily="34" charset="0"/>
                <a:cs typeface="Times New Roman" panose="02020603050405020304" pitchFamily="18" charset="0"/>
              </a:rPr>
              <a:t>захисник: </a:t>
            </a:r>
            <a:r>
              <a:rPr lang="uk-UA" sz="2000" dirty="0" err="1" smtClean="0">
                <a:solidFill>
                  <a:schemeClr val="tx1"/>
                </a:solidFill>
                <a:latin typeface="Century Gothic" panose="020B0502020202020204" pitchFamily="34" charset="0"/>
                <a:cs typeface="Times New Roman" panose="02020603050405020304" pitchFamily="18" charset="0"/>
              </a:rPr>
              <a:t>Мойсієнко</a:t>
            </a:r>
            <a:r>
              <a:rPr lang="uk-UA" sz="2000" dirty="0" smtClean="0">
                <a:solidFill>
                  <a:schemeClr val="tx1"/>
                </a:solidFill>
                <a:latin typeface="Century Gothic" panose="020B0502020202020204" pitchFamily="34" charset="0"/>
                <a:cs typeface="Times New Roman" panose="02020603050405020304" pitchFamily="18" charset="0"/>
              </a:rPr>
              <a:t> Микола Миколайович та Хоменко Іван Іванович</a:t>
            </a:r>
            <a:endParaRPr lang="ru-RU" sz="2000" dirty="0">
              <a:solidFill>
                <a:schemeClr val="tx1"/>
              </a:solidFill>
              <a:latin typeface="Century Gothic" panose="020B0502020202020204" pitchFamily="34" charset="0"/>
              <a:cs typeface="Times New Roman" panose="02020603050405020304" pitchFamily="18" charset="0"/>
            </a:endParaRPr>
          </a:p>
        </p:txBody>
      </p:sp>
      <p:sp>
        <p:nvSpPr>
          <p:cNvPr id="3" name="Объект 2"/>
          <p:cNvSpPr>
            <a:spLocks noGrp="1"/>
          </p:cNvSpPr>
          <p:nvPr>
            <p:ph idx="1"/>
          </p:nvPr>
        </p:nvSpPr>
        <p:spPr>
          <a:xfrm>
            <a:off x="4951412" y="205510"/>
            <a:ext cx="6935788" cy="2103582"/>
          </a:xfrm>
        </p:spPr>
        <p:txBody>
          <a:bodyPr>
            <a:normAutofit lnSpcReduction="10000"/>
          </a:bodyPr>
          <a:lstStyle/>
          <a:p>
            <a:pPr marL="0" indent="0" algn="r">
              <a:buNone/>
            </a:pPr>
            <a:r>
              <a:rPr lang="uk-UA" dirty="0" smtClean="0">
                <a:solidFill>
                  <a:schemeClr val="tx1"/>
                </a:solidFill>
                <a:latin typeface="Century Gothic" panose="020B0502020202020204" pitchFamily="34" charset="0"/>
                <a:cs typeface="Times New Roman" panose="02020603050405020304" pitchFamily="18" charset="0"/>
              </a:rPr>
              <a:t>Я знаю вас, нащадки запорожців</a:t>
            </a:r>
            <a:r>
              <a:rPr lang="ru-RU" dirty="0" smtClean="0">
                <a:solidFill>
                  <a:schemeClr val="tx1"/>
                </a:solidFill>
                <a:latin typeface="Century Gothic" panose="020B0502020202020204" pitchFamily="34" charset="0"/>
                <a:cs typeface="Times New Roman" panose="02020603050405020304" pitchFamily="18" charset="0"/>
              </a:rPr>
              <a:t>,</a:t>
            </a:r>
          </a:p>
          <a:p>
            <a:pPr marL="0" indent="0" algn="r">
              <a:buNone/>
            </a:pPr>
            <a:r>
              <a:rPr lang="uk-UA" dirty="0" smtClean="0">
                <a:solidFill>
                  <a:schemeClr val="tx1"/>
                </a:solidFill>
                <a:latin typeface="Century Gothic" panose="020B0502020202020204" pitchFamily="34" charset="0"/>
                <a:cs typeface="Times New Roman" panose="02020603050405020304" pitchFamily="18" charset="0"/>
              </a:rPr>
              <a:t>Я вірю вам і низько б’ю чолом</a:t>
            </a:r>
          </a:p>
          <a:p>
            <a:pPr marL="0" indent="0" algn="r">
              <a:buNone/>
            </a:pPr>
            <a:r>
              <a:rPr lang="uk-UA" dirty="0" smtClean="0">
                <a:solidFill>
                  <a:schemeClr val="tx1"/>
                </a:solidFill>
                <a:latin typeface="Century Gothic" panose="020B0502020202020204" pitchFamily="34" charset="0"/>
                <a:cs typeface="Times New Roman" panose="02020603050405020304" pitchFamily="18" charset="0"/>
              </a:rPr>
              <a:t>Дивлюсь на вас і вірою займаюсь</a:t>
            </a:r>
          </a:p>
          <a:p>
            <a:pPr marL="0" indent="0" algn="r">
              <a:buNone/>
            </a:pPr>
            <a:r>
              <a:rPr lang="uk-UA" dirty="0" smtClean="0">
                <a:solidFill>
                  <a:schemeClr val="tx1"/>
                </a:solidFill>
                <a:latin typeface="Century Gothic" panose="020B0502020202020204" pitchFamily="34" charset="0"/>
                <a:cs typeface="Times New Roman" panose="02020603050405020304" pitchFamily="18" charset="0"/>
              </a:rPr>
              <a:t>І б’ю поламаним крилом</a:t>
            </a:r>
          </a:p>
          <a:p>
            <a:pPr marL="0" indent="0" algn="r">
              <a:buNone/>
            </a:pPr>
            <a:r>
              <a:rPr lang="uk-UA" dirty="0" smtClean="0">
                <a:solidFill>
                  <a:schemeClr val="tx1"/>
                </a:solidFill>
                <a:latin typeface="Century Gothic" panose="020B0502020202020204" pitchFamily="34" charset="0"/>
                <a:cs typeface="Times New Roman" panose="02020603050405020304" pitchFamily="18" charset="0"/>
              </a:rPr>
              <a:t>О. Олесь</a:t>
            </a:r>
          </a:p>
        </p:txBody>
      </p:sp>
    </p:spTree>
    <p:extLst>
      <p:ext uri="{BB962C8B-B14F-4D97-AF65-F5344CB8AC3E}">
        <p14:creationId xmlns:p14="http://schemas.microsoft.com/office/powerpoint/2010/main" val="210989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Людина </a:t>
            </a:r>
            <a:r>
              <a:rPr lang="uk-UA" dirty="0" smtClean="0"/>
              <a:t> </a:t>
            </a:r>
            <a:r>
              <a:rPr lang="uk-UA" dirty="0" smtClean="0"/>
              <a:t>творець</a:t>
            </a:r>
            <a:br>
              <a:rPr lang="uk-UA" dirty="0" smtClean="0"/>
            </a:br>
            <a:r>
              <a:rPr lang="uk-UA" dirty="0" smtClean="0"/>
              <a:t>Пархоменко Петро Миколайович</a:t>
            </a:r>
            <a:endParaRPr lang="ru-RU" dirty="0"/>
          </a:p>
        </p:txBody>
      </p:sp>
      <p:sp>
        <p:nvSpPr>
          <p:cNvPr id="3" name="Объект 2"/>
          <p:cNvSpPr>
            <a:spLocks noGrp="1"/>
          </p:cNvSpPr>
          <p:nvPr>
            <p:ph idx="1"/>
          </p:nvPr>
        </p:nvSpPr>
        <p:spPr>
          <a:xfrm>
            <a:off x="646111" y="2006736"/>
            <a:ext cx="7782070" cy="4195481"/>
          </a:xfrm>
        </p:spPr>
        <p:txBody>
          <a:bodyPr>
            <a:normAutofit lnSpcReduction="10000"/>
          </a:bodyPr>
          <a:lstStyle/>
          <a:p>
            <a:pPr marL="0" indent="457200" algn="just">
              <a:spcBef>
                <a:spcPts val="0"/>
              </a:spcBef>
              <a:buNone/>
            </a:pPr>
            <a:r>
              <a:rPr lang="uk-UA" dirty="0" smtClean="0"/>
              <a:t>Народився 01.10.1942 в с. </a:t>
            </a:r>
            <a:r>
              <a:rPr lang="uk-UA" dirty="0" err="1" smtClean="0"/>
              <a:t>Спаське</a:t>
            </a:r>
            <a:r>
              <a:rPr lang="uk-UA" dirty="0" smtClean="0"/>
              <a:t>, </a:t>
            </a:r>
            <a:r>
              <a:rPr lang="uk-UA" dirty="0" err="1" smtClean="0"/>
              <a:t>Сосницького</a:t>
            </a:r>
            <a:r>
              <a:rPr lang="uk-UA" dirty="0" smtClean="0"/>
              <a:t> </a:t>
            </a:r>
            <a:r>
              <a:rPr lang="uk-UA" dirty="0" smtClean="0"/>
              <a:t>району Чернігівської області. Після закінчення середньої </a:t>
            </a:r>
            <a:r>
              <a:rPr lang="uk-UA" dirty="0" smtClean="0"/>
              <a:t>школи навчався </a:t>
            </a:r>
            <a:r>
              <a:rPr lang="uk-UA" dirty="0" smtClean="0"/>
              <a:t>в Київському технологічному інституті харчової промисловості.</a:t>
            </a:r>
          </a:p>
          <a:p>
            <a:pPr marL="0" indent="457200" algn="just">
              <a:spcBef>
                <a:spcPts val="0"/>
              </a:spcBef>
              <a:buNone/>
            </a:pPr>
            <a:r>
              <a:rPr lang="uk-UA" dirty="0" smtClean="0"/>
              <a:t>З 1969 по 1975 р. – Петро Миколайович начальник відділу, а в 1975 – 1983 рр. – він вже директор хлібокомбінату. Пізніше, а саме в 1983 – 1993 рр. він генеральний директор Київського виробничого об’єднання хлібопекарної промисловості. З 1996р. – АТ «Київхліб</a:t>
            </a:r>
            <a:r>
              <a:rPr lang="uk-UA" dirty="0" smtClean="0"/>
              <a:t>».</a:t>
            </a:r>
            <a:endParaRPr lang="uk-UA" dirty="0" smtClean="0"/>
          </a:p>
          <a:p>
            <a:pPr marL="0" indent="457200" algn="just">
              <a:spcBef>
                <a:spcPts val="0"/>
              </a:spcBef>
              <a:buNone/>
            </a:pPr>
            <a:r>
              <a:rPr lang="uk-UA" dirty="0" smtClean="0"/>
              <a:t>Держава гідно оцінила трудову діяльність, нагородивши Пархоменка Петра Миколайовича орденами Трудового Червоного Прапора (1986), Дружби народів (1986), За заслуги ІІІ ст. (2002), Почесною грамотою кабінету міністрів України (2002). Почесний громадянин Києва (2007).</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970" y="2006736"/>
            <a:ext cx="2942356" cy="3928198"/>
          </a:xfrm>
          <a:prstGeom prst="rect">
            <a:avLst/>
          </a:prstGeom>
          <a:ln>
            <a:noFill/>
          </a:ln>
          <a:effectLst>
            <a:softEdge rad="112500"/>
          </a:effectLst>
        </p:spPr>
      </p:pic>
    </p:spTree>
    <p:extLst>
      <p:ext uri="{BB962C8B-B14F-4D97-AF65-F5344CB8AC3E}">
        <p14:creationId xmlns:p14="http://schemas.microsoft.com/office/powerpoint/2010/main" val="335923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Людина творець </a:t>
            </a:r>
            <a:br>
              <a:rPr lang="uk-UA" dirty="0" smtClean="0"/>
            </a:br>
            <a:r>
              <a:rPr lang="uk-UA" dirty="0" smtClean="0"/>
              <a:t>Катерина Петрівна Приходько</a:t>
            </a:r>
            <a:endParaRPr lang="ru-RU" dirty="0"/>
          </a:p>
        </p:txBody>
      </p:sp>
      <p:sp>
        <p:nvSpPr>
          <p:cNvPr id="3" name="Объект 2"/>
          <p:cNvSpPr>
            <a:spLocks noGrp="1"/>
          </p:cNvSpPr>
          <p:nvPr>
            <p:ph idx="1"/>
          </p:nvPr>
        </p:nvSpPr>
        <p:spPr>
          <a:xfrm>
            <a:off x="207386" y="2108336"/>
            <a:ext cx="8881196" cy="4195481"/>
          </a:xfrm>
        </p:spPr>
        <p:txBody>
          <a:bodyPr/>
          <a:lstStyle/>
          <a:p>
            <a:pPr marL="0" indent="457200" algn="just">
              <a:spcBef>
                <a:spcPts val="0"/>
              </a:spcBef>
              <a:buNone/>
            </a:pPr>
            <a:r>
              <a:rPr lang="uk-UA" dirty="0" smtClean="0"/>
              <a:t>Народилася в 1924 році в с. </a:t>
            </a:r>
            <a:r>
              <a:rPr lang="uk-UA" dirty="0" err="1" smtClean="0"/>
              <a:t>Спаське</a:t>
            </a:r>
            <a:r>
              <a:rPr lang="uk-UA" dirty="0" smtClean="0"/>
              <a:t> що на </a:t>
            </a:r>
            <a:r>
              <a:rPr lang="uk-UA" dirty="0" err="1" smtClean="0"/>
              <a:t>Сосниччині</a:t>
            </a:r>
            <a:r>
              <a:rPr lang="uk-UA" dirty="0" smtClean="0"/>
              <a:t>, </a:t>
            </a:r>
            <a:r>
              <a:rPr lang="uk-UA" dirty="0" err="1" smtClean="0"/>
              <a:t>Чернігівсько</a:t>
            </a:r>
            <a:r>
              <a:rPr lang="uk-UA" dirty="0" smtClean="0"/>
              <a:t> області в українській родині. З 15 років працювала у місцевому колгоспі вихователем дитячого садка. У 1957 році переїхала на Кольський п – в у місто Кандалакша. Працювала шляховою робочою. Очолювала бригаду монтерів шляху. В її бригаді працювало 18 жінок, займалися укладанням нових шляхів.</a:t>
            </a:r>
          </a:p>
          <a:p>
            <a:pPr marL="0" indent="457200" algn="just">
              <a:spcBef>
                <a:spcPts val="0"/>
              </a:spcBef>
              <a:buNone/>
            </a:pPr>
            <a:r>
              <a:rPr lang="uk-UA" dirty="0" smtClean="0"/>
              <a:t>Катерина Петрівна народжена Орденом знак Пошани, в 1971 присвоєно звання Героя соціалістичної Праці з врученням ордена Леніна і медалі «Серп і молот».</a:t>
            </a:r>
          </a:p>
          <a:p>
            <a:pPr marL="0" indent="457200" algn="just">
              <a:spcBef>
                <a:spcPts val="0"/>
              </a:spcBef>
              <a:buNone/>
            </a:pPr>
            <a:r>
              <a:rPr lang="uk-UA" dirty="0" smtClean="0"/>
              <a:t>Проживала у місті Кандалакші. У 1980 році вийшла на заслужений відпочинок і переїхала на малу Батьківщину в м. Чернігів. Померла 21 січня 2006 року в Чернігові у віці 81 рік.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871" y="2108336"/>
            <a:ext cx="2483537" cy="3776807"/>
          </a:xfrm>
          <a:prstGeom prst="rect">
            <a:avLst/>
          </a:prstGeom>
          <a:ln>
            <a:noFill/>
          </a:ln>
          <a:effectLst>
            <a:softEdge rad="112500"/>
          </a:effectLst>
        </p:spPr>
      </p:pic>
    </p:spTree>
    <p:extLst>
      <p:ext uri="{BB962C8B-B14F-4D97-AF65-F5344CB8AC3E}">
        <p14:creationId xmlns:p14="http://schemas.microsoft.com/office/powerpoint/2010/main" val="54747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000" dirty="0" smtClean="0"/>
              <a:t>Людина митець</a:t>
            </a:r>
            <a:br>
              <a:rPr lang="uk-UA" sz="4000" dirty="0" smtClean="0"/>
            </a:br>
            <a:r>
              <a:rPr lang="uk-UA" sz="4000" dirty="0" smtClean="0"/>
              <a:t>Васюта Іван Кирилович (1924 – 2013)</a:t>
            </a:r>
            <a:endParaRPr lang="ru-RU" sz="4000" dirty="0"/>
          </a:p>
        </p:txBody>
      </p:sp>
      <p:sp>
        <p:nvSpPr>
          <p:cNvPr id="3" name="Объект 2"/>
          <p:cNvSpPr>
            <a:spLocks noGrp="1"/>
          </p:cNvSpPr>
          <p:nvPr>
            <p:ph idx="1"/>
          </p:nvPr>
        </p:nvSpPr>
        <p:spPr>
          <a:xfrm>
            <a:off x="382876" y="2136045"/>
            <a:ext cx="8585633" cy="4195481"/>
          </a:xfrm>
        </p:spPr>
        <p:txBody>
          <a:bodyPr>
            <a:normAutofit fontScale="92500"/>
          </a:bodyPr>
          <a:lstStyle/>
          <a:p>
            <a:pPr marL="0" indent="457200" algn="just">
              <a:spcBef>
                <a:spcPts val="0"/>
              </a:spcBef>
              <a:buNone/>
            </a:pPr>
            <a:r>
              <a:rPr lang="uk-UA" dirty="0" smtClean="0"/>
              <a:t>Викладач історії доктор історичних наук, професор, ректор Івано – Франківського педагогічного інституту імені Василя Стефаника (1980 – 1982 рр.)</a:t>
            </a:r>
          </a:p>
          <a:p>
            <a:pPr marL="0" indent="457200" algn="just">
              <a:spcBef>
                <a:spcPts val="0"/>
              </a:spcBef>
              <a:buNone/>
            </a:pPr>
            <a:r>
              <a:rPr lang="uk-UA" dirty="0" smtClean="0"/>
              <a:t>Народився в селі </a:t>
            </a:r>
            <a:r>
              <a:rPr lang="uk-UA" dirty="0" err="1" smtClean="0"/>
              <a:t>Спаське</a:t>
            </a:r>
            <a:r>
              <a:rPr lang="uk-UA" dirty="0" smtClean="0"/>
              <a:t>, </a:t>
            </a:r>
            <a:r>
              <a:rPr lang="uk-UA" dirty="0" err="1" smtClean="0"/>
              <a:t>Сосницького</a:t>
            </a:r>
            <a:r>
              <a:rPr lang="uk-UA" dirty="0" smtClean="0"/>
              <a:t> району. Закінчив середню школу №1 у м. </a:t>
            </a:r>
            <a:r>
              <a:rPr lang="uk-UA" dirty="0" err="1" smtClean="0"/>
              <a:t>Сосниця</a:t>
            </a:r>
            <a:r>
              <a:rPr lang="uk-UA" dirty="0" smtClean="0"/>
              <a:t>. Під час війни брав участь у партизанській боротьбі проти нацистів. Далі було навчання на історичному факультеті Львівського університету ім. І. Франка. Успішно завершив навчання в аспірантурі, захистив кандидатську дисертацію на тему «Становище і боротьба робітничого класу Західної України 1923 – 1929 </a:t>
            </a:r>
            <a:r>
              <a:rPr lang="uk-UA" dirty="0" err="1" smtClean="0"/>
              <a:t>рр</a:t>
            </a:r>
            <a:r>
              <a:rPr lang="uk-UA" dirty="0" smtClean="0"/>
              <a:t>».</a:t>
            </a:r>
          </a:p>
          <a:p>
            <a:pPr marL="0" indent="457200" algn="just">
              <a:spcBef>
                <a:spcPts val="0"/>
              </a:spcBef>
              <a:buNone/>
            </a:pPr>
            <a:r>
              <a:rPr lang="uk-UA" dirty="0" smtClean="0"/>
              <a:t>Упродовж 1953 – 1985 років працював у Івано – Франківському державному педагогічному інституті, пізніше – у Львівському державному університеті. Автор 16 монографій близько 200 наукових, науково – популярних та методичних праць.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509" y="2136045"/>
            <a:ext cx="3152364" cy="3946236"/>
          </a:xfrm>
          <a:prstGeom prst="rect">
            <a:avLst/>
          </a:prstGeom>
          <a:ln>
            <a:noFill/>
          </a:ln>
          <a:effectLst>
            <a:softEdge rad="112500"/>
          </a:effectLst>
        </p:spPr>
      </p:pic>
    </p:spTree>
    <p:extLst>
      <p:ext uri="{BB962C8B-B14F-4D97-AF65-F5344CB8AC3E}">
        <p14:creationId xmlns:p14="http://schemas.microsoft.com/office/powerpoint/2010/main" val="248697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166" y="231046"/>
            <a:ext cx="9404723" cy="1400530"/>
          </a:xfrm>
        </p:spPr>
        <p:txBody>
          <a:bodyPr/>
          <a:lstStyle/>
          <a:p>
            <a:pPr algn="ctr"/>
            <a:r>
              <a:rPr lang="uk-UA" sz="3800" dirty="0" smtClean="0"/>
              <a:t>Людина митець</a:t>
            </a:r>
            <a:br>
              <a:rPr lang="uk-UA" sz="3800" dirty="0" smtClean="0"/>
            </a:br>
            <a:r>
              <a:rPr lang="uk-UA" sz="3800" dirty="0" err="1" smtClean="0"/>
              <a:t>Хандога</a:t>
            </a:r>
            <a:r>
              <a:rPr lang="uk-UA" sz="3800" dirty="0" smtClean="0"/>
              <a:t> Григорій Семенович (1932 – 1987)</a:t>
            </a:r>
            <a:endParaRPr lang="ru-RU" sz="3800" dirty="0"/>
          </a:p>
        </p:txBody>
      </p:sp>
      <p:sp>
        <p:nvSpPr>
          <p:cNvPr id="3" name="Объект 2"/>
          <p:cNvSpPr>
            <a:spLocks noGrp="1"/>
          </p:cNvSpPr>
          <p:nvPr>
            <p:ph idx="1"/>
          </p:nvPr>
        </p:nvSpPr>
        <p:spPr>
          <a:xfrm>
            <a:off x="373639" y="2099099"/>
            <a:ext cx="8659525" cy="4375592"/>
          </a:xfrm>
        </p:spPr>
        <p:txBody>
          <a:bodyPr>
            <a:normAutofit/>
          </a:bodyPr>
          <a:lstStyle/>
          <a:p>
            <a:pPr marL="0" indent="457200" algn="just">
              <a:spcBef>
                <a:spcPts val="0"/>
              </a:spcBef>
              <a:buNone/>
            </a:pPr>
            <a:r>
              <a:rPr lang="uk-UA" dirty="0" smtClean="0"/>
              <a:t>Народився майбутній поет, художник та фотограф в с. </a:t>
            </a:r>
            <a:r>
              <a:rPr lang="uk-UA" dirty="0" err="1" smtClean="0"/>
              <a:t>Спаське</a:t>
            </a:r>
            <a:r>
              <a:rPr lang="uk-UA" dirty="0" smtClean="0"/>
              <a:t>, </a:t>
            </a:r>
            <a:r>
              <a:rPr lang="uk-UA" dirty="0" err="1" smtClean="0"/>
              <a:t>Сосницького</a:t>
            </a:r>
            <a:r>
              <a:rPr lang="uk-UA" dirty="0" smtClean="0"/>
              <a:t> району, Чернігівської області. У селянській родині Семена Антоновича та Євдокії Тарасівни було шестеро дітей. </a:t>
            </a:r>
          </a:p>
          <a:p>
            <a:pPr marL="0" indent="457200" algn="just">
              <a:spcBef>
                <a:spcPts val="0"/>
              </a:spcBef>
              <a:buNone/>
            </a:pPr>
            <a:r>
              <a:rPr lang="uk-UA" dirty="0" smtClean="0"/>
              <a:t>Позаду сільська школа, деснянські роси, але завжди в пам’яті – батьківська оселя. І хоч довелося навчатися в інтернаті, лікуватися в туберкульозному санаторії – юнак був закоханий у життя, людей, що його оточують. З’явилася робота – художник – оформлювач на залізниці, в річковому порту, педагогічному інституті.</a:t>
            </a:r>
          </a:p>
          <a:p>
            <a:pPr marL="0" indent="457200" algn="just">
              <a:spcBef>
                <a:spcPts val="0"/>
              </a:spcBef>
              <a:buNone/>
            </a:pPr>
            <a:r>
              <a:rPr lang="uk-UA" dirty="0" smtClean="0"/>
              <a:t>У митця є багато світлин, малюнки кольоровим олівцем, живописні і поетичні твори. Все це знаходиться в приватних колекціях.</a:t>
            </a:r>
          </a:p>
          <a:p>
            <a:pPr marL="0" indent="457200" algn="just">
              <a:spcBef>
                <a:spcPts val="0"/>
              </a:spcBef>
              <a:buNone/>
            </a:pPr>
            <a:r>
              <a:rPr lang="uk-UA" dirty="0" smtClean="0"/>
              <a:t>Загинув трагічно 13.01.1987 року.</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966" y="2182090"/>
            <a:ext cx="2817668" cy="3756891"/>
          </a:xfrm>
          <a:prstGeom prst="rect">
            <a:avLst/>
          </a:prstGeom>
          <a:ln>
            <a:noFill/>
          </a:ln>
          <a:effectLst>
            <a:softEdge rad="112500"/>
          </a:effectLst>
        </p:spPr>
      </p:pic>
    </p:spTree>
    <p:extLst>
      <p:ext uri="{BB962C8B-B14F-4D97-AF65-F5344CB8AC3E}">
        <p14:creationId xmlns:p14="http://schemas.microsoft.com/office/powerpoint/2010/main" val="83511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820" y="101736"/>
            <a:ext cx="9404723" cy="1400530"/>
          </a:xfrm>
        </p:spPr>
        <p:txBody>
          <a:bodyPr/>
          <a:lstStyle/>
          <a:p>
            <a:pPr algn="ctr"/>
            <a:r>
              <a:rPr lang="uk-UA" sz="4000" dirty="0" smtClean="0"/>
              <a:t>Людина захисник</a:t>
            </a:r>
            <a:br>
              <a:rPr lang="uk-UA" sz="4000" dirty="0" smtClean="0"/>
            </a:br>
            <a:r>
              <a:rPr lang="uk-UA" sz="4000" dirty="0" err="1" smtClean="0"/>
              <a:t>Мойсієнко</a:t>
            </a:r>
            <a:r>
              <a:rPr lang="uk-UA" sz="4000" dirty="0" smtClean="0"/>
              <a:t> Микола Миколайович</a:t>
            </a:r>
            <a:br>
              <a:rPr lang="uk-UA" sz="4000" dirty="0" smtClean="0"/>
            </a:br>
            <a:r>
              <a:rPr lang="uk-UA" sz="4000" dirty="0" smtClean="0"/>
              <a:t>(01.03.1963 – 05.05.1982р.)</a:t>
            </a:r>
            <a:endParaRPr lang="ru-RU" sz="4000" dirty="0"/>
          </a:p>
        </p:txBody>
      </p:sp>
      <p:sp>
        <p:nvSpPr>
          <p:cNvPr id="3" name="Объект 2"/>
          <p:cNvSpPr>
            <a:spLocks noGrp="1"/>
          </p:cNvSpPr>
          <p:nvPr>
            <p:ph idx="1"/>
          </p:nvPr>
        </p:nvSpPr>
        <p:spPr>
          <a:xfrm>
            <a:off x="345930" y="2191463"/>
            <a:ext cx="8123815" cy="4195481"/>
          </a:xfrm>
        </p:spPr>
        <p:txBody>
          <a:bodyPr>
            <a:normAutofit fontScale="92500" lnSpcReduction="20000"/>
          </a:bodyPr>
          <a:lstStyle/>
          <a:p>
            <a:pPr marL="0" indent="457200" algn="just">
              <a:spcBef>
                <a:spcPts val="0"/>
              </a:spcBef>
              <a:buNone/>
            </a:pPr>
            <a:r>
              <a:rPr lang="uk-UA" dirty="0" smtClean="0"/>
              <a:t>Микола </a:t>
            </a:r>
            <a:r>
              <a:rPr lang="uk-UA" dirty="0" err="1" smtClean="0"/>
              <a:t>Мойсієнко</a:t>
            </a:r>
            <a:r>
              <a:rPr lang="uk-UA" dirty="0" smtClean="0"/>
              <a:t> народився в с. </a:t>
            </a:r>
            <a:r>
              <a:rPr lang="uk-UA" dirty="0" err="1" smtClean="0"/>
              <a:t>Спаське</a:t>
            </a:r>
            <a:r>
              <a:rPr lang="uk-UA" dirty="0" smtClean="0"/>
              <a:t>, </a:t>
            </a:r>
            <a:r>
              <a:rPr lang="uk-UA" dirty="0" err="1" smtClean="0"/>
              <a:t>Сосницького</a:t>
            </a:r>
            <a:r>
              <a:rPr lang="uk-UA" dirty="0" smtClean="0"/>
              <a:t> району, Чернігівської області. Він залишився у пам’яті тих, хто його знав, молодим дев’ятнадцятирічним юнаком, сповненим мрій, бажань та сподівань. Заядлий футболіст і хокеїст, улюбленець сільської дітвори. Закінчив школу в 1980 році, а через рік був призваний до лав Радянської армії і потрапив до Афганістану. Служба була важка. 25 березня 1982 року в одному з кишлаків душмани здійснили несподіваний напад на автоколону, в складі якої вів вантажівку з бойовим спорядженням молодий сержант Микола </a:t>
            </a:r>
            <a:r>
              <a:rPr lang="uk-UA" dirty="0" err="1" smtClean="0"/>
              <a:t>Мойсієнко</a:t>
            </a:r>
            <a:r>
              <a:rPr lang="uk-UA" dirty="0" smtClean="0"/>
              <a:t>. У нього були можливості залишити місце бою та він цього не зробив. Вірний військовій присязі, молодий воїн, розвернувши потужного </a:t>
            </a:r>
            <a:r>
              <a:rPr lang="uk-UA" dirty="0" err="1" smtClean="0"/>
              <a:t>КамАЗА</a:t>
            </a:r>
            <a:r>
              <a:rPr lang="uk-UA" dirty="0" smtClean="0"/>
              <a:t>, кинувся виручати своїх бойових товаришів. У цьому бою його було тяжко поранено. 5 травня 1982 року Микола </a:t>
            </a:r>
            <a:r>
              <a:rPr lang="uk-UA" dirty="0" err="1" smtClean="0"/>
              <a:t>Мойсієнко</a:t>
            </a:r>
            <a:r>
              <a:rPr lang="uk-UA" dirty="0" smtClean="0"/>
              <a:t> від тяжких ран помер у Ташкенті. За мужність і хоробрість проявлені в бою з душманами, Миколу </a:t>
            </a:r>
            <a:r>
              <a:rPr lang="uk-UA" dirty="0" err="1" smtClean="0"/>
              <a:t>Мойсієнка</a:t>
            </a:r>
            <a:r>
              <a:rPr lang="uk-UA" dirty="0" smtClean="0"/>
              <a:t> посмертно нагороджено орденом Червоної Зірки.</a:t>
            </a:r>
            <a:endParaRPr lang="ru-RU" dirty="0"/>
          </a:p>
        </p:txBody>
      </p:sp>
      <p:pic>
        <p:nvPicPr>
          <p:cNvPr id="4" name="Рисунок 3"/>
          <p:cNvPicPr>
            <a:picLocks noChangeAspect="1"/>
          </p:cNvPicPr>
          <p:nvPr/>
        </p:nvPicPr>
        <p:blipFill>
          <a:blip r:embed="rId2"/>
          <a:stretch>
            <a:fillRect/>
          </a:stretch>
        </p:blipFill>
        <p:spPr>
          <a:xfrm>
            <a:off x="8917131" y="1853248"/>
            <a:ext cx="2565875" cy="4235451"/>
          </a:xfrm>
          <a:prstGeom prst="rect">
            <a:avLst/>
          </a:prstGeom>
          <a:ln>
            <a:noFill/>
          </a:ln>
          <a:effectLst>
            <a:softEdge rad="112500"/>
          </a:effectLst>
        </p:spPr>
      </p:pic>
    </p:spTree>
    <p:extLst>
      <p:ext uri="{BB962C8B-B14F-4D97-AF65-F5344CB8AC3E}">
        <p14:creationId xmlns:p14="http://schemas.microsoft.com/office/powerpoint/2010/main" val="162147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348" y="221809"/>
            <a:ext cx="9404723" cy="1400530"/>
          </a:xfrm>
        </p:spPr>
        <p:txBody>
          <a:bodyPr/>
          <a:lstStyle/>
          <a:p>
            <a:pPr algn="ctr"/>
            <a:r>
              <a:rPr lang="uk-UA" dirty="0" smtClean="0"/>
              <a:t>Людина захисник</a:t>
            </a:r>
            <a:br>
              <a:rPr lang="uk-UA" dirty="0" smtClean="0"/>
            </a:br>
            <a:r>
              <a:rPr lang="uk-UA" dirty="0" smtClean="0"/>
              <a:t>Хоменко Іван Іванович</a:t>
            </a:r>
            <a:endParaRPr lang="ru-RU" dirty="0"/>
          </a:p>
        </p:txBody>
      </p:sp>
      <p:sp>
        <p:nvSpPr>
          <p:cNvPr id="3" name="Объект 2"/>
          <p:cNvSpPr>
            <a:spLocks noGrp="1"/>
          </p:cNvSpPr>
          <p:nvPr>
            <p:ph idx="1"/>
          </p:nvPr>
        </p:nvSpPr>
        <p:spPr>
          <a:xfrm>
            <a:off x="166255" y="1969246"/>
            <a:ext cx="6982690" cy="4310937"/>
          </a:xfrm>
        </p:spPr>
        <p:txBody>
          <a:bodyPr>
            <a:normAutofit fontScale="77500" lnSpcReduction="20000"/>
          </a:bodyPr>
          <a:lstStyle/>
          <a:p>
            <a:pPr marL="0" indent="457200" algn="just">
              <a:spcBef>
                <a:spcPts val="0"/>
              </a:spcBef>
              <a:buNone/>
            </a:pPr>
            <a:r>
              <a:rPr lang="uk-UA" dirty="0" smtClean="0"/>
              <a:t>Народився 27 січня 1970 року в с. </a:t>
            </a:r>
            <a:r>
              <a:rPr lang="uk-UA" dirty="0" err="1" smtClean="0"/>
              <a:t>Спаське</a:t>
            </a:r>
            <a:r>
              <a:rPr lang="uk-UA" dirty="0" smtClean="0"/>
              <a:t>, </a:t>
            </a:r>
            <a:r>
              <a:rPr lang="uk-UA" dirty="0" err="1" smtClean="0"/>
              <a:t>Сосницького</a:t>
            </a:r>
            <a:r>
              <a:rPr lang="uk-UA" dirty="0" smtClean="0"/>
              <a:t> району, Чернігівської області. Він колишній учень, а нині і вчитель Спаської ЗОШ І-ІІІ ст. А в 2014 – 2015 рр. йому довелося боронити кордони рідної землі від завойовників. Навесні, 2014 року, пройшовши військову підготовку, його відправили до навчального центру «Десна». Маючи спеціальність інструктора по БМП і БТР, Іван Іванович навчав мобілізованих. Потім були ротація, служба з побратимами на блокпосту під с. </a:t>
            </a:r>
            <a:r>
              <a:rPr lang="uk-UA" dirty="0" err="1" smtClean="0"/>
              <a:t>Орлово</a:t>
            </a:r>
            <a:r>
              <a:rPr lang="uk-UA" dirty="0" smtClean="0"/>
              <a:t> – </a:t>
            </a:r>
            <a:r>
              <a:rPr lang="uk-UA" dirty="0" err="1" smtClean="0"/>
              <a:t>Іванівка</a:t>
            </a:r>
            <a:r>
              <a:rPr lang="uk-UA" dirty="0" smtClean="0"/>
              <a:t>. У кінці січня до блокпосту «Панама» призупинили підвозити воду і їжу. Вичерпавши всі можливості, командир роти прийняв рішення відступати до </a:t>
            </a:r>
            <a:r>
              <a:rPr lang="uk-UA" dirty="0" err="1" smtClean="0"/>
              <a:t>Дебальцевого</a:t>
            </a:r>
            <a:r>
              <a:rPr lang="uk-UA" dirty="0" smtClean="0"/>
              <a:t>. Як потім з’ясувалося, навколишня територія вже перебувала в руках терористів, які протягом 13 – 14 лютого завдали значних втрат 13 – му батальйону, що знаходився по ліву сторону за 20 км від блокпоста «Панама» і відійшов вночі. Виходили важко, але без втрат. </a:t>
            </a:r>
          </a:p>
          <a:p>
            <a:pPr marL="0" indent="457200" algn="just">
              <a:spcBef>
                <a:spcPts val="0"/>
              </a:spcBef>
              <a:buNone/>
            </a:pPr>
            <a:r>
              <a:rPr lang="uk-UA" dirty="0" smtClean="0"/>
              <a:t>24 лютого 2015 року Спаська ЗОШ І-ІІІ ст. та жителі села зустрічали свого героя, який повернувся із зони АТО, Івана Івановича Хоменка – вчителя фізики та інформатики нашої школи.</a:t>
            </a:r>
          </a:p>
          <a:p>
            <a:pPr marL="0" indent="457200" algn="just">
              <a:spcBef>
                <a:spcPts val="0"/>
              </a:spcBef>
              <a:buNone/>
            </a:pPr>
            <a:r>
              <a:rPr lang="uk-UA" dirty="0" smtClean="0"/>
              <a:t>До Дня Захисника України його нагороджено Почесною грамотою Чернігівської облдержадміністрації.</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018" y="1969246"/>
            <a:ext cx="5054059" cy="3369372"/>
          </a:xfrm>
          <a:prstGeom prst="rect">
            <a:avLst/>
          </a:prstGeom>
          <a:ln>
            <a:noFill/>
          </a:ln>
          <a:effectLst>
            <a:softEdge rad="112500"/>
          </a:effectLst>
        </p:spPr>
      </p:pic>
    </p:spTree>
    <p:extLst>
      <p:ext uri="{BB962C8B-B14F-4D97-AF65-F5344CB8AC3E}">
        <p14:creationId xmlns:p14="http://schemas.microsoft.com/office/powerpoint/2010/main" val="44207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98075" y="5689873"/>
            <a:ext cx="4780252" cy="1327591"/>
          </a:xfrm>
        </p:spPr>
        <p:txBody>
          <a:bodyPr/>
          <a:lstStyle/>
          <a:p>
            <a:pPr marL="0" indent="0">
              <a:buNone/>
            </a:pPr>
            <a:r>
              <a:rPr lang="uk-UA" dirty="0" smtClean="0"/>
              <a:t>Підготувала: Роздерій Л.І.</a:t>
            </a:r>
          </a:p>
          <a:p>
            <a:pPr marL="0" indent="0">
              <a:buNone/>
            </a:pPr>
            <a:r>
              <a:rPr lang="uk-UA" dirty="0" smtClean="0"/>
              <a:t>вчитель історії та правознавства</a:t>
            </a:r>
            <a:endParaRPr lang="ru-RU" dirty="0"/>
          </a:p>
        </p:txBody>
      </p:sp>
      <p:pic>
        <p:nvPicPr>
          <p:cNvPr id="1026" name="Picture 2" descr="Спасская круча | Mapio.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535" y="558564"/>
            <a:ext cx="7544666" cy="5032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37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120</TotalTime>
  <Words>942</Words>
  <Application>Microsoft Office PowerPoint</Application>
  <PresentationFormat>Широкоэкранный</PresentationFormat>
  <Paragraphs>32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Century Gothic</vt:lpstr>
      <vt:lpstr>Times New Roman</vt:lpstr>
      <vt:lpstr>Wingdings 3</vt:lpstr>
      <vt:lpstr>Ион</vt:lpstr>
      <vt:lpstr>Презентація на тему:  «Людина другої половини ХХ і початку ХХІ століття: творець, митець, захисник (на прикладі краєзнавчих матеріалів уродженців Спаського)»</vt:lpstr>
      <vt:lpstr>Є багато різних цікавих людей, які досягли у житті чимало, які є прикладом того, як втілювали в життя свої мрії, творили для людей прекрасне, були гідними людьми і патріотами.       Ми хочемо розповісти про уродженців с. Спаське, Сосницького району, Чернігівської області, а саме:       Людина  творець: Пархоменко Петро Миколайович і Катерина Петрівна Приходько.       Людина  митець: Васюта Іван Кирилович та Хандога Григорій Семенович       Людина  захисник: Мойсієнко Микола Миколайович та Хоменко Іван Іванович</vt:lpstr>
      <vt:lpstr>Людина  творець Пархоменко Петро Миколайович</vt:lpstr>
      <vt:lpstr>Людина творець  Катерина Петрівна Приходько</vt:lpstr>
      <vt:lpstr>Людина митець Васюта Іван Кирилович (1924 – 2013)</vt:lpstr>
      <vt:lpstr>Людина митець Хандога Григорій Семенович (1932 – 1987)</vt:lpstr>
      <vt:lpstr>Людина захисник Мойсієнко Микола Миколайович (01.03.1963 – 05.05.1982р.)</vt:lpstr>
      <vt:lpstr>Людина захисник Хоменко Іван Іванович</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«Людина другої половини ХХ і початку ХХІ століття: творець, митець, захисник (на прикладі краєзнавчих матеріалів уродженців Спаського)»</dc:title>
  <dc:creator>Пользователь Windows</dc:creator>
  <cp:lastModifiedBy>Пользователь Windows</cp:lastModifiedBy>
  <cp:revision>14</cp:revision>
  <dcterms:created xsi:type="dcterms:W3CDTF">2021-04-06T08:38:40Z</dcterms:created>
  <dcterms:modified xsi:type="dcterms:W3CDTF">2021-04-07T07:20:31Z</dcterms:modified>
</cp:coreProperties>
</file>