
<file path=[Content_Types].xml><?xml version="1.0" encoding="utf-8"?>
<Types xmlns="http://schemas.openxmlformats.org/package/2006/content-types">
  <Default ContentType="application/vnd.openxmlformats-package.relationships+xml" Extension="rels"/>
  <Default ContentType="image/jpeg" Extension="jpeg"/>
  <Default ContentType="application/vnd.openxmlformats-officedocument.vmlDrawing" Extension="vml"/>
  <Default ContentType="application/vnd.openxmlformats-officedocument.spreadsheetml.sheet" Extension="xlsx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ms-office.legacyDiagramText" PartName="/ppt/drawings/legacyDiagramText1.bin"/>
  <Override ContentType="application/vnd.ms-office.legacyDiagramText" PartName="/ppt/drawings/legacyDiagramText2.bin"/>
  <Override ContentType="application/vnd.ms-office.legacyDiagramText" PartName="/ppt/drawings/legacyDiagramText3.bin"/>
  <Override ContentType="application/vnd.ms-office.legacyDiagramText" PartName="/ppt/drawings/legacyDiagramText4.bin"/>
  <Override ContentType="application/vnd.ms-office.legacyDiagramText" PartName="/ppt/drawings/legacyDiagramText5.bin"/>
  <Override ContentType="application/vnd.openxmlformats-officedocument.oleObject" PartName="/ppt/embeddings/oleObject1.bin"/>
  <Override ContentType="application/vnd.openxmlformats-officedocument.oleObject" PartName="/ppt/embeddings/oleObject2.bin"/>
  <Override ContentType="application/vnd.ms-office.legacyDocTextInfo" PartName="/ppt/legacyDocTextInfo.bin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presentationml.viewProps+xml" PartName="/ppt/viewProps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Relationship Id="rId5" Target="docProps/custom.xml" Type="http://schemas.openxmlformats.org/officeDocument/2006/relationships/custom-properties"/></Relationships>
</file>

<file path=ppt/presentation.xml><?xml version="1.0" encoding="utf-8"?>
<!--Generated by Aspose.Slides for .NET 16.12.1.0-->
<p:presentation xmlns:r="http://schemas.openxmlformats.org/officeDocument/2006/relationships" xmlns:a="http://schemas.openxmlformats.org/drawingml/2006/main" xmlns:p="http://schemas.openxmlformats.org/presentationml/2006/main" saveSubsetFonts="1" autoCompressPictures="0">
  <p:sldMasterIdLst>
    <p:sldMasterId id="2147483648" r:id="rId1"/>
  </p:sldMasterIdLst>
  <p:sldIdLst>
    <p:sldId id="299" r:id="rId2"/>
    <p:sldId id="300" r:id="rId3"/>
    <p:sldId id="301" r:id="rId4"/>
    <p:sldId id="259" r:id="rId5"/>
    <p:sldId id="269" r:id="rId6"/>
    <p:sldId id="270" r:id="rId7"/>
    <p:sldId id="302" r:id="rId8"/>
    <p:sldId id="271" r:id="rId9"/>
    <p:sldId id="273" r:id="rId10"/>
    <p:sldId id="274" r:id="rId11"/>
    <p:sldId id="275" r:id="rId12"/>
    <p:sldId id="276" r:id="rId13"/>
    <p:sldId id="297" r:id="rId14"/>
    <p:sldId id="277" r:id="rId15"/>
    <p:sldId id="298" r:id="rId16"/>
    <p:sldId id="278" r:id="rId17"/>
    <p:sldId id="279" r:id="rId18"/>
    <p:sldId id="280" r:id="rId19"/>
    <p:sldId id="289" r:id="rId20"/>
    <p:sldId id="282" r:id="rId21"/>
    <p:sldId id="303" r:id="rId22"/>
    <p:sldId id="284" r:id="rId23"/>
    <p:sldId id="285" r:id="rId24"/>
    <p:sldId id="286" r:id="rId25"/>
    <p:sldId id="287" r:id="rId26"/>
    <p:sldId id="290" r:id="rId27"/>
    <p:sldId id="291" r:id="rId28"/>
    <p:sldId id="308" r:id="rId29"/>
    <p:sldId id="307" r:id="rId30"/>
    <p:sldId id="306" r:id="rId31"/>
    <p:sldId id="292" r:id="rId32"/>
    <p:sldId id="305" r:id="rId33"/>
    <p:sldId id="304" r:id="rId34"/>
    <p:sldId id="294" r:id="rId35"/>
  </p:sldIdLst>
  <p:sldSz cx="9144000" cy="6858000" type="screen4x3"/>
  <p:notesSz cx="6858000" cy="9144000"/>
  <p:custDataLst>
    <p:tags r:id="rId36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Arial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Arial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Arial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31" autoAdjust="0"/>
    <p:restoredTop sz="95079" autoAdjust="0"/>
  </p:normalViewPr>
  <p:slideViewPr>
    <p:cSldViewPr>
      <p:cViewPr>
        <p:scale>
          <a:sx n="75" d="100"/>
          <a:sy n="75" d="100"/>
        </p:scale>
        <p:origin x="-9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0" d="100"/>
          <a:sy n="0" d="100"/>
        </p:scale>
        <p:origin x="0" y="0"/>
      </p:cViewPr>
    </p:cSldViewPr>
  </p:notesViewPr>
  <p:gridSpacing cx="73736200" cy="7373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" Type="http://schemas.openxmlformats.org/officeDocument/2006/relationships/slide" Target="slides/slide2.xml" /><Relationship Id="rId30" Type="http://schemas.openxmlformats.org/officeDocument/2006/relationships/slide" Target="slides/slide29.xml" /><Relationship Id="rId31" Type="http://schemas.openxmlformats.org/officeDocument/2006/relationships/slide" Target="slides/slide30.xml" /><Relationship Id="rId32" Type="http://schemas.openxmlformats.org/officeDocument/2006/relationships/slide" Target="slides/slide31.xml" /><Relationship Id="rId33" Type="http://schemas.openxmlformats.org/officeDocument/2006/relationships/slide" Target="slides/slide32.xml" /><Relationship Id="rId34" Type="http://schemas.openxmlformats.org/officeDocument/2006/relationships/slide" Target="slides/slide33.xml" /><Relationship Id="rId35" Type="http://schemas.openxmlformats.org/officeDocument/2006/relationships/slide" Target="slides/slide34.xml" /><Relationship Id="rId36" Type="http://schemas.openxmlformats.org/officeDocument/2006/relationships/tags" Target="tags/tag1.xml" /><Relationship Id="rId37" Type="http://schemas.openxmlformats.org/officeDocument/2006/relationships/presProps" Target="presProps.xml" /><Relationship Id="rId38" Type="http://schemas.openxmlformats.org/officeDocument/2006/relationships/viewProps" Target="viewProps.xml" /><Relationship Id="rId39" Type="http://schemas.openxmlformats.org/officeDocument/2006/relationships/theme" Target="theme/theme1.xml" /><Relationship Id="rId4" Type="http://schemas.openxmlformats.org/officeDocument/2006/relationships/slide" Target="slides/slide3.xml" /><Relationship Id="rId40" Type="http://schemas.microsoft.com/office/2006/relationships/legacyDocTextInfo" Target="legacyDocTextInfo.bin" /><Relationship Id="rId41" Type="http://schemas.openxmlformats.org/officeDocument/2006/relationships/tableStyles" Target="tableStyles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charts/_rels/chart1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2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3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_rels/chart4.xml.rels><?xml version="1.0" encoding="utf-8" standalone="yes" ?><Relationships xmlns="http://schemas.openxmlformats.org/package/2006/relationships"><Relationship Id="rId1" Target="NULL" TargetMode="External" Type="http://schemas.openxmlformats.org/officeDocument/2006/relationships/oleObject"/></Relationships>
</file>

<file path=ppt/charts/chart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1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/>
      <c:rotY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bar3DChart>
        <c:barDir val="col"/>
        <c:grouping val="clustered"/>
        <c:shape/>
        <c:axId val="76920320"/>
        <c:axId val="76964992"/>
        <c:axId val="0"/>
      </c:bar3DChart>
      <c:catAx>
        <c:axId val="76920320"/>
        <c:scaling>
          <c:orientation/>
        </c:scaling>
        <c:delete val="0"/>
        <c:axPos val="b"/>
        <c:majorTickMark val="out"/>
        <c:minorTickMark val="none"/>
        <c:tickLblPos val="low"/>
        <c:spPr>
          <a:ln w="1534">
            <a:solidFill>
              <a:schemeClr val="tx1"/>
            </a:solidFill>
            <a:prstDash val="solid"/>
          </a:ln>
        </c:spPr>
        <c:txPr>
          <a:bodyPr rot="0" vert="horz"/>
          <a:p>
            <a:pPr>
              <a:defRPr sz="870" b="1" i="0" u="none" strike="noStrike" baseline="0" smtId="4294967295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uk-UA"/>
          </a:p>
        </c:txPr>
        <c:crossAx val="76964992"/>
        <c:crosses val="autoZero"/>
        <c:auto val="0"/>
        <c:lblAlgn val="ctr"/>
        <c:lblOffset/>
        <c:tickMarkSkip val="1"/>
        <c:noMultiLvlLbl val="0"/>
      </c:catAx>
      <c:valAx>
        <c:axId val="76964992"/>
        <c:scaling>
          <c:orientation/>
        </c:scaling>
        <c:delete val="0"/>
        <c:axPos val="l"/>
        <c:majorTickMark val="out"/>
        <c:minorTickMark val="none"/>
        <c:spPr>
          <a:ln w="1534">
            <a:solidFill>
              <a:schemeClr val="tx1"/>
            </a:solidFill>
            <a:prstDash val="solid"/>
          </a:ln>
        </c:spPr>
        <c:txPr>
          <a:bodyPr rot="0" vert="horz"/>
          <a:p>
            <a:pPr>
              <a:defRPr sz="870" b="1" i="0" u="none" strike="noStrike" baseline="0" smtId="4294967295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uk-UA"/>
          </a:p>
        </c:txPr>
        <c:crossAx val="76920320"/>
        <c:crosses val="autoZero"/>
        <c:crossBetween val="between"/>
      </c:valAx>
      <c:spPr>
        <a:noFill/>
        <a:ln w="12272">
          <a:noFill/>
        </a:ln>
      </c:spPr>
    </c:plotArea>
    <c:legend>
      <c:legendPos/>
      <c:layout>
        <c:manualLayout>
          <c:xMode val="edge"/>
          <c:yMode val="edge"/>
          <c:x val="0.90163934230804443"/>
          <c:y val="0.41505375504493713"/>
          <c:w val="0.093676812946796417"/>
          <c:h val="0.17204301059246063"/>
        </c:manualLayout>
      </c:layout>
      <c:overlay val="0"/>
      <c:spPr>
        <a:noFill/>
        <a:ln w="1534">
          <a:solidFill>
            <a:schemeClr val="tx1"/>
          </a:solidFill>
          <a:prstDash val="solid"/>
        </a:ln>
      </c:spPr>
      <c:txPr>
        <a:bodyPr/>
        <a:p>
          <a:pPr>
            <a:defRPr sz="800" b="1" i="0" u="none" strike="noStrike" baseline="0" smtId="4294967295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uk-UA"/>
        </a:p>
      </c:txPr>
    </c:legend>
    <c:plotVisOnly val="1"/>
    <c:dispBlanksAs val="gap"/>
    <c:showDLblsOverMax val="1"/>
  </c:chart>
  <c:spPr>
    <a:noFill/>
    <a:ln>
      <a:noFill/>
    </a:ln>
  </c:spPr>
  <c:txPr>
    <a:bodyPr/>
    <a:p>
      <a:pPr>
        <a:defRPr sz="870" b="1" i="0" u="none" strike="noStrike" baseline="0" smtId="4294967295">
          <a:solidFill>
            <a:schemeClr val="tx1"/>
          </a:solidFill>
          <a:latin typeface="Calibri"/>
          <a:ea typeface="Calibri"/>
          <a:cs typeface="Calibri"/>
        </a:defRPr>
      </a:pPr>
      <a:endParaRPr lang="uk-UA"/>
    </a:p>
  </c:txPr>
  <c:externalData r:id="rId1"/>
</c:chartSpace>
</file>

<file path=ppt/charts/chart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1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/>
      <c:rotY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bar3DChart>
        <c:barDir val="col"/>
        <c:grouping val="clustered"/>
        <c:shape/>
        <c:axId val="87320448"/>
        <c:axId val="220842240"/>
        <c:axId val="0"/>
      </c:bar3DChart>
      <c:catAx>
        <c:axId val="87320448"/>
        <c:scaling>
          <c:orientation/>
        </c:scaling>
        <c:delete val="0"/>
        <c:axPos val="b"/>
        <c:majorTickMark val="out"/>
        <c:minorTickMark val="none"/>
        <c:tickLblPos val="low"/>
        <c:spPr>
          <a:ln w="1702">
            <a:solidFill>
              <a:schemeClr val="tx1"/>
            </a:solidFill>
            <a:prstDash val="solid"/>
          </a:ln>
        </c:spPr>
        <c:txPr>
          <a:bodyPr rot="0" vert="horz"/>
          <a:p>
            <a:pPr>
              <a:defRPr sz="965" b="1" i="0" u="none" strike="noStrike" baseline="0" smtId="4294967295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uk-UA"/>
          </a:p>
        </c:txPr>
        <c:crossAx val="220842240"/>
        <c:crosses val="autoZero"/>
        <c:auto val="0"/>
        <c:lblAlgn val="ctr"/>
        <c:lblOffset/>
        <c:tickMarkSkip val="1"/>
        <c:noMultiLvlLbl val="0"/>
      </c:catAx>
      <c:valAx>
        <c:axId val="220842240"/>
        <c:scaling>
          <c:orientation/>
        </c:scaling>
        <c:delete val="0"/>
        <c:axPos val="l"/>
        <c:majorGridlines>
          <c:spPr>
            <a:ln w="1702">
              <a:solidFill>
                <a:schemeClr val="tx1"/>
              </a:solidFill>
              <a:prstDash val="solid"/>
            </a:ln>
          </c:spPr>
        </c:majorGridlines>
        <c:majorTickMark val="out"/>
        <c:minorTickMark val="none"/>
        <c:spPr>
          <a:ln w="1702">
            <a:solidFill>
              <a:schemeClr val="tx1"/>
            </a:solidFill>
            <a:prstDash val="solid"/>
          </a:ln>
        </c:spPr>
        <c:txPr>
          <a:bodyPr rot="0" vert="horz"/>
          <a:p>
            <a:pPr>
              <a:defRPr sz="965" b="1" i="0" u="none" strike="noStrike" baseline="0" smtId="4294967295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uk-UA"/>
          </a:p>
        </c:txPr>
        <c:crossAx val="87320448"/>
        <c:crosses val="autoZero"/>
        <c:crossBetween val="between"/>
      </c:valAx>
      <c:spPr>
        <a:noFill/>
        <a:ln w="13619">
          <a:noFill/>
        </a:ln>
      </c:spPr>
    </c:plotArea>
    <c:legend>
      <c:legendPos/>
      <c:layout>
        <c:manualLayout>
          <c:xMode val="edge"/>
          <c:yMode val="edge"/>
          <c:x val="0.83015871047973633"/>
          <c:y val="0.34928229451179504"/>
          <c:w val="0.16349206864833832"/>
          <c:h val="0.30382776260375977"/>
        </c:manualLayout>
      </c:layout>
      <c:overlay val="0"/>
      <c:spPr>
        <a:noFill/>
        <a:ln w="1702">
          <a:solidFill>
            <a:schemeClr val="tx1"/>
          </a:solidFill>
          <a:prstDash val="solid"/>
        </a:ln>
      </c:spPr>
      <c:txPr>
        <a:bodyPr/>
        <a:p>
          <a:pPr>
            <a:defRPr sz="887" b="1" i="0" u="none" strike="noStrike" baseline="0" smtId="4294967295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uk-UA"/>
        </a:p>
      </c:txPr>
    </c:legend>
    <c:plotVisOnly val="1"/>
    <c:dispBlanksAs val="gap"/>
    <c:showDLblsOverMax val="1"/>
  </c:chart>
  <c:spPr>
    <a:noFill/>
    <a:ln>
      <a:noFill/>
    </a:ln>
  </c:spPr>
  <c:txPr>
    <a:bodyPr/>
    <a:p>
      <a:pPr>
        <a:defRPr sz="965" b="1" i="0" u="none" strike="noStrike" baseline="0" smtId="4294967295">
          <a:solidFill>
            <a:schemeClr val="tx1"/>
          </a:solidFill>
          <a:latin typeface="Calibri"/>
          <a:ea typeface="Calibri"/>
          <a:cs typeface="Calibri"/>
        </a:defRPr>
      </a:pPr>
      <a:endParaRPr lang="uk-UA"/>
    </a:p>
  </c:txPr>
  <c:externalData r:id="rId1"/>
</c:chartSpace>
</file>

<file path=ppt/charts/chart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1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1746031828224659"/>
          <c:y val="0.026378896087408066"/>
          <c:w val="0.89682537317276"/>
          <c:h val="0.95203834772109985"/>
        </c:manualLayout>
      </c:layout>
      <c:barChart>
        <c:barDir val="col"/>
        <c:grouping val="percentStacked"/>
        <c:axId val="47129344"/>
        <c:axId val="47130880"/>
      </c:barChart>
      <c:catAx>
        <c:axId val="47129344"/>
        <c:scaling>
          <c:orientation/>
        </c:scaling>
        <c:delete val="0"/>
        <c:axPos val="b"/>
        <c:majorTickMark val="out"/>
        <c:minorTickMark val="none"/>
        <c:spPr>
          <a:ln w="1707">
            <a:solidFill>
              <a:schemeClr val="tx1"/>
            </a:solidFill>
            <a:prstDash val="solid"/>
          </a:ln>
        </c:spPr>
        <c:txPr>
          <a:bodyPr rot="0" vert="horz"/>
          <a:p>
            <a:pPr>
              <a:defRPr sz="968" b="1" i="0" u="none" strike="noStrike" baseline="0" smtId="4294967295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uk-UA"/>
          </a:p>
        </c:txPr>
        <c:crossAx val="47130880"/>
        <c:crosses val="autoZero"/>
        <c:auto val="0"/>
        <c:lblAlgn val="ctr"/>
        <c:lblOffset/>
        <c:tickMarkSkip val="1"/>
        <c:noMultiLvlLbl val="0"/>
      </c:catAx>
      <c:valAx>
        <c:axId val="47130880"/>
        <c:scaling>
          <c:orientation/>
        </c:scaling>
        <c:delete val="0"/>
        <c:axPos val="l"/>
        <c:majorGridlines>
          <c:spPr>
            <a:ln w="1707">
              <a:solidFill>
                <a:schemeClr val="tx1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spPr>
          <a:ln w="1707">
            <a:solidFill>
              <a:schemeClr val="tx1"/>
            </a:solidFill>
            <a:prstDash val="solid"/>
          </a:ln>
        </c:spPr>
        <c:txPr>
          <a:bodyPr rot="0" vert="horz"/>
          <a:p>
            <a:pPr>
              <a:defRPr sz="968" b="1" i="0" u="none" strike="noStrike" baseline="0" smtId="4294967295">
                <a:solidFill>
                  <a:schemeClr val="tx1"/>
                </a:solidFill>
                <a:latin typeface="Calibri"/>
                <a:ea typeface="Calibri"/>
                <a:cs typeface="Calibri"/>
              </a:defRPr>
            </a:pPr>
            <a:endParaRPr lang="uk-UA"/>
          </a:p>
        </c:txPr>
        <c:crossAx val="47129344"/>
        <c:crosses val="autoZero"/>
        <c:crossBetween val="between"/>
      </c:valAx>
      <c:spPr>
        <a:noFill/>
        <a:ln w="6829">
          <a:solidFill>
            <a:schemeClr val="tx1"/>
          </a:solidFill>
          <a:prstDash val="solid"/>
        </a:ln>
      </c:spPr>
    </c:plotArea>
    <c:legend>
      <c:legendPos/>
      <c:layout>
        <c:manualLayout>
          <c:xMode val="edge"/>
          <c:yMode val="edge"/>
          <c:x val="0.93015873432159424"/>
          <c:y val="0.46522781252861023"/>
          <c:w val="0.0634920671582222"/>
          <c:h val="0.069544367492198944"/>
        </c:manualLayout>
      </c:layout>
      <c:overlay val="0"/>
      <c:spPr>
        <a:noFill/>
        <a:ln w="1707">
          <a:solidFill>
            <a:schemeClr val="tx1"/>
          </a:solidFill>
          <a:prstDash val="solid"/>
        </a:ln>
      </c:spPr>
      <c:txPr>
        <a:bodyPr/>
        <a:p>
          <a:pPr>
            <a:defRPr sz="890" b="1" i="0" u="none" strike="noStrike" baseline="0" smtId="4294967295">
              <a:solidFill>
                <a:schemeClr val="tx1"/>
              </a:solidFill>
              <a:latin typeface="Calibri"/>
              <a:ea typeface="Calibri"/>
              <a:cs typeface="Calibri"/>
            </a:defRPr>
          </a:pPr>
          <a:endParaRPr lang="uk-UA"/>
        </a:p>
      </c:txPr>
    </c:legend>
    <c:plotVisOnly val="1"/>
    <c:dispBlanksAs val="gap"/>
    <c:showDLblsOverMax val="1"/>
  </c:chart>
  <c:spPr>
    <a:noFill/>
    <a:ln>
      <a:noFill/>
    </a:ln>
  </c:spPr>
  <c:txPr>
    <a:bodyPr/>
    <a:p>
      <a:pPr>
        <a:defRPr sz="968" b="1" i="0" u="none" strike="noStrike" baseline="0" smtId="4294967295">
          <a:solidFill>
            <a:schemeClr val="tx1"/>
          </a:solidFill>
          <a:latin typeface="Calibri"/>
          <a:ea typeface="Calibri"/>
          <a:cs typeface="Calibri"/>
        </a:defRPr>
      </a:pPr>
      <a:endParaRPr lang="uk-UA"/>
    </a:p>
  </c:txPr>
  <c:externalData r:id="rId1"/>
</c:chartSpace>
</file>

<file path=ppt/charts/chart4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1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/>
      <c:hPercent val="35"/>
      <c:rotY/>
      <c:rAngAx val="1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054151624441146851"/>
          <c:y val="0.067961163818836212"/>
          <c:w val="0.92779785394668579"/>
          <c:h val="0.6844660043716430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rgbClr val="9999FF"/>
            </a:solidFill>
            <a:ln w="18979">
              <a:solidFill>
                <a:srgbClr val="000000"/>
              </a:solidFill>
              <a:prstDash val="solid"/>
            </a:ln>
          </c:spPr>
          <c:invertIfNegative val="1"/>
          <c:cat>
            <c:strRef>
              <c:f>Sheet1!$B$1:$E$1</c:f>
              <c:strCache>
                <c:ptCount val="4"/>
                <c:pt idx="0">
                  <c:v>Високий рівень</c:v>
                </c:pt>
                <c:pt idx="1">
                  <c:v>Достатній рівень</c:v>
                </c:pt>
                <c:pt idx="2">
                  <c:v>Середній рівень</c:v>
                </c:pt>
                <c:pt idx="3">
                  <c:v>Початковий рівень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17</c:v>
                </c:pt>
                <c:pt idx="1">
                  <c:v>37</c:v>
                </c:pt>
                <c:pt idx="2">
                  <c:v>40</c:v>
                </c:pt>
                <c:pt idx="3">
                  <c:v>6</c:v>
                </c:pt>
              </c:numCache>
            </c:numRef>
          </c:val>
          <c:shape/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993366"/>
            </a:solidFill>
            <a:ln w="18979">
              <a:solidFill>
                <a:srgbClr val="000000"/>
              </a:solidFill>
              <a:prstDash val="solid"/>
            </a:ln>
          </c:spPr>
          <c:invertIfNegative val="1"/>
          <c:cat>
            <c:strRef>
              <c:f>Sheet1!$B$1:$E$1</c:f>
              <c:strCache>
                <c:ptCount val="4"/>
                <c:pt idx="0">
                  <c:v>Високий рівень</c:v>
                </c:pt>
                <c:pt idx="1">
                  <c:v>Достатній рівень</c:v>
                </c:pt>
                <c:pt idx="2">
                  <c:v>Середній рівень</c:v>
                </c:pt>
                <c:pt idx="3">
                  <c:v>Початковий рівень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  <c:shape/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FFCC"/>
            </a:solidFill>
            <a:ln w="18979">
              <a:solidFill>
                <a:srgbClr val="000000"/>
              </a:solidFill>
              <a:prstDash val="solid"/>
            </a:ln>
          </c:spPr>
          <c:invertIfNegative val="1"/>
          <c:cat>
            <c:strRef>
              <c:f>Sheet1!$B$1:$E$1</c:f>
              <c:strCache>
                <c:ptCount val="4"/>
                <c:pt idx="0">
                  <c:v>Високий рівень</c:v>
                </c:pt>
                <c:pt idx="1">
                  <c:v>Достатній рівень</c:v>
                </c:pt>
                <c:pt idx="2">
                  <c:v>Середній рівень</c:v>
                </c:pt>
                <c:pt idx="3">
                  <c:v>Початковий рівень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</c:numCache>
            </c:numRef>
          </c:val>
          <c:shape/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/>
        <c:gapDepth val="0"/>
        <c:shape/>
        <c:axId val="47189376"/>
        <c:axId val="47191168"/>
        <c:axId val="0"/>
      </c:bar3DChart>
      <c:catAx>
        <c:axId val="47189376"/>
        <c:scaling>
          <c:orientation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4745">
            <a:solidFill>
              <a:srgbClr val="000000"/>
            </a:solidFill>
            <a:prstDash val="solid"/>
          </a:ln>
        </c:spPr>
        <c:txPr>
          <a:bodyPr rot="0" vert="horz"/>
          <a:p>
            <a:pPr>
              <a:defRPr sz="1345" b="1" i="0" u="none" strike="noStrike" baseline="0" smtId="4294967295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uk-UA"/>
          </a:p>
        </c:txPr>
        <c:crossAx val="47191168"/>
        <c:crosses val="autoZero"/>
        <c:auto val="0"/>
        <c:lblAlgn val="ctr"/>
        <c:lblOffset/>
        <c:tickLblSkip val="1"/>
        <c:tickMarkSkip val="1"/>
        <c:noMultiLvlLbl val="0"/>
      </c:catAx>
      <c:valAx>
        <c:axId val="47191168"/>
        <c:scaling>
          <c:orientation/>
        </c:scaling>
        <c:delete val="0"/>
        <c:axPos val="l"/>
        <c:majorGridlines>
          <c:spPr>
            <a:ln w="474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spPr>
          <a:ln w="4745">
            <a:solidFill>
              <a:srgbClr val="000000"/>
            </a:solidFill>
            <a:prstDash val="solid"/>
          </a:ln>
        </c:spPr>
        <c:txPr>
          <a:bodyPr rot="0" vert="horz"/>
          <a:p>
            <a:pPr>
              <a:defRPr sz="1345" b="1" i="0" u="none" strike="noStrike" baseline="0" smtId="4294967295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uk-UA"/>
          </a:p>
        </c:txPr>
        <c:crossAx val="47189376"/>
        <c:crosses val="autoZero"/>
        <c:crossBetween val="between"/>
      </c:valAx>
      <c:spPr>
        <a:noFill/>
        <a:ln w="37957">
          <a:noFill/>
        </a:ln>
      </c:spPr>
    </c:plotArea>
    <c:plotVisOnly val="1"/>
    <c:dispBlanksAs val="gap"/>
    <c:showDLblsOverMax val="1"/>
  </c:chart>
  <c:spPr>
    <a:noFill/>
    <a:ln>
      <a:noFill/>
    </a:ln>
  </c:spPr>
  <c:txPr>
    <a:bodyPr/>
    <a:p>
      <a:pPr>
        <a:defRPr sz="1345" b="1" i="0" u="none" strike="noStrike" baseline="0" smtId="4294967295">
          <a:solidFill>
            <a:srgbClr val="000000"/>
          </a:solidFill>
          <a:latin typeface="Arial Cyr"/>
          <a:ea typeface="Arial Cyr"/>
          <a:cs typeface="Arial Cyr"/>
        </a:defRPr>
      </a:pPr>
      <a:endParaRPr lang="uk-UA"/>
    </a:p>
  </c:txPr>
  <c:externalData r:id="rId1"/>
</c:chartSpace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6.jpeg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1.jpeg" /></Relationships>
</file>

<file path=ppt/drawings/_rels/vmlDrawing3.vml.rels>&#65279;<?xml version="1.0" encoding="utf-8" standalone="yes"?><Relationships xmlns="http://schemas.openxmlformats.org/package/2006/relationships"><Relationship Id="rId1" Type="http://schemas.microsoft.com/office/2006/relationships/legacyDiagramText" Target="legacyDiagramText1.bin" /><Relationship Id="rId2" Type="http://schemas.microsoft.com/office/2006/relationships/legacyDiagramText" Target="legacyDiagramText2.bin" /><Relationship Id="rId3" Type="http://schemas.microsoft.com/office/2006/relationships/legacyDiagramText" Target="legacyDiagramText3.bin" /><Relationship Id="rId4" Type="http://schemas.microsoft.com/office/2006/relationships/legacyDiagramText" Target="legacyDiagramText4.bin" /><Relationship Id="rId5" Type="http://schemas.microsoft.com/office/2006/relationships/legacyDiagramText" Target="legacyDiagramText5.bin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7FB56-710F-48E8-B243-C2DED112DF0F}" type="datetimeFigureOut">
              <a:rPr lang="ru-RU"/>
              <a:pPr>
                <a:defRPr/>
              </a:pPr>
              <a:t>30.06.2020</a:t>
            </a:fld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57AC6-1A29-4F2F-9348-023028DBEEC4}" type="slidenum">
              <a:rPr lang="ru-RU"/>
              <a:pPr>
                <a:defRPr/>
              </a:pPr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9AEC3-6B05-48E0-857A-C2910FD5E156}" type="datetimeFigureOut">
              <a:rPr lang="ru-RU"/>
              <a:pPr>
                <a:defRPr/>
              </a:pPr>
              <a:t>30.06.2020</a:t>
            </a:fld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323CA-CD2B-4051-94CA-9994A1925952}" type="slidenum">
              <a:rPr lang="ru-RU"/>
              <a:pPr>
                <a:defRPr/>
              </a:pPr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2B90D-D452-46A1-AD33-6CD4483EB403}" type="datetimeFigureOut">
              <a:rPr lang="ru-RU"/>
              <a:pPr>
                <a:defRPr/>
              </a:pPr>
              <a:t>30.06.2020</a:t>
            </a:fld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7C099-39A9-4D00-815B-4706ABE6076E}" type="slidenum">
              <a:rPr lang="ru-RU"/>
              <a:pPr>
                <a:defRPr/>
              </a:pPr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BFFD8B2-BBEF-4F0D-BC59-53DAC340BECB}" type="datetimeFigureOut">
              <a:rPr lang="ru-RU"/>
              <a:pPr>
                <a:defRPr/>
              </a:pPr>
              <a:t>30.06.2020</a:t>
            </a:fld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4AA70-1E14-4916-9F3A-166E3C39E698}" type="slidenum">
              <a:rPr lang="ru-RU"/>
              <a:pPr>
                <a:defRPr/>
              </a:pPr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AB4912-8407-42CE-B725-8FAEDA0B6869}" type="datetimeFigureOut">
              <a:rPr lang="ru-RU"/>
              <a:pPr>
                <a:defRPr/>
              </a:pPr>
              <a:t>30.06.2020</a:t>
            </a:fld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E35D7-35C0-4BF6-B84F-5D8D19E55E30}" type="slidenum">
              <a:rPr lang="ru-RU"/>
              <a:pPr>
                <a:defRPr/>
              </a:pPr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589AA86-6097-402F-83C8-96D918E1A5CA}" type="datetimeFigureOut">
              <a:rPr lang="ru-RU"/>
              <a:pPr>
                <a:defRPr/>
              </a:pPr>
              <a:t>30.06.2020</a:t>
            </a:fld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32C9E-04FE-4EB3-837F-266F06FA18F3}" type="slidenum">
              <a:rPr lang="ru-RU"/>
              <a:pPr>
                <a:defRPr/>
              </a:pPr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07FB2-220D-4C2E-8FC7-C4B9E695798F}" type="datetimeFigureOut">
              <a:rPr lang="ru-RU"/>
              <a:pPr>
                <a:defRPr/>
              </a:pPr>
              <a:t>30.06.2020</a:t>
            </a:fld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45960-E84C-42F1-8C2A-5A1C3C3FC490}" type="slidenum">
              <a:rPr lang="ru-RU"/>
              <a:pPr>
                <a:defRPr/>
              </a:pPr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E87AE-80E9-4CEE-B3EA-A63AFF666740}" type="datetimeFigureOut">
              <a:rPr lang="ru-RU"/>
              <a:pPr>
                <a:defRPr/>
              </a:pPr>
              <a:t>30.06.2020</a:t>
            </a:fld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7EFBA-FE8F-4316-B732-D507C76F87B5}" type="slidenum">
              <a:rPr lang="ru-RU"/>
              <a:pPr>
                <a:defRPr/>
              </a:pPr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D04FF-E9BB-46FE-AFE9-231475A217E0}" type="datetimeFigureOut">
              <a:rPr lang="ru-RU"/>
              <a:pPr>
                <a:defRPr/>
              </a:pPr>
              <a:t>30.06.2020</a:t>
            </a:fld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A73A4-0DD0-4723-BFFB-C6AF3B28F22A}" type="slidenum">
              <a:rPr lang="ru-RU"/>
              <a:pPr>
                <a:defRPr/>
              </a:pPr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53E0E-DE42-4FE3-9788-F0A383BFA9C6}" type="datetimeFigureOut">
              <a:rPr lang="ru-RU"/>
              <a:pPr>
                <a:defRPr/>
              </a:pPr>
              <a:t>30.06.2020</a:t>
            </a:fld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EB46E-3410-4568-BEB0-DEE32B454638}" type="slidenum">
              <a:rPr lang="ru-RU"/>
              <a:pPr>
                <a:defRPr/>
              </a:pPr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C23AC-AE05-422D-AE38-F739DDF4844F}" type="datetimeFigureOut">
              <a:rPr lang="ru-RU"/>
              <a:pPr>
                <a:defRPr/>
              </a:pPr>
              <a:t>30.06.2020</a:t>
            </a:fld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1E9E7-6C11-4E13-AE5D-EB1B0F7977B2}" type="slidenum">
              <a:rPr lang="ru-RU"/>
              <a:pPr>
                <a:defRPr/>
              </a:pPr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F078A-F67E-4834-AA85-8A96DB56D595}" type="datetimeFigureOut">
              <a:rPr lang="ru-RU"/>
              <a:pPr>
                <a:defRPr/>
              </a:pPr>
              <a:t>30.06.2020</a:t>
            </a:fld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2BC06-897D-4508-8027-FE94E64375BE}" type="slidenum">
              <a:rPr lang="ru-RU"/>
              <a:pPr>
                <a:defRPr/>
              </a:pPr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EE68C-D356-4573-B13C-83803AFC1747}" type="datetimeFigureOut">
              <a:rPr lang="ru-RU"/>
              <a:pPr>
                <a:defRPr/>
              </a:pPr>
              <a:t>30.06.2020</a:t>
            </a:fld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5E599-3446-4F13-9F0A-61682B308C12}" type="slidenum">
              <a:rPr lang="ru-RU"/>
              <a:pPr>
                <a:defRPr/>
              </a:pPr>
              <a:t>‹#›</a:t>
            </a:fld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2BEA9-46ED-4038-AC98-8ED709DB8B74}" type="datetimeFigureOut">
              <a:rPr lang="ru-RU"/>
              <a:pPr>
                <a:defRPr/>
              </a:pPr>
              <a:t>30.06.2020</a:t>
            </a:fld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BEA53-D588-4403-A235-EDF46D206C41}" type="slidenum">
              <a:rPr lang="ru-RU"/>
              <a:pPr>
                <a:defRPr/>
              </a:pPr>
              <a:t>‹#›</a:t>
            </a:fld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image" Target="../media/image1.jpeg" /><Relationship Id="rId16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blipFill dpi="0"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8710BC9-8443-4278-9A24-9D6B6F5DAA2B}" type="datetimeFigureOut">
              <a:rPr lang="ru-RU"/>
              <a:pPr>
                <a:defRPr/>
              </a:pPr>
              <a:t>30.06.2020</a:t>
            </a:fld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DBB3D0DD-7CFD-44D3-A451-84A910D01C2C}" type="slidenum">
              <a:rPr lang="ru-RU"/>
              <a:pPr>
                <a:defRPr/>
              </a:pPr>
              <a:t>‹#›</a:t>
            </a:fld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/>
  <p:timing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jpeg" /><Relationship Id="rId3" Type="http://schemas.openxmlformats.org/officeDocument/2006/relationships/image" Target="../media/image13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4.jpeg" /><Relationship Id="rId3" Type="http://schemas.openxmlformats.org/officeDocument/2006/relationships/image" Target="../media/image15.jpeg" /><Relationship Id="rId4" Type="http://schemas.openxmlformats.org/officeDocument/2006/relationships/image" Target="../media/image16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7.jpeg" /><Relationship Id="rId3" Type="http://schemas.openxmlformats.org/officeDocument/2006/relationships/image" Target="../media/image18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9.jpeg" /><Relationship Id="rId3" Type="http://schemas.openxmlformats.org/officeDocument/2006/relationships/image" Target="../media/image20.jpeg" /><Relationship Id="rId4" Type="http://schemas.openxmlformats.org/officeDocument/2006/relationships/image" Target="../media/image21.jpeg" /><Relationship Id="rId5" Type="http://schemas.openxmlformats.org/officeDocument/2006/relationships/image" Target="../media/image22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3.jpeg" /><Relationship Id="rId3" Type="http://schemas.openxmlformats.org/officeDocument/2006/relationships/image" Target="../media/image24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5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6.jpeg" /><Relationship Id="rId3" Type="http://schemas.openxmlformats.org/officeDocument/2006/relationships/image" Target="../media/image27.jpeg" /><Relationship Id="rId4" Type="http://schemas.openxmlformats.org/officeDocument/2006/relationships/image" Target="../media/image28.jpeg" /><Relationship Id="rId5" Type="http://schemas.openxmlformats.org/officeDocument/2006/relationships/image" Target="../media/image29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0.jpeg" /><Relationship Id="rId3" Type="http://schemas.openxmlformats.org/officeDocument/2006/relationships/image" Target="../media/image31.jpeg" /><Relationship Id="rId4" Type="http://schemas.openxmlformats.org/officeDocument/2006/relationships/image" Target="../media/image32.jpeg" /><Relationship Id="rId5" Type="http://schemas.openxmlformats.org/officeDocument/2006/relationships/image" Target="../media/image33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4.jpeg" /><Relationship Id="rId3" Type="http://schemas.openxmlformats.org/officeDocument/2006/relationships/image" Target="../media/image35.jpeg" /><Relationship Id="rId4" Type="http://schemas.openxmlformats.org/officeDocument/2006/relationships/image" Target="../media/image36.jpeg" /><Relationship Id="rId5" Type="http://schemas.openxmlformats.org/officeDocument/2006/relationships/image" Target="../media/image37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8.jpeg" /><Relationship Id="rId3" Type="http://schemas.openxmlformats.org/officeDocument/2006/relationships/image" Target="../media/image39.jpeg" /><Relationship Id="rId4" Type="http://schemas.openxmlformats.org/officeDocument/2006/relationships/image" Target="../media/image40.jpeg" /><Relationship Id="rId5" Type="http://schemas.openxmlformats.org/officeDocument/2006/relationships/image" Target="../media/image41.jpeg" /><Relationship Id="rId6" Type="http://schemas.openxmlformats.org/officeDocument/2006/relationships/image" Target="../media/image42.jpeg" /><Relationship Id="rId7" Type="http://schemas.openxmlformats.org/officeDocument/2006/relationships/image" Target="../media/image43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4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5.jpeg" /><Relationship Id="rId3" Type="http://schemas.openxmlformats.org/officeDocument/2006/relationships/image" Target="../media/image46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7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8.jpeg" /><Relationship Id="rId3" Type="http://schemas.openxmlformats.org/officeDocument/2006/relationships/image" Target="../media/image49.jpeg" /><Relationship Id="rId4" Type="http://schemas.openxmlformats.org/officeDocument/2006/relationships/image" Target="../media/image50.jpeg" /><Relationship Id="rId5" Type="http://schemas.openxmlformats.org/officeDocument/2006/relationships/image" Target="../media/image51.jpeg" /><Relationship Id="rId6" Type="http://schemas.openxmlformats.org/officeDocument/2006/relationships/image" Target="../media/image52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3.jpeg" /><Relationship Id="rId3" Type="http://schemas.openxmlformats.org/officeDocument/2006/relationships/image" Target="../media/image54.jpeg" /><Relationship Id="rId4" Type="http://schemas.openxmlformats.org/officeDocument/2006/relationships/image" Target="../media/image55.jpeg" /><Relationship Id="rId5" Type="http://schemas.openxmlformats.org/officeDocument/2006/relationships/image" Target="../media/image56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7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8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Relationship Id="rId3" Type="http://schemas.openxmlformats.org/officeDocument/2006/relationships/image" Target="../media/image4.jpe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vmlDrawing" Target="../drawings/vmlDrawing3.v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59.jpe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chart" Target="../charts/chart1.xml" /><Relationship Id="rId3" Type="http://schemas.openxmlformats.org/officeDocument/2006/relationships/chart" Target="../charts/chart2.xml" /><Relationship Id="rId4" Type="http://schemas.openxmlformats.org/officeDocument/2006/relationships/chart" Target="../charts/chart3.xml" /><Relationship Id="rId5" Type="http://schemas.openxmlformats.org/officeDocument/2006/relationships/chart" Target="../charts/chart4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oleObject" Target="../embeddings/oleObject1.bin" TargetMode="Internal" /><Relationship Id="rId3" Type="http://schemas.openxmlformats.org/officeDocument/2006/relationships/image" Target="../media/image6.jpeg" /><Relationship Id="rId4" Type="http://schemas.openxmlformats.org/officeDocument/2006/relationships/vmlDrawing" Target="../drawings/vmlDrawing1.v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Relationship Id="rId3" Type="http://schemas.openxmlformats.org/officeDocument/2006/relationships/image" Target="../media/image8.jpeg" /><Relationship Id="rId4" Type="http://schemas.openxmlformats.org/officeDocument/2006/relationships/image" Target="../media/image9.jpeg" /><Relationship Id="rId5" Type="http://schemas.openxmlformats.org/officeDocument/2006/relationships/image" Target="../media/image10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Relationship Id="rId2" Type="http://schemas.openxmlformats.org/officeDocument/2006/relationships/oleObject" Target="../embeddings/oleObject2.bin" TargetMode="Internal" /><Relationship Id="rId3" Type="http://schemas.openxmlformats.org/officeDocument/2006/relationships/image" Target="../media/image11.jpeg" /><Relationship Id="rId4" Type="http://schemas.openxmlformats.org/officeDocument/2006/relationships/vmlDrawing" Target="../drawings/vmlDrawing2.v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9637" name="Picture 5" descr="IMG_20190409_130816"/>
          <p:cNvPicPr>
            <a:picLocks noChangeAspect="1" noChangeArrowheads="1"/>
          </p:cNvPicPr>
          <p:nvPr>
            <p:ph type="ctrTitle"/>
          </p:nvPr>
        </p:nvPicPr>
        <p:blipFill>
          <a:blip r:embed="rId2"/>
          <a:stretch>
            <a:fillRect/>
          </a:stretch>
        </p:blipFill>
        <p:spPr>
          <a:xfrm>
            <a:off x="3132138" y="620713"/>
            <a:ext cx="3313112" cy="1655762"/>
          </a:xfrm>
        </p:spPr>
      </p:pic>
      <p:sp>
        <p:nvSpPr>
          <p:cNvPr id="69638" name="Rectangle 6"/>
          <p:cNvSpPr>
            <a:spLocks noGrp="1"/>
          </p:cNvSpPr>
          <p:nvPr>
            <p:ph type="subTitle" idx="1"/>
          </p:nvPr>
        </p:nvSpPr>
        <p:spPr>
          <a:xfrm>
            <a:off x="1403350" y="2276475"/>
            <a:ext cx="6840538" cy="32400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b="1" smtClean="0">
                <a:solidFill>
                  <a:schemeClr val="tx1"/>
                </a:solidFill>
              </a:rPr>
              <a:t>Звіт директора </a:t>
            </a:r>
          </a:p>
          <a:p>
            <a:pPr>
              <a:lnSpc>
                <a:spcPct val="90000"/>
              </a:lnSpc>
            </a:pPr>
            <a:r>
              <a:rPr lang="uk-UA" b="1" smtClean="0">
                <a:solidFill>
                  <a:schemeClr val="tx1"/>
                </a:solidFill>
              </a:rPr>
              <a:t>загальноосвітньої середньої школи</a:t>
            </a:r>
          </a:p>
          <a:p>
            <a:pPr>
              <a:lnSpc>
                <a:spcPct val="90000"/>
              </a:lnSpc>
            </a:pPr>
            <a:r>
              <a:rPr lang="uk-UA" b="1" smtClean="0">
                <a:solidFill>
                  <a:schemeClr val="tx1"/>
                </a:solidFill>
              </a:rPr>
              <a:t> І-ІІ ступенів с. Спас </a:t>
            </a:r>
          </a:p>
          <a:p>
            <a:pPr>
              <a:lnSpc>
                <a:spcPct val="90000"/>
              </a:lnSpc>
            </a:pPr>
            <a:r>
              <a:rPr lang="uk-UA" b="1" smtClean="0">
                <a:solidFill>
                  <a:schemeClr val="tx1"/>
                </a:solidFill>
              </a:rPr>
              <a:t>Бучко Н.М.</a:t>
            </a:r>
            <a:br>
              <a:rPr lang="uk-UA" b="1" smtClean="0">
                <a:solidFill>
                  <a:schemeClr val="tx1"/>
                </a:solidFill>
              </a:rPr>
            </a:br>
            <a:r>
              <a:rPr lang="uk-UA" b="1" smtClean="0">
                <a:solidFill>
                  <a:schemeClr val="tx1"/>
                </a:solidFill>
              </a:rPr>
              <a:t> перед громадськістю </a:t>
            </a:r>
          </a:p>
          <a:p>
            <a:pPr>
              <a:lnSpc>
                <a:spcPct val="90000"/>
              </a:lnSpc>
            </a:pPr>
            <a:r>
              <a:rPr lang="uk-UA" b="1" smtClean="0">
                <a:solidFill>
                  <a:schemeClr val="tx1"/>
                </a:solidFill>
              </a:rPr>
              <a:t>за 2019-2020 навчальний рік</a:t>
            </a: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22" name="Rectangle 2"/>
          <p:cNvSpPr>
            <a:spLocks noGrp="1"/>
          </p:cNvSpPr>
          <p:nvPr>
            <p:ph type="ctrTitle"/>
          </p:nvPr>
        </p:nvSpPr>
        <p:spPr>
          <a:xfrm>
            <a:off x="684213" y="188913"/>
            <a:ext cx="7772400" cy="3414712"/>
          </a:xfrm>
        </p:spPr>
        <p:txBody>
          <a:bodyPr/>
          <a:lstStyle/>
          <a:p>
            <a:endParaRPr lang="uk-UA" sz="4000" smtClean="0"/>
          </a:p>
        </p:txBody>
      </p:sp>
      <p:sp>
        <p:nvSpPr>
          <p:cNvPr id="30724" name="Rectang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sz="4000" b="1" smtClean="0">
                <a:solidFill>
                  <a:schemeClr val="tx1"/>
                </a:solidFill>
              </a:rPr>
              <a:t>ВИХОВНА ТА ПОЗАЛАСНА </a:t>
            </a:r>
          </a:p>
          <a:p>
            <a:r>
              <a:rPr lang="uk-UA" sz="4000" b="1" smtClean="0">
                <a:solidFill>
                  <a:schemeClr val="tx1"/>
                </a:solidFill>
              </a:rPr>
              <a:t>РОБОТА</a:t>
            </a:r>
          </a:p>
        </p:txBody>
      </p:sp>
      <p:pic>
        <p:nvPicPr>
          <p:cNvPr id="30726" name="Picture 6" descr="Виховна робота – Слобожанський навчально-виховний комплекс №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84213" y="549275"/>
            <a:ext cx="4319587" cy="3051175"/>
          </a:xfrm>
          <a:prstGeom prst="rect">
            <a:avLst/>
          </a:prstGeom>
          <a:noFill/>
        </p:spPr>
      </p:pic>
      <p:sp>
        <p:nvSpPr>
          <p:cNvPr id="30728" name="AutoShape 8" descr="ВИХОВНА РОБОТА | kzsh112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uk-UA"/>
          </a:p>
        </p:txBody>
      </p:sp>
      <p:sp>
        <p:nvSpPr>
          <p:cNvPr id="30730" name="AutoShape 10" descr="ВИХОВНА РОБОТА | kzsh112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uk-UA"/>
          </a:p>
        </p:txBody>
      </p:sp>
      <p:pic>
        <p:nvPicPr>
          <p:cNvPr id="30732" name="Picture 12" descr="Навчально-виховні проекти класів на 2016-2017 н.р. – Черкаська ...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029200" y="476250"/>
            <a:ext cx="3935413" cy="3200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ЕКСКУРСІЯ НА ГОРУ ДІЛ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>
              <a:buFont typeface="Arial"/>
              <a:buNone/>
            </a:pPr>
            <a:endParaRPr lang="uk-UA" smtClean="0"/>
          </a:p>
        </p:txBody>
      </p:sp>
      <p:pic>
        <p:nvPicPr>
          <p:cNvPr id="31749" name="Picture 5" descr="c4ff3b56fe0deaba14b7ac69121a1728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50825" y="1196975"/>
            <a:ext cx="4392613" cy="4897438"/>
          </a:xfrm>
          <a:prstGeom prst="rect">
            <a:avLst/>
          </a:prstGeom>
          <a:noFill/>
        </p:spPr>
      </p:pic>
      <p:pic>
        <p:nvPicPr>
          <p:cNvPr id="31751" name="Picture 7" descr="700caf85945c9083afdda44f3d6e86fc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003800" y="1196975"/>
            <a:ext cx="3744913" cy="4895850"/>
          </a:xfrm>
          <a:prstGeom prst="rect">
            <a:avLst/>
          </a:prstGeom>
          <a:noFill/>
        </p:spPr>
      </p:pic>
      <p:pic>
        <p:nvPicPr>
          <p:cNvPr id="31755" name="Picture 11" descr="62b8aef67ce4389e89927f99653736bf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50825" y="115888"/>
            <a:ext cx="1368425" cy="1081087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ДЕНЬ ВЧИТЕЛЯ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>
          <a:xfrm>
            <a:off x="468313" y="1916113"/>
            <a:ext cx="8229600" cy="4525962"/>
          </a:xfrm>
        </p:spPr>
        <p:txBody>
          <a:bodyPr/>
          <a:lstStyle/>
          <a:p>
            <a:pPr>
              <a:buFont typeface="Arial"/>
              <a:buNone/>
            </a:pPr>
            <a:endParaRPr lang="uk-UA" smtClean="0"/>
          </a:p>
        </p:txBody>
      </p:sp>
      <p:pic>
        <p:nvPicPr>
          <p:cNvPr id="32773" name="Picture 5" descr="6bcc4ade5baa668975a955a0d643d3f6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643438" y="1412875"/>
            <a:ext cx="4033837" cy="4968875"/>
          </a:xfrm>
          <a:prstGeom prst="rect">
            <a:avLst/>
          </a:prstGeom>
          <a:noFill/>
        </p:spPr>
      </p:pic>
      <p:pic>
        <p:nvPicPr>
          <p:cNvPr id="32775" name="Picture 7" descr="553389c409ace2e8cb34236ae1e763a6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23850" y="1412875"/>
            <a:ext cx="4032250" cy="4968875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65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smtClean="0">
                <a:latin typeface="Arial"/>
              </a:rPr>
              <a:t>ЕКСКУРСІЯ В ЗООПАРК “ЛІМПОПО”</a:t>
            </a:r>
          </a:p>
        </p:txBody>
      </p:sp>
      <p:sp>
        <p:nvSpPr>
          <p:cNvPr id="66563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>
              <a:buFont typeface="Arial"/>
              <a:buNone/>
            </a:pPr>
            <a:endParaRPr lang="uk-UA" smtClean="0"/>
          </a:p>
        </p:txBody>
      </p:sp>
      <p:pic>
        <p:nvPicPr>
          <p:cNvPr id="66565" name="Picture 5" descr="0f739bddedd6df4d2324677ce0ab99b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95288" y="1628775"/>
            <a:ext cx="4319587" cy="2374900"/>
          </a:xfrm>
          <a:prstGeom prst="rect">
            <a:avLst/>
          </a:prstGeom>
          <a:noFill/>
        </p:spPr>
      </p:pic>
      <p:pic>
        <p:nvPicPr>
          <p:cNvPr id="66567" name="Picture 7" descr="732759557d5e8d6db21063d516a02bfc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859338" y="1628775"/>
            <a:ext cx="3816350" cy="2376488"/>
          </a:xfrm>
          <a:prstGeom prst="rect">
            <a:avLst/>
          </a:prstGeom>
          <a:noFill/>
        </p:spPr>
      </p:pic>
      <p:pic>
        <p:nvPicPr>
          <p:cNvPr id="66569" name="Picture 9" descr="abcba05805096e6c86143ef9b6ad0065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68313" y="4149725"/>
            <a:ext cx="4246562" cy="2286000"/>
          </a:xfrm>
          <a:prstGeom prst="rect">
            <a:avLst/>
          </a:prstGeom>
          <a:noFill/>
        </p:spPr>
      </p:pic>
      <p:pic>
        <p:nvPicPr>
          <p:cNvPr id="66571" name="Picture 11" descr="00a05b85b68576afb2699ebd1c671a60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859338" y="4149725"/>
            <a:ext cx="3816350" cy="2284413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smtClean="0"/>
              <a:t>ОСВЯЧЕННЯ СИМВОЛІЧНОЇ МОГИЛИ ГЕРОЯМ УПА</a:t>
            </a:r>
          </a:p>
        </p:txBody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/>
              <a:buNone/>
            </a:pPr>
            <a:endParaRPr lang="uk-UA" smtClean="0"/>
          </a:p>
        </p:txBody>
      </p:sp>
      <p:pic>
        <p:nvPicPr>
          <p:cNvPr id="33796" name="Picture 4" descr="72274234_1466704163468666_2974470259290931200_n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68313" y="1557338"/>
            <a:ext cx="4032250" cy="4535487"/>
          </a:xfrm>
          <a:prstGeom prst="rect">
            <a:avLst/>
          </a:prstGeom>
          <a:noFill/>
        </p:spPr>
      </p:pic>
      <p:pic>
        <p:nvPicPr>
          <p:cNvPr id="33797" name="Picture 5" descr="72976702_2324563054337696_6410504457561309184_n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716463" y="1557338"/>
            <a:ext cx="3971925" cy="4535487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75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smtClean="0"/>
              <a:t>СВЯТО </a:t>
            </a:r>
            <a:br>
              <a:rPr lang="uk-UA" sz="4000" smtClean="0"/>
            </a:br>
            <a:r>
              <a:rPr lang="uk-UA" sz="4000" smtClean="0"/>
              <a:t>“ Кращої, ніж рідна, не буває ”</a:t>
            </a:r>
          </a:p>
        </p:txBody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smtClean="0"/>
          </a:p>
        </p:txBody>
      </p:sp>
      <p:pic>
        <p:nvPicPr>
          <p:cNvPr id="67589" name="Picture 5" descr="b0bac420606f26aa49269ca8e727d4e8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39750" y="1341438"/>
            <a:ext cx="8051800" cy="4751387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СВЯТО МИКОЛАЯ</a:t>
            </a:r>
          </a:p>
        </p:txBody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>
          <a:xfrm>
            <a:off x="468313" y="1196975"/>
            <a:ext cx="8229600" cy="5289550"/>
          </a:xfrm>
        </p:spPr>
        <p:txBody>
          <a:bodyPr/>
          <a:lstStyle/>
          <a:p>
            <a:pPr>
              <a:buFont typeface="Arial"/>
              <a:buNone/>
            </a:pPr>
            <a:endParaRPr lang="uk-UA" smtClean="0"/>
          </a:p>
        </p:txBody>
      </p:sp>
      <p:pic>
        <p:nvPicPr>
          <p:cNvPr id="34821" name="Picture 5" descr="59a1146327946a19843cd498d8650d6a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95288" y="1196975"/>
            <a:ext cx="4176712" cy="2592388"/>
          </a:xfrm>
          <a:prstGeom prst="rect">
            <a:avLst/>
          </a:prstGeom>
          <a:noFill/>
        </p:spPr>
      </p:pic>
      <p:pic>
        <p:nvPicPr>
          <p:cNvPr id="34823" name="Picture 7" descr="bf26af609663cc3be3faba9b40d7ba1d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932363" y="3860800"/>
            <a:ext cx="3732212" cy="2592388"/>
          </a:xfrm>
          <a:prstGeom prst="rect">
            <a:avLst/>
          </a:prstGeom>
          <a:noFill/>
        </p:spPr>
      </p:pic>
      <p:pic>
        <p:nvPicPr>
          <p:cNvPr id="34825" name="Picture 9" descr="953e50c029143b767c661998d8477585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95288" y="3860800"/>
            <a:ext cx="4176712" cy="2592388"/>
          </a:xfrm>
          <a:prstGeom prst="rect">
            <a:avLst/>
          </a:prstGeom>
          <a:noFill/>
        </p:spPr>
      </p:pic>
      <p:pic>
        <p:nvPicPr>
          <p:cNvPr id="34827" name="Picture 11" descr="85c7993fcc72c484f993c04e922f7892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932363" y="1196975"/>
            <a:ext cx="3671887" cy="2546350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ПАМ`ЯТІ ГЕРОЇВ КРУТ</a:t>
            </a:r>
          </a:p>
        </p:txBody>
      </p:sp>
      <p:pic>
        <p:nvPicPr>
          <p:cNvPr id="35845" name="Picture 5" descr="6e3df79a00c29ee83105f0a8748b816a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68313" y="1268413"/>
            <a:ext cx="4175125" cy="2447925"/>
          </a:xfrm>
          <a:prstGeom prst="rect">
            <a:avLst/>
          </a:prstGeom>
          <a:noFill/>
        </p:spPr>
      </p:pic>
      <p:pic>
        <p:nvPicPr>
          <p:cNvPr id="35846" name="Picture 6" descr="IMG_20200129_134125"/>
          <p:cNvPicPr>
            <a:picLocks noChangeAspect="1" noChangeArrowheads="1"/>
          </p:cNvPicPr>
          <p:nvPr>
            <p:ph type="body" idx="1"/>
          </p:nvPr>
        </p:nvPicPr>
        <p:blipFill>
          <a:blip r:embed="rId3"/>
          <a:stretch>
            <a:fillRect/>
          </a:stretch>
        </p:blipFill>
        <p:spPr>
          <a:xfrm>
            <a:off x="468313" y="3789363"/>
            <a:ext cx="4175125" cy="2663825"/>
          </a:xfrm>
        </p:spPr>
      </p:pic>
      <p:pic>
        <p:nvPicPr>
          <p:cNvPr id="35847" name="Picture 7" descr="IMG_20200129_13121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859338" y="1268413"/>
            <a:ext cx="3744912" cy="24479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35848" name="Picture 8" descr="IMG_20200129_130611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859338" y="3789363"/>
            <a:ext cx="3744912" cy="2663825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ДЕНЬ ГЕРОЇВ НЕБЕСНОЇ СОТНІ</a:t>
            </a:r>
          </a:p>
        </p:txBody>
      </p:sp>
      <p:pic>
        <p:nvPicPr>
          <p:cNvPr id="36870" name="Picture 6" descr="IMG_20200220_130047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tretch>
            <a:fillRect/>
          </a:stretch>
        </p:blipFill>
        <p:spPr>
          <a:xfrm>
            <a:off x="4787900" y="1268413"/>
            <a:ext cx="3887788" cy="2520950"/>
          </a:xfrm>
        </p:spPr>
      </p:pic>
      <p:pic>
        <p:nvPicPr>
          <p:cNvPr id="36871" name="Picture 7" descr="IMG_20200220_130439_1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95288" y="1268413"/>
            <a:ext cx="4176712" cy="2520950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36872" name="Picture 8" descr="IMG_20200220_134820_1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68313" y="3860800"/>
            <a:ext cx="4103687" cy="2592388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36873" name="Picture 9" descr="IMG_20200220_135015_1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787900" y="3860800"/>
            <a:ext cx="3960813" cy="252095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ДЕНЬ ВИШИВАНКИ ОНЛАЙН</a:t>
            </a:r>
          </a:p>
        </p:txBody>
      </p:sp>
      <p:pic>
        <p:nvPicPr>
          <p:cNvPr id="46085" name="Picture 5" descr="104955656_222479112061264_6640362830937636559_n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tretch>
            <a:fillRect/>
          </a:stretch>
        </p:blipFill>
        <p:spPr>
          <a:xfrm>
            <a:off x="5724525" y="1125538"/>
            <a:ext cx="3017838" cy="2374900"/>
          </a:xfrm>
        </p:spPr>
      </p:pic>
      <p:pic>
        <p:nvPicPr>
          <p:cNvPr id="46086" name="Picture 6" descr="106064814_398207597784768_319666152090161299_n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795963" y="3644900"/>
            <a:ext cx="2952750" cy="26638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46087" name="Picture 7" descr="106393750_196151735100387_6673700201054381978_n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68313" y="1125538"/>
            <a:ext cx="3024187" cy="2374900"/>
          </a:xfrm>
          <a:prstGeom prst="rect">
            <a:avLst/>
          </a:prstGeom>
          <a:noFill/>
        </p:spPr>
      </p:pic>
      <p:pic>
        <p:nvPicPr>
          <p:cNvPr id="46088" name="Picture 8" descr="105697061_288318702358141_5060784450096673967_n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3563938" y="1125538"/>
            <a:ext cx="2087562" cy="2736850"/>
          </a:xfrm>
          <a:prstGeom prst="rect">
            <a:avLst/>
          </a:prstGeom>
          <a:noFill/>
        </p:spPr>
      </p:pic>
      <p:pic>
        <p:nvPicPr>
          <p:cNvPr id="46089" name="Picture 9" descr="105977342_713682099211764_4026677209468531769_n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468313" y="3644900"/>
            <a:ext cx="2951162" cy="2663825"/>
          </a:xfrm>
          <a:prstGeom prst="rect">
            <a:avLst/>
          </a:prstGeom>
          <a:noFill/>
        </p:spPr>
      </p:pic>
      <p:pic>
        <p:nvPicPr>
          <p:cNvPr id="46090" name="Picture 10" descr="106423036_745680786241433_1878904515423308667_n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3563938" y="3933825"/>
            <a:ext cx="2160587" cy="2303463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37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МІСІЯ ЗАКЛАДУ ОСВІТИ</a:t>
            </a:r>
          </a:p>
        </p:txBody>
      </p:sp>
      <p:sp>
        <p:nvSpPr>
          <p:cNvPr id="737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/>
              <a:buNone/>
            </a:pPr>
            <a:r>
              <a:rPr lang="uk-UA" smtClean="0"/>
              <a:t>   </a:t>
            </a:r>
            <a:r>
              <a:rPr lang="uk-UA" sz="3600" smtClean="0"/>
              <a:t>СТВОРЕННЯ СЕРЕДОВИЩА ДЛЯ НАВЧАННЯ, ВИХОВАННЯ ТА ФОРМУВАННЯ ЦІЛІСНОЇ ОСОБИСТОСТІ НА ЗАСАДАХ МОРАЛЬНО-ЕТИЧНИХ ТА ЛЮДСЬКИХ ЯКОСТЕЙ У ВІДПОВІДНОСТІ ДО ІНДИВІДУАЛЬНИХ ТА СУСУПІЛЬНИХ ПОТРЕБ</a:t>
            </a:r>
          </a:p>
        </p:txBody>
      </p:sp>
    </p:spTree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СПОРТИВНІ ДОСЯГНЕННЯ</a:t>
            </a:r>
          </a:p>
        </p:txBody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 algn="ctr">
              <a:buFont typeface="Arial"/>
              <a:buNone/>
            </a:pPr>
            <a:r>
              <a:rPr lang="uk-UA" smtClean="0">
                <a:latin typeface="Arial"/>
              </a:rPr>
              <a:t>ІІ Спартакіада Старосамбірщини                                           </a:t>
            </a:r>
          </a:p>
          <a:p>
            <a:pPr>
              <a:buFont typeface="Arial"/>
              <a:buNone/>
            </a:pPr>
            <a:r>
              <a:rPr lang="uk-UA" sz="2400" smtClean="0">
                <a:latin typeface="Arial"/>
              </a:rPr>
              <a:t>                                                  ІІ місце (шахмати)</a:t>
            </a:r>
          </a:p>
          <a:p>
            <a:pPr>
              <a:buFont typeface="Arial"/>
              <a:buNone/>
            </a:pPr>
            <a:r>
              <a:rPr lang="uk-UA" sz="2400" smtClean="0">
                <a:latin typeface="Arial"/>
              </a:rPr>
              <a:t>                                                           Павлюк М.</a:t>
            </a:r>
          </a:p>
          <a:p>
            <a:pPr>
              <a:buFont typeface="Arial"/>
              <a:buNone/>
            </a:pPr>
            <a:r>
              <a:rPr lang="uk-UA" sz="2400" smtClean="0">
                <a:latin typeface="Arial"/>
              </a:rPr>
              <a:t>                                                  ІІІ місце (настільний  теніс) </a:t>
            </a:r>
          </a:p>
          <a:p>
            <a:pPr>
              <a:buFont typeface="Arial"/>
              <a:buNone/>
            </a:pPr>
            <a:r>
              <a:rPr lang="uk-UA" sz="2400" smtClean="0">
                <a:latin typeface="Arial"/>
              </a:rPr>
              <a:t>                                                            Голод І.</a:t>
            </a:r>
          </a:p>
          <a:p>
            <a:pPr>
              <a:buFont typeface="Arial"/>
              <a:buNone/>
            </a:pPr>
            <a:r>
              <a:rPr lang="uk-UA" sz="2400" smtClean="0">
                <a:latin typeface="Arial"/>
              </a:rPr>
              <a:t>                                                  ІІІ місце (підтягування)</a:t>
            </a:r>
          </a:p>
          <a:p>
            <a:pPr>
              <a:buFont typeface="Arial"/>
              <a:buNone/>
            </a:pPr>
            <a:r>
              <a:rPr lang="uk-UA" sz="2400" smtClean="0">
                <a:latin typeface="Arial"/>
              </a:rPr>
              <a:t>                                                             Голод І.</a:t>
            </a:r>
          </a:p>
          <a:p>
            <a:pPr>
              <a:buFont typeface="Arial"/>
              <a:buNone/>
            </a:pPr>
            <a:r>
              <a:rPr lang="uk-UA" sz="2400" smtClean="0">
                <a:latin typeface="Arial"/>
              </a:rPr>
              <a:t>                                                  ІІІ місце (масреслінг)</a:t>
            </a:r>
          </a:p>
          <a:p>
            <a:pPr>
              <a:buFont typeface="Arial"/>
              <a:buNone/>
            </a:pPr>
            <a:r>
              <a:rPr lang="uk-UA" sz="2400" smtClean="0">
                <a:latin typeface="Arial"/>
              </a:rPr>
              <a:t>                                                              Булій А.</a:t>
            </a:r>
          </a:p>
        </p:txBody>
      </p:sp>
      <p:sp>
        <p:nvSpPr>
          <p:cNvPr id="38919" name="AutoShape 7" descr="Спорт і діти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uk-UA"/>
          </a:p>
        </p:txBody>
      </p:sp>
      <p:sp>
        <p:nvSpPr>
          <p:cNvPr id="38921" name="AutoShape 9" descr="Спорт і діти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uk-UA"/>
          </a:p>
        </p:txBody>
      </p:sp>
      <p:sp>
        <p:nvSpPr>
          <p:cNvPr id="38923" name="AutoShape 11" descr="Спорт і діти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uk-UA"/>
          </a:p>
        </p:txBody>
      </p:sp>
      <p:sp>
        <p:nvSpPr>
          <p:cNvPr id="38925" name="AutoShape 13" descr="Спорт і діти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uk-UA"/>
          </a:p>
        </p:txBody>
      </p:sp>
      <p:pic>
        <p:nvPicPr>
          <p:cNvPr id="38930" name="Picture 18" descr="79096343_1158431384346292_2029936620811059200_n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55650" y="1844675"/>
            <a:ext cx="3743325" cy="3816350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6802" name="Rectangle 2"/>
          <p:cNvSpPr>
            <a:spLocks noGrp="1"/>
          </p:cNvSpPr>
          <p:nvPr>
            <p:ph type="ctrTitle"/>
          </p:nvPr>
        </p:nvSpPr>
        <p:spPr>
          <a:xfrm>
            <a:off x="827088" y="404813"/>
            <a:ext cx="7772400" cy="3124200"/>
          </a:xfrm>
        </p:spPr>
        <p:txBody>
          <a:bodyPr/>
          <a:lstStyle/>
          <a:p>
            <a:endParaRPr lang="uk-UA" smtClean="0"/>
          </a:p>
        </p:txBody>
      </p:sp>
      <p:sp>
        <p:nvSpPr>
          <p:cNvPr id="76804" name="Rectang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sz="4400" b="1" smtClean="0">
                <a:solidFill>
                  <a:schemeClr val="tx1"/>
                </a:solidFill>
              </a:rPr>
              <a:t>МЕТОДИЧНА РОБОТА</a:t>
            </a:r>
          </a:p>
        </p:txBody>
      </p:sp>
      <p:pic>
        <p:nvPicPr>
          <p:cNvPr id="76806" name="Picture 6" descr="Методична робота - Житомирська загальноосвітня школа І-ІІІ ...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55650" y="404813"/>
            <a:ext cx="3810000" cy="3073400"/>
          </a:xfrm>
          <a:prstGeom prst="rect">
            <a:avLst/>
          </a:prstGeom>
          <a:noFill/>
        </p:spPr>
      </p:pic>
      <p:sp>
        <p:nvSpPr>
          <p:cNvPr id="76808" name="AutoShape 8" descr="Навчаємося разом! | Хотинська спеціальна школа №1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uk-UA"/>
          </a:p>
        </p:txBody>
      </p:sp>
      <p:sp>
        <p:nvSpPr>
          <p:cNvPr id="76810" name="AutoShape 10" descr="Навчаємося разом! | Хотинська спеціальна школа №1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uk-UA"/>
          </a:p>
        </p:txBody>
      </p:sp>
      <p:pic>
        <p:nvPicPr>
          <p:cNvPr id="76812" name="Picture 12" descr="Методичний кабінет ЖППЛ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43438" y="404813"/>
            <a:ext cx="4176712" cy="3024187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МЕТОДИЧНА ПРОБЛЕМА,</a:t>
            </a:r>
          </a:p>
        </p:txBody>
      </p:sp>
      <p:sp>
        <p:nvSpPr>
          <p:cNvPr id="4096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/>
              <a:buNone/>
            </a:pPr>
            <a:r>
              <a:rPr lang="uk-UA" smtClean="0"/>
              <a:t>   над якою працює педагогічний колектив школи:</a:t>
            </a:r>
            <a:endParaRPr lang="uk-UA" b="1" smtClean="0"/>
          </a:p>
          <a:p>
            <a:pPr>
              <a:buFont typeface="Arial"/>
              <a:buNone/>
            </a:pPr>
            <a:r>
              <a:rPr lang="uk-UA" smtClean="0"/>
              <a:t>   “ </a:t>
            </a:r>
            <a:r>
              <a:rPr lang="uk-UA" b="1" i="1" smtClean="0"/>
              <a:t>Використання інноваційних технологій для формування ключових компетентностей учнів ”</a:t>
            </a:r>
          </a:p>
          <a:p>
            <a:pPr>
              <a:buFont typeface="Arial"/>
              <a:buNone/>
            </a:pPr>
            <a:endParaRPr lang="uk-UA" b="1" i="1" smtClean="0"/>
          </a:p>
        </p:txBody>
      </p:sp>
      <p:pic>
        <p:nvPicPr>
          <p:cNvPr id="40965" name="Picture 4" descr="D:\Директор\учительница-png-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724525" y="3213100"/>
            <a:ext cx="3022600" cy="36449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smtClean="0"/>
              <a:t>СКЛАД </a:t>
            </a:r>
            <a:br>
              <a:rPr lang="uk-UA" sz="4000" smtClean="0"/>
            </a:br>
            <a:r>
              <a:rPr lang="uk-UA" sz="4000" smtClean="0"/>
              <a:t>ПЕДАГОГІЧНОГО КОЛЕКТИВУ</a:t>
            </a:r>
          </a:p>
        </p:txBody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uk-UA" sz="2400" smtClean="0"/>
              <a:t>УЧИТЕЛІВ – 17</a:t>
            </a:r>
          </a:p>
          <a:p>
            <a:pPr>
              <a:lnSpc>
                <a:spcPct val="80000"/>
              </a:lnSpc>
            </a:pPr>
            <a:r>
              <a:rPr lang="uk-UA" sz="2400" smtClean="0"/>
              <a:t>ПРАКТИЧНИЙ ПСИХОЛОГ – 1</a:t>
            </a:r>
          </a:p>
          <a:p>
            <a:pPr>
              <a:lnSpc>
                <a:spcPct val="80000"/>
              </a:lnSpc>
            </a:pPr>
            <a:r>
              <a:rPr lang="uk-UA" sz="2400" smtClean="0"/>
              <a:t>СОЦІАЛЬНИЙ ПЕДАГОГ – 1</a:t>
            </a:r>
          </a:p>
          <a:p>
            <a:pPr>
              <a:lnSpc>
                <a:spcPct val="80000"/>
              </a:lnSpc>
            </a:pPr>
            <a:r>
              <a:rPr lang="uk-UA" sz="2400" smtClean="0"/>
              <a:t>АСИСТЕНТ УЧИТЕЛЯ – 1</a:t>
            </a:r>
          </a:p>
          <a:p>
            <a:pPr>
              <a:lnSpc>
                <a:spcPct val="80000"/>
              </a:lnSpc>
              <a:buFont typeface="Arial"/>
              <a:buNone/>
            </a:pPr>
            <a:r>
              <a:rPr lang="uk-UA" sz="2400" smtClean="0"/>
              <a:t>З НИХ:</a:t>
            </a:r>
          </a:p>
          <a:p>
            <a:pPr>
              <a:lnSpc>
                <a:spcPct val="80000"/>
              </a:lnSpc>
            </a:pPr>
            <a:r>
              <a:rPr lang="uk-UA" sz="2400" smtClean="0"/>
              <a:t>“СПЕЦІАЛІСТ ВИЩОЇ КАТЕГОРІЇ” - 7</a:t>
            </a:r>
          </a:p>
          <a:p>
            <a:pPr>
              <a:lnSpc>
                <a:spcPct val="80000"/>
              </a:lnSpc>
            </a:pPr>
            <a:r>
              <a:rPr lang="uk-UA" sz="2400" smtClean="0"/>
              <a:t>ЗВАННЯ “СТАРШИЙ УЧИТЕЛЬ” – 3</a:t>
            </a:r>
          </a:p>
          <a:p>
            <a:pPr>
              <a:lnSpc>
                <a:spcPct val="80000"/>
              </a:lnSpc>
            </a:pPr>
            <a:r>
              <a:rPr lang="uk-UA" sz="2400" smtClean="0"/>
              <a:t> “СПЕЦІАЛІСТ ПЕРШОЇ КАТЕГОРІЇ” - 6</a:t>
            </a:r>
          </a:p>
          <a:p>
            <a:pPr>
              <a:lnSpc>
                <a:spcPct val="80000"/>
              </a:lnSpc>
            </a:pPr>
            <a:r>
              <a:rPr lang="uk-UA" sz="2400" smtClean="0"/>
              <a:t>“СПЕЦІАЛІСТ ДРУГОЇ КАТЕГОРІЇ” – 4</a:t>
            </a:r>
          </a:p>
          <a:p>
            <a:pPr>
              <a:lnSpc>
                <a:spcPct val="80000"/>
              </a:lnSpc>
            </a:pPr>
            <a:r>
              <a:rPr lang="uk-UA" sz="2400" smtClean="0"/>
              <a:t>“СПЕЦІАЛІСТ” – 1</a:t>
            </a:r>
          </a:p>
          <a:p>
            <a:pPr>
              <a:lnSpc>
                <a:spcPct val="80000"/>
              </a:lnSpc>
            </a:pPr>
            <a:r>
              <a:rPr lang="uk-UA" sz="2400" smtClean="0"/>
              <a:t>“9 ТАРИФНИЙ РОЗРЯД” – 1</a:t>
            </a:r>
          </a:p>
          <a:p>
            <a:pPr>
              <a:lnSpc>
                <a:spcPct val="80000"/>
              </a:lnSpc>
            </a:pPr>
            <a:r>
              <a:rPr lang="uk-UA" sz="2400" smtClean="0"/>
              <a:t>“МОЛОДШИЙ СПЕЦІАЛІСТ” - 1</a:t>
            </a:r>
          </a:p>
        </p:txBody>
      </p:sp>
    </p:spTree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3010" name="Rectangle 2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br>
              <a:rPr lang="uk-UA" sz="3600" smtClean="0"/>
            </a:br>
            <a:r>
              <a:rPr lang="uk-UA" sz="3600" smtClean="0"/>
              <a:t>АТЕСТАЦІЯ </a:t>
            </a:r>
            <a:br>
              <a:rPr lang="uk-UA" sz="3600" smtClean="0"/>
            </a:br>
            <a:r>
              <a:rPr lang="uk-UA" sz="3600" smtClean="0"/>
              <a:t>ПЕДАГОГІЧНИХ ПРАЦІВНИКІВ</a:t>
            </a:r>
          </a:p>
        </p:txBody>
      </p:sp>
      <p:sp>
        <p:nvSpPr>
          <p:cNvPr id="43011" name="Rectangle 3"/>
          <p:cNvSpPr>
            <a:spLocks noGrp="1"/>
          </p:cNvSpPr>
          <p:nvPr>
            <p:ph type="body" idx="4294967295"/>
          </p:nvPr>
        </p:nvSpPr>
        <p:spPr>
          <a:xfrm>
            <a:off x="323850" y="1628775"/>
            <a:ext cx="8820150" cy="4032250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/>
              <a:buNone/>
            </a:pPr>
            <a:r>
              <a:rPr lang="uk-UA" sz="2000" smtClean="0"/>
              <a:t>У 2019-2020 НАВЧАЛЬНОМУ РОЦІ АТЕСТУВАЛОСЯ </a:t>
            </a:r>
          </a:p>
          <a:p>
            <a:pPr algn="ctr">
              <a:lnSpc>
                <a:spcPct val="80000"/>
              </a:lnSpc>
              <a:buFont typeface="Arial"/>
              <a:buNone/>
            </a:pPr>
            <a:r>
              <a:rPr lang="uk-UA" sz="2000" smtClean="0"/>
              <a:t>4 ПЕДАГОГІЧНІ ПРАЦІВНИКИ: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uk-UA" sz="2000" smtClean="0"/>
              <a:t>“ спеціаліст другої категорії ”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sz="2000" smtClean="0"/>
              <a:t>      </a:t>
            </a:r>
            <a:r>
              <a:rPr lang="uk-UA" sz="2000" b="1" smtClean="0"/>
              <a:t>Іванюк Л.О., практичний психолог;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sz="2000" b="1" smtClean="0"/>
              <a:t>      Хомик М.О., соціальний педагог;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uk-UA" sz="2000" smtClean="0"/>
              <a:t>відповідає раніше присвоєній кваліфікаційній категорії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sz="2000" smtClean="0"/>
              <a:t>     “ спеціаліст першої категорії ”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sz="2000" smtClean="0"/>
              <a:t>      </a:t>
            </a:r>
            <a:r>
              <a:rPr lang="uk-UA" sz="2000" b="1" smtClean="0"/>
              <a:t>Гривнак М.І., вчитель математики;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uk-UA" sz="2000" smtClean="0"/>
              <a:t>відповідає раніше присвоєній кваліфікаційній категорії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sz="2000" smtClean="0"/>
              <a:t>    “ спеціаліст вищої категорії ”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uk-UA" sz="2000" smtClean="0"/>
              <a:t>     </a:t>
            </a:r>
            <a:r>
              <a:rPr lang="uk-UA" sz="2000" b="1" smtClean="0"/>
              <a:t>Гриб М.М., вчитель української мови та літератури.</a:t>
            </a:r>
          </a:p>
          <a:p>
            <a:pPr>
              <a:lnSpc>
                <a:spcPct val="80000"/>
              </a:lnSpc>
              <a:buFontTx/>
              <a:buNone/>
            </a:pPr>
            <a:endParaRPr lang="uk-UA" sz="2000" b="1" smtClean="0"/>
          </a:p>
          <a:p>
            <a:pPr>
              <a:lnSpc>
                <a:spcPct val="80000"/>
              </a:lnSpc>
              <a:buFontTx/>
              <a:buNone/>
            </a:pPr>
            <a:endParaRPr lang="uk-UA" sz="2400" b="1" smtClean="0"/>
          </a:p>
          <a:p>
            <a:pPr>
              <a:lnSpc>
                <a:spcPct val="80000"/>
              </a:lnSpc>
              <a:buFont typeface="Arial"/>
              <a:buNone/>
            </a:pPr>
            <a:endParaRPr lang="uk-UA" sz="2400" smtClean="0"/>
          </a:p>
        </p:txBody>
      </p:sp>
    </p:spTree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403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КУРСОВА ПЕРЕПІДГОТОВКА</a:t>
            </a:r>
          </a:p>
        </p:txBody>
      </p:sp>
      <p:sp>
        <p:nvSpPr>
          <p:cNvPr id="44035" name="Rectangle 3"/>
          <p:cNvSpPr>
            <a:spLocks noGrp="1"/>
          </p:cNvSpPr>
          <p:nvPr>
            <p:ph type="body" idx="1"/>
          </p:nvPr>
        </p:nvSpPr>
        <p:spPr>
          <a:xfrm>
            <a:off x="539750" y="1412875"/>
            <a:ext cx="8135938" cy="4525963"/>
          </a:xfrm>
        </p:spPr>
        <p:txBody>
          <a:bodyPr/>
          <a:lstStyle/>
          <a:p>
            <a:pPr>
              <a:buFont typeface="Arial"/>
              <a:buNone/>
            </a:pPr>
            <a:r>
              <a:rPr lang="uk-UA" sz="2400" smtClean="0"/>
              <a:t>     ПРОЙШЛИ КУРСОВУ ПЕРЕПІДГОТОВКУ ОНЛАЙН ПІД ЧАС КАРАНТИНУ НА ПЛАТФОРМАХ:</a:t>
            </a:r>
            <a:r>
              <a:rPr lang="uk-UA" smtClean="0"/>
              <a:t> </a:t>
            </a:r>
          </a:p>
          <a:p>
            <a:pPr>
              <a:buFont typeface="Arial"/>
              <a:buNone/>
            </a:pPr>
            <a:r>
              <a:rPr lang="uk-UA" smtClean="0"/>
              <a:t>   - </a:t>
            </a:r>
            <a:r>
              <a:rPr lang="uk-UA" sz="2800" smtClean="0"/>
              <a:t>ВСЕОСВІТА – 8 УЧИТЕЛІВ</a:t>
            </a:r>
          </a:p>
          <a:p>
            <a:pPr>
              <a:buFont typeface="Arial"/>
              <a:buNone/>
            </a:pPr>
            <a:r>
              <a:rPr lang="uk-UA" sz="2800" smtClean="0"/>
              <a:t>   - НА УРОК – 10 УЧИТЕЛІВ</a:t>
            </a:r>
          </a:p>
          <a:p>
            <a:pPr>
              <a:buFont typeface="Arial"/>
              <a:buNone/>
            </a:pPr>
            <a:r>
              <a:rPr lang="uk-UA" sz="2800" smtClean="0"/>
              <a:t>   - </a:t>
            </a:r>
            <a:r>
              <a:rPr lang="en-US" sz="2800" smtClean="0"/>
              <a:t>EDERA – </a:t>
            </a:r>
            <a:r>
              <a:rPr lang="uk-UA" sz="2800" smtClean="0"/>
              <a:t>11 УЧИТЕЛІВ</a:t>
            </a:r>
            <a:endParaRPr lang="en-US" sz="2800" smtClean="0"/>
          </a:p>
          <a:p>
            <a:pPr>
              <a:buFont typeface="Arial"/>
              <a:buNone/>
            </a:pPr>
            <a:r>
              <a:rPr lang="en-US" sz="2800" smtClean="0"/>
              <a:t>   - PROMETEUS</a:t>
            </a:r>
            <a:r>
              <a:rPr lang="uk-UA" sz="2800" smtClean="0"/>
              <a:t> – 10 УЧИТЕЛІВ</a:t>
            </a:r>
            <a:endParaRPr lang="en-US" sz="2800" smtClean="0"/>
          </a:p>
          <a:p>
            <a:pPr>
              <a:buFont typeface="Arial"/>
              <a:buNone/>
            </a:pPr>
            <a:r>
              <a:rPr lang="uk-UA" sz="2800" smtClean="0"/>
              <a:t>  - ДІЯ – 10 УЧИТЕЛІВ</a:t>
            </a:r>
          </a:p>
          <a:p>
            <a:pPr>
              <a:buFont typeface="Arial"/>
              <a:buNone/>
            </a:pPr>
            <a:endParaRPr lang="uk-UA" sz="2800" smtClean="0"/>
          </a:p>
          <a:p>
            <a:pPr>
              <a:buFont typeface="Arial"/>
              <a:buNone/>
            </a:pPr>
            <a:endParaRPr lang="uk-UA" smtClean="0"/>
          </a:p>
        </p:txBody>
      </p:sp>
      <p:pic>
        <p:nvPicPr>
          <p:cNvPr id="44037" name="Picture 5" descr="Світлина від Христини Бандури.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148263" y="1989138"/>
            <a:ext cx="1512887" cy="2160587"/>
          </a:xfrm>
          <a:prstGeom prst="rect">
            <a:avLst/>
          </a:prstGeom>
          <a:noFill/>
        </p:spPr>
      </p:pic>
      <p:pic>
        <p:nvPicPr>
          <p:cNvPr id="44039" name="Picture 7" descr="99427903_343785853256780_1903824501120958464_n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716463" y="4437063"/>
            <a:ext cx="1944687" cy="1152525"/>
          </a:xfrm>
          <a:prstGeom prst="rect">
            <a:avLst/>
          </a:prstGeom>
          <a:noFill/>
        </p:spPr>
      </p:pic>
      <p:pic>
        <p:nvPicPr>
          <p:cNvPr id="44041" name="Picture 9" descr="98006500_698980114200735_1234271127245684736_o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877050" y="1989138"/>
            <a:ext cx="1365250" cy="2232025"/>
          </a:xfrm>
          <a:prstGeom prst="rect">
            <a:avLst/>
          </a:prstGeom>
          <a:noFill/>
        </p:spPr>
      </p:pic>
      <p:pic>
        <p:nvPicPr>
          <p:cNvPr id="44043" name="Picture 11" descr="Світлина від Софії Наливайко-Лесик.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659563" y="4221163"/>
            <a:ext cx="1944687" cy="1152525"/>
          </a:xfrm>
          <a:prstGeom prst="rect">
            <a:avLst/>
          </a:prstGeom>
          <a:noFill/>
        </p:spPr>
      </p:pic>
      <p:pic>
        <p:nvPicPr>
          <p:cNvPr id="44045" name="Picture 13" descr="Світлина від Марії Цегенько."/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3276600" y="4868863"/>
            <a:ext cx="1512888" cy="1682750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710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smtClean="0"/>
              <a:t>ОКРУЖНЕ МЕТОДИЧНЕ ОБ`ЄДНАННЯ ВЧИТЕЛІВ МАТЕМАТИКИ</a:t>
            </a:r>
          </a:p>
        </p:txBody>
      </p:sp>
      <p:sp>
        <p:nvSpPr>
          <p:cNvPr id="4710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>
              <a:buFont typeface="Arial"/>
              <a:buNone/>
            </a:pPr>
            <a:endParaRPr lang="uk-UA" smtClean="0"/>
          </a:p>
        </p:txBody>
      </p:sp>
      <p:pic>
        <p:nvPicPr>
          <p:cNvPr id="47109" name="Picture 5" descr="4edcb876a7faabb83ad37624425b7511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68313" y="1628775"/>
            <a:ext cx="4032250" cy="2305050"/>
          </a:xfrm>
          <a:prstGeom prst="rect">
            <a:avLst/>
          </a:prstGeom>
          <a:noFill/>
        </p:spPr>
      </p:pic>
      <p:pic>
        <p:nvPicPr>
          <p:cNvPr id="47111" name="Picture 7" descr="61a4c7219115479579f97e68e11e50d1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643438" y="4005263"/>
            <a:ext cx="4032250" cy="2305050"/>
          </a:xfrm>
          <a:prstGeom prst="rect">
            <a:avLst/>
          </a:prstGeom>
          <a:noFill/>
        </p:spPr>
      </p:pic>
      <p:pic>
        <p:nvPicPr>
          <p:cNvPr id="47113" name="Picture 9" descr="765b4eee2bea35bb07888230e1adf215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68313" y="4005263"/>
            <a:ext cx="4032250" cy="2303462"/>
          </a:xfrm>
          <a:prstGeom prst="rect">
            <a:avLst/>
          </a:prstGeom>
          <a:noFill/>
        </p:spPr>
      </p:pic>
      <p:pic>
        <p:nvPicPr>
          <p:cNvPr id="47115" name="Picture 11" descr="f1e9709ed39d65c52e4afa51a8d8b585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643438" y="1628775"/>
            <a:ext cx="4032250" cy="2305050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smtClean="0"/>
              <a:t>ПІДВИЩЕННЯ НАУКОВО-МЕТОДИЧНОГО РІВНЯ</a:t>
            </a:r>
          </a:p>
        </p:txBody>
      </p:sp>
      <p:sp>
        <p:nvSpPr>
          <p:cNvPr id="4813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/>
              <a:buNone/>
            </a:pPr>
            <a:r>
              <a:rPr lang="uk-UA" sz="2400" b="1" smtClean="0"/>
              <a:t>ВІДКРИТІ УРОКИ</a:t>
            </a:r>
            <a:r>
              <a:rPr lang="uk-UA" sz="2400" smtClean="0"/>
              <a:t>  ПРОВЕЛИ:</a:t>
            </a:r>
          </a:p>
          <a:p>
            <a:pPr>
              <a:buFont typeface="Arial"/>
              <a:buNone/>
            </a:pPr>
            <a:r>
              <a:rPr lang="uk-UA" sz="2800" smtClean="0"/>
              <a:t>Топільницька О.М. – Я досліджую світ (1 клас)</a:t>
            </a:r>
          </a:p>
          <a:p>
            <a:pPr>
              <a:buFont typeface="Arial"/>
              <a:buNone/>
            </a:pPr>
            <a:r>
              <a:rPr lang="uk-UA" sz="2800" smtClean="0"/>
              <a:t>Цегенько М.Я. – читання (2-3 клас-комплект)</a:t>
            </a:r>
          </a:p>
          <a:p>
            <a:pPr>
              <a:buFont typeface="Arial"/>
              <a:buNone/>
            </a:pPr>
            <a:r>
              <a:rPr lang="uk-UA" sz="2800" smtClean="0"/>
              <a:t>Терешкевич В.М. – математика (4 клас)</a:t>
            </a:r>
          </a:p>
          <a:p>
            <a:pPr>
              <a:buFont typeface="Arial"/>
              <a:buNone/>
            </a:pPr>
            <a:r>
              <a:rPr lang="uk-UA" sz="2800" smtClean="0"/>
              <a:t>Гриб М.М – українська література (7 клас)</a:t>
            </a:r>
          </a:p>
          <a:p>
            <a:pPr>
              <a:buFont typeface="Arial"/>
              <a:buNone/>
            </a:pPr>
            <a:r>
              <a:rPr lang="uk-UA" sz="2800" smtClean="0"/>
              <a:t>Гривнак М.І. – алгебра (8 клас)</a:t>
            </a:r>
          </a:p>
          <a:p>
            <a:pPr>
              <a:buFont typeface="Arial"/>
              <a:buNone/>
            </a:pPr>
            <a:r>
              <a:rPr lang="uk-UA" sz="2800" smtClean="0"/>
              <a:t>Дякун В.В. – англійська мова (9 клас)</a:t>
            </a:r>
          </a:p>
          <a:p>
            <a:pPr>
              <a:buFont typeface="Arial"/>
              <a:buNone/>
            </a:pPr>
            <a:r>
              <a:rPr lang="uk-UA" sz="2800" smtClean="0"/>
              <a:t>Барзух М.Б. – хімія (9 клас)</a:t>
            </a:r>
          </a:p>
        </p:txBody>
      </p:sp>
    </p:spTree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34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СПІВПРАЦЯ З БАТЬКАМИ</a:t>
            </a:r>
          </a:p>
        </p:txBody>
      </p:sp>
      <p:sp>
        <p:nvSpPr>
          <p:cNvPr id="103427" name="Rectangle 3"/>
          <p:cNvSpPr>
            <a:spLocks noGrp="1"/>
          </p:cNvSpPr>
          <p:nvPr>
            <p:ph type="body" idx="1"/>
          </p:nvPr>
        </p:nvSpPr>
        <p:spPr>
          <a:xfrm>
            <a:off x="468313" y="1341438"/>
            <a:ext cx="8229600" cy="5327650"/>
          </a:xfrm>
        </p:spPr>
        <p:txBody>
          <a:bodyPr/>
          <a:lstStyle/>
          <a:p>
            <a:pPr>
              <a:buFont typeface="Arial"/>
              <a:buNone/>
            </a:pPr>
            <a:r>
              <a:rPr lang="uk-UA" smtClean="0"/>
              <a:t>                                </a:t>
            </a:r>
            <a:r>
              <a:rPr lang="uk-UA" sz="2800" smtClean="0"/>
              <a:t>НАПРЯМИ ОРГАНІЗАЦІЇ РОБОТИ </a:t>
            </a:r>
          </a:p>
          <a:p>
            <a:pPr>
              <a:buFont typeface="Arial"/>
              <a:buNone/>
            </a:pPr>
            <a:r>
              <a:rPr lang="uk-UA" sz="2800" smtClean="0"/>
              <a:t>                                             З БАТЬКАМИ УЧНІВ</a:t>
            </a:r>
          </a:p>
          <a:p>
            <a:pPr>
              <a:buFont typeface="Arial"/>
              <a:buNone/>
            </a:pPr>
            <a:r>
              <a:rPr lang="uk-UA" sz="2800" smtClean="0"/>
              <a:t>                         </a:t>
            </a:r>
          </a:p>
        </p:txBody>
      </p:sp>
      <p:pic>
        <p:nvPicPr>
          <p:cNvPr id="103429" name="Picture 5" descr="Планування роботи з батьками - Дошкільний навчальний заклад (ясла ...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87450" y="1268413"/>
            <a:ext cx="1944688" cy="1727200"/>
          </a:xfrm>
          <a:prstGeom prst="rect">
            <a:avLst/>
          </a:prstGeom>
          <a:noFill/>
        </p:spPr>
      </p:pic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539750" y="2944813"/>
            <a:ext cx="8064500" cy="28384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r>
              <a:rPr lang="uk-UA"/>
              <a:t>1. Вивчення сімей учнів, їх виховного потенціалу.</a:t>
            </a:r>
          </a:p>
          <a:p>
            <a:r>
              <a:rPr lang="uk-UA"/>
              <a:t>2. Включення батьків у освітній процес як рівноправних учасників, </a:t>
            </a:r>
          </a:p>
          <a:p>
            <a:r>
              <a:rPr lang="uk-UA"/>
              <a:t>інтеграція зусиль і гармонізація взаємин педагогічного колективу і батьківської громадськості в створення сприятливих умов для навчання</a:t>
            </a:r>
          </a:p>
          <a:p>
            <a:r>
              <a:rPr lang="uk-UA"/>
              <a:t> та виховання учнів.</a:t>
            </a:r>
          </a:p>
          <a:p>
            <a:r>
              <a:rPr lang="uk-UA"/>
              <a:t>3.Формування педагогічної культури сучасної сім`ї та допомога батькам в їх психолого-педагогічний самоосвіті.</a:t>
            </a:r>
          </a:p>
          <a:p>
            <a:r>
              <a:rPr lang="uk-UA"/>
              <a:t>4. Корекція виховної діяльності родин з різним типом сімейного виховання.</a:t>
            </a:r>
          </a:p>
          <a:p>
            <a:endParaRPr lang="uk-UA"/>
          </a:p>
        </p:txBody>
      </p:sp>
    </p:spTree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5237" name="Rectangle 5"/>
          <p:cNvSpPr>
            <a:spLocks noGrp="1"/>
          </p:cNvSpPr>
          <p:nvPr>
            <p:ph type="ctrTitle"/>
          </p:nvPr>
        </p:nvSpPr>
        <p:spPr>
          <a:xfrm>
            <a:off x="685800" y="476250"/>
            <a:ext cx="7772400" cy="1584325"/>
          </a:xfrm>
        </p:spPr>
        <p:txBody>
          <a:bodyPr/>
          <a:lstStyle/>
          <a:p>
            <a:r>
              <a:rPr lang="uk-UA" smtClean="0">
                <a:latin typeface="Arial"/>
              </a:rPr>
              <a:t>ФОРМИ РОБОТИ З БАТЬКАМИ</a:t>
            </a:r>
          </a:p>
        </p:txBody>
      </p:sp>
      <p:sp>
        <p:nvSpPr>
          <p:cNvPr id="95238" name="Rectangle 6"/>
          <p:cNvSpPr>
            <a:spLocks noGrp="1"/>
          </p:cNvSpPr>
          <p:nvPr>
            <p:ph type="subTitle" idx="1"/>
          </p:nvPr>
        </p:nvSpPr>
        <p:spPr>
          <a:xfrm>
            <a:off x="611188" y="1916113"/>
            <a:ext cx="7848600" cy="3722687"/>
          </a:xfrm>
        </p:spPr>
        <p:txBody>
          <a:bodyPr/>
          <a:lstStyle/>
          <a:p>
            <a:endParaRPr lang="uk-UA" smtClean="0">
              <a:solidFill>
                <a:schemeClr val="tx1"/>
              </a:solidFill>
            </a:endParaRPr>
          </a:p>
        </p:txBody>
      </p:sp>
      <p:pic>
        <p:nvPicPr>
          <p:cNvPr id="95239" name="Picture 7" descr="49993377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84213" y="1916113"/>
            <a:ext cx="7704137" cy="3889375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4759" name="Rectangle 7"/>
          <p:cNvSpPr>
            <a:spLocks noGrp="1"/>
          </p:cNvSpPr>
          <p:nvPr>
            <p:ph type="ctrTitle"/>
          </p:nvPr>
        </p:nvSpPr>
        <p:spPr>
          <a:xfrm>
            <a:off x="685800" y="404813"/>
            <a:ext cx="7772400" cy="3195637"/>
          </a:xfrm>
        </p:spPr>
        <p:txBody>
          <a:bodyPr/>
          <a:lstStyle/>
          <a:p>
            <a:endParaRPr lang="uk-UA" smtClean="0"/>
          </a:p>
        </p:txBody>
      </p:sp>
      <p:sp>
        <p:nvSpPr>
          <p:cNvPr id="74760" name="Rectangle 8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055688"/>
          </a:xfrm>
        </p:spPr>
        <p:txBody>
          <a:bodyPr/>
          <a:lstStyle/>
          <a:p>
            <a:r>
              <a:rPr lang="uk-UA" sz="4400" b="1" smtClean="0">
                <a:solidFill>
                  <a:schemeClr val="tx1"/>
                </a:solidFill>
              </a:rPr>
              <a:t>НАВЧАЛЬНА РОБОТА</a:t>
            </a:r>
          </a:p>
        </p:txBody>
      </p:sp>
      <p:pic>
        <p:nvPicPr>
          <p:cNvPr id="74757" name="Picture 5" descr="ОГОЛОШЕННЯ! – Скварявська ЗОШ І-ІІІ ступенів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27088" y="476250"/>
            <a:ext cx="4032250" cy="3384550"/>
          </a:xfrm>
          <a:prstGeom prst="rect">
            <a:avLst/>
          </a:prstGeom>
          <a:noFill/>
        </p:spPr>
      </p:pic>
      <p:pic>
        <p:nvPicPr>
          <p:cNvPr id="74762" name="Picture 10" descr="Нове положення про індивідуальне навчання в школі - Сколівська ...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003800" y="476250"/>
            <a:ext cx="3594100" cy="3457575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318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smtClean="0"/>
              <a:t>ЗБЕРЕЖЕННЯ ТА ЗМІЦНЕННЯ ЗДОРОВ`Я УЧНІВ</a:t>
            </a:r>
          </a:p>
        </p:txBody>
      </p:sp>
      <p:sp>
        <p:nvSpPr>
          <p:cNvPr id="93187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147050" cy="4525963"/>
          </a:xfrm>
        </p:spPr>
        <p:txBody>
          <a:bodyPr/>
          <a:lstStyle/>
          <a:p>
            <a:pPr algn="ctr">
              <a:buFont typeface="Arial"/>
              <a:buNone/>
            </a:pPr>
            <a:r>
              <a:rPr lang="uk-UA" sz="2800" smtClean="0"/>
              <a:t>Таблиця розподілу учнів на групи для занять фізичною культурою</a:t>
            </a:r>
          </a:p>
          <a:p>
            <a:pPr algn="ctr">
              <a:buFont typeface="Arial"/>
              <a:buNone/>
            </a:pPr>
            <a:endParaRPr lang="uk-UA" sz="2800" smtClean="0"/>
          </a:p>
        </p:txBody>
      </p:sp>
      <p:graphicFrame>
        <p:nvGraphicFramePr>
          <p:cNvPr id="93218" name="Group 34"/>
          <p:cNvGraphicFramePr>
            <a:graphicFrameLocks noGrp="1"/>
          </p:cNvGraphicFramePr>
          <p:nvPr>
            <p:ph sz="half" idx="2"/>
          </p:nvPr>
        </p:nvGraphicFramePr>
        <p:xfrm>
          <a:off x="539750" y="2636838"/>
          <a:ext cx="8064500" cy="3489327"/>
        </p:xfrm>
        <a:graphic>
          <a:graphicData uri="http://schemas.openxmlformats.org/drawingml/2006/table">
            <a:tbl>
              <a:tblPr/>
              <a:tblGrid>
                <a:gridCol w="2709863"/>
                <a:gridCol w="2762250"/>
                <a:gridCol w="2592387"/>
              </a:tblGrid>
              <a:tr h="871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None/>
                      </a:pPr>
                      <a:endParaRPr kumimoji="0" lang="uk-UA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None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1-4 класи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None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5-9 класи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47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None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Основна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None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None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1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None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Спеціальна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None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None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15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None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Підготовча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None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None/>
                      </a:pPr>
                      <a:r>
                        <a:rPr kumimoji="0" lang="uk-UA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91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СОЦІАЛЬНИЙ ЗАХИСТ</a:t>
            </a:r>
          </a:p>
        </p:txBody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  <a:buFont typeface="Arial"/>
              <a:buNone/>
            </a:pPr>
            <a:r>
              <a:rPr lang="uk-UA" sz="2000" b="1" smtClean="0"/>
              <a:t>Соціальний паспорт школи за 2019-2020 н.р.:</a:t>
            </a:r>
          </a:p>
          <a:p>
            <a:pPr>
              <a:lnSpc>
                <a:spcPct val="80000"/>
              </a:lnSpc>
            </a:pPr>
            <a:r>
              <a:rPr lang="uk-UA" sz="2000" smtClean="0"/>
              <a:t>Діти-сироти-0</a:t>
            </a:r>
          </a:p>
          <a:p>
            <a:pPr>
              <a:lnSpc>
                <a:spcPct val="80000"/>
              </a:lnSpc>
            </a:pPr>
            <a:r>
              <a:rPr lang="uk-UA" sz="2000" smtClean="0"/>
              <a:t>Діти-півсироти-0</a:t>
            </a:r>
          </a:p>
          <a:p>
            <a:pPr>
              <a:lnSpc>
                <a:spcPct val="80000"/>
              </a:lnSpc>
            </a:pPr>
            <a:r>
              <a:rPr lang="uk-UA" sz="2000" smtClean="0"/>
              <a:t>Діти з інвалідністю-2</a:t>
            </a:r>
          </a:p>
          <a:p>
            <a:pPr>
              <a:lnSpc>
                <a:spcPct val="80000"/>
              </a:lnSpc>
            </a:pPr>
            <a:r>
              <a:rPr lang="uk-UA" sz="2000" smtClean="0"/>
              <a:t>Діти трудових  мігрантів-0</a:t>
            </a:r>
          </a:p>
          <a:p>
            <a:pPr>
              <a:lnSpc>
                <a:spcPct val="80000"/>
              </a:lnSpc>
            </a:pPr>
            <a:r>
              <a:rPr lang="uk-UA" sz="2000" smtClean="0"/>
              <a:t>Діти, що потерпіли внаслідок аварії на ЧАЕС-0</a:t>
            </a:r>
          </a:p>
          <a:p>
            <a:pPr>
              <a:lnSpc>
                <a:spcPct val="80000"/>
              </a:lnSpc>
            </a:pPr>
            <a:r>
              <a:rPr lang="uk-UA" sz="2000" smtClean="0"/>
              <a:t>Діти з неповних сімей—0</a:t>
            </a:r>
          </a:p>
          <a:p>
            <a:pPr>
              <a:lnSpc>
                <a:spcPct val="80000"/>
              </a:lnSpc>
            </a:pPr>
            <a:r>
              <a:rPr lang="uk-UA" sz="2000" smtClean="0"/>
              <a:t>Діти з багатодітних родин - 12</a:t>
            </a:r>
          </a:p>
          <a:p>
            <a:pPr>
              <a:lnSpc>
                <a:spcPct val="80000"/>
              </a:lnSpc>
            </a:pPr>
            <a:r>
              <a:rPr lang="uk-UA" sz="2000" smtClean="0"/>
              <a:t>Діти з малозабезпечених родин - 6</a:t>
            </a:r>
          </a:p>
          <a:p>
            <a:pPr>
              <a:lnSpc>
                <a:spcPct val="80000"/>
              </a:lnSpc>
            </a:pPr>
            <a:r>
              <a:rPr lang="uk-UA" sz="2000" smtClean="0"/>
              <a:t>Діти військовослужбовців, які загинули під час службових обов’язків-0</a:t>
            </a:r>
          </a:p>
          <a:p>
            <a:pPr>
              <a:lnSpc>
                <a:spcPct val="80000"/>
              </a:lnSpc>
            </a:pPr>
            <a:r>
              <a:rPr lang="uk-UA" sz="2000" smtClean="0"/>
              <a:t>Діти,батьки яких перебували (-ють) у зоні АТО - 0</a:t>
            </a:r>
          </a:p>
          <a:p>
            <a:pPr>
              <a:lnSpc>
                <a:spcPct val="80000"/>
              </a:lnSpc>
            </a:pPr>
            <a:r>
              <a:rPr lang="uk-UA" sz="2000" smtClean="0"/>
              <a:t>Діти-переселенці – 0</a:t>
            </a:r>
          </a:p>
          <a:p>
            <a:pPr>
              <a:lnSpc>
                <a:spcPct val="80000"/>
              </a:lnSpc>
            </a:pPr>
            <a:endParaRPr lang="uk-UA" sz="2000" b="1" smtClean="0"/>
          </a:p>
          <a:p>
            <a:pPr>
              <a:lnSpc>
                <a:spcPct val="80000"/>
              </a:lnSpc>
              <a:buFont typeface="Arial"/>
              <a:buNone/>
            </a:pPr>
            <a:endParaRPr lang="uk-UA" sz="2000" smtClean="0"/>
          </a:p>
        </p:txBody>
      </p:sp>
    </p:spTree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8068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УПРАВЛІНСЬКА ДІЯЛЬНІСТЬ</a:t>
            </a:r>
          </a:p>
        </p:txBody>
      </p:sp>
      <p:graphicFrame>
        <p:nvGraphicFramePr>
          <p:cNvPr id="88071" name="Diagram 7"/>
          <p:cNvGraphicFramePr/>
          <p:nvPr>
            <p:ph type="dgm" idx="1"/>
          </p:nvPr>
        </p:nvGraphicFramePr>
        <p:xfrm>
          <a:off x="0" y="1125538"/>
          <a:ext cx="9144000" cy="4953000"/>
        </p:xfrm>
        <a:graphic>
          <a:graphicData uri="http://schemas.openxmlformats.org/drawingml/2006/compatibility">
            <com:legacyDrawing xmlns:com="http://schemas.openxmlformats.org/drawingml/2006/compatibility" spid="_x0000_s1040"/>
          </a:graphicData>
        </a:graphic>
      </p:graphicFrame>
    </p:spTree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2949" name="Picture 5" descr="unnamed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42988" y="549275"/>
            <a:ext cx="7273925" cy="4760913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2228" name="Rectang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22787"/>
          </a:xfrm>
        </p:spPr>
        <p:txBody>
          <a:bodyPr/>
          <a:lstStyle/>
          <a:p>
            <a:br>
              <a:rPr lang="uk-UA" smtClean="0"/>
            </a:b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935038" y="2349500"/>
            <a:ext cx="8208962" cy="11890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ts val="1000"/>
              </a:spcBef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ru-RU" altLang="ru-RU" sz="7200" b="1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Дякую за увагу!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74" name="Прямоугольник 3"/>
          <p:cNvSpPr>
            <a:spLocks noChangeArrowheads="1"/>
          </p:cNvSpPr>
          <p:nvPr/>
        </p:nvSpPr>
        <p:spPr bwMode="auto">
          <a:xfrm>
            <a:off x="1116013" y="908050"/>
            <a:ext cx="7286625" cy="4603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uk-UA" sz="28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УЧНІВСЬКИЙ КОЛЕКТИВ</a:t>
            </a:r>
          </a:p>
          <a:p>
            <a:pPr algn="ctr" eaLnBrk="1" hangingPunct="1"/>
            <a:endParaRPr lang="uk-UA" sz="28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Tx/>
              <a:buChar char="•"/>
            </a:pPr>
            <a:r>
              <a:rPr lang="uk-UA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 Кількість класів – 4  </a:t>
            </a:r>
          </a:p>
          <a:p>
            <a:pPr>
              <a:buFontTx/>
              <a:buChar char="•"/>
            </a:pPr>
            <a:r>
              <a:rPr lang="uk-UA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 Кількість учнів – 40</a:t>
            </a:r>
          </a:p>
          <a:p>
            <a:pPr>
              <a:buFontTx/>
              <a:buChar char="•"/>
            </a:pPr>
            <a:r>
              <a:rPr lang="uk-UA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 1 клас – 7 учнів</a:t>
            </a:r>
          </a:p>
          <a:p>
            <a:pPr>
              <a:buFontTx/>
              <a:buChar char="•"/>
            </a:pPr>
            <a:r>
              <a:rPr lang="uk-UA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 2 клас – 3 учні</a:t>
            </a:r>
          </a:p>
          <a:p>
            <a:pPr>
              <a:buFontTx/>
              <a:buChar char="•"/>
            </a:pPr>
            <a:r>
              <a:rPr lang="uk-UA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 3 клас – 4 учні</a:t>
            </a:r>
          </a:p>
          <a:p>
            <a:pPr>
              <a:buFontTx/>
              <a:buChar char="•"/>
            </a:pPr>
            <a:r>
              <a:rPr lang="uk-UA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 4 клас – 5 учнів</a:t>
            </a:r>
          </a:p>
          <a:p>
            <a:pPr>
              <a:buFontTx/>
              <a:buChar char="•"/>
            </a:pPr>
            <a:r>
              <a:rPr lang="uk-UA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 5 клас – 2 учні</a:t>
            </a:r>
          </a:p>
          <a:p>
            <a:pPr>
              <a:buFontTx/>
              <a:buChar char="•"/>
            </a:pPr>
            <a:r>
              <a:rPr lang="uk-UA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 6 клас – 3 учні</a:t>
            </a:r>
          </a:p>
          <a:p>
            <a:pPr>
              <a:buFontTx/>
              <a:buChar char="•"/>
            </a:pPr>
            <a:r>
              <a:rPr lang="uk-UA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 7 клас – 5 учнів</a:t>
            </a:r>
          </a:p>
          <a:p>
            <a:pPr>
              <a:buFontTx/>
              <a:buChar char="•"/>
            </a:pPr>
            <a:r>
              <a:rPr lang="uk-UA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 8 клас – 7 учнів</a:t>
            </a:r>
          </a:p>
          <a:p>
            <a:pPr>
              <a:buFontTx/>
              <a:buChar char="•"/>
            </a:pPr>
            <a:r>
              <a:rPr lang="uk-UA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 9 клас – 4 учні</a:t>
            </a:r>
          </a:p>
          <a:p>
            <a:pPr eaLnBrk="1" hangingPunct="1"/>
            <a:endParaRPr lang="uk-UA" sz="20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076" name="Picture 4" descr="Загальні правила для учнів школи | Сайт Світлани Рябих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284663" y="1916113"/>
            <a:ext cx="3816350" cy="316865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602" name="Rectangle 2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uk-UA" smtClean="0"/>
              <a:t>НАВЧАЛЬНІ ДОСЯГНЕННЯ</a:t>
            </a:r>
          </a:p>
        </p:txBody>
      </p:sp>
      <p:graphicFrame>
        <p:nvGraphicFramePr>
          <p:cNvPr id="8" name="Object 7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519113" y="1679575"/>
          <a:ext cx="7602537" cy="2084388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graphicFrame>
        <p:nvGraphicFramePr>
          <p:cNvPr id="9" name="Object 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083175" y="1651000"/>
          <a:ext cx="3167063" cy="2084388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graphicFrame>
        <p:nvGraphicFramePr>
          <p:cNvPr id="10" name="Object 1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887413" y="3989388"/>
          <a:ext cx="3176587" cy="2085975"/>
        </p:xfrm>
        <a:graphic>
          <a:graphicData uri="http://schemas.openxmlformats.org/drawingml/2006/chart">
            <c:chart xmlns:c="http://schemas.openxmlformats.org/drawingml/2006/chart" r:id="rId4"/>
          </a:graphicData>
        </a:graphic>
      </p:graphicFrame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0" y="240030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endParaRPr lang="uk-UA"/>
          </a:p>
        </p:txBody>
      </p:sp>
      <p:graphicFrame>
        <p:nvGraphicFramePr>
          <p:cNvPr id="11" name="Object 16"/>
          <p:cNvGraphicFramePr>
            <a:graphicFrameLocks noChangeAspect="1"/>
          </p:cNvGraphicFramePr>
          <p:nvPr/>
        </p:nvGraphicFramePr>
        <p:xfrm>
          <a:off x="519113" y="1535113"/>
          <a:ext cx="7926387" cy="3859212"/>
        </p:xfrm>
        <a:graphic>
          <a:graphicData uri="http://schemas.openxmlformats.org/drawingml/2006/chart">
            <c:chart xmlns:c="http://schemas.openxmlformats.org/drawingml/2006/chart" r:id="rId5"/>
          </a:graphicData>
        </a:graphic>
      </p:graphicFrame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br>
              <a:rPr lang="uk-UA" sz="4000" smtClean="0"/>
            </a:br>
            <a:r>
              <a:rPr lang="uk-UA" sz="4000" smtClean="0"/>
              <a:t>ПОХВАЛЬНИЙ ЛИСТ</a:t>
            </a:r>
            <a:br>
              <a:rPr lang="uk-UA" sz="4000" smtClean="0"/>
            </a:br>
            <a:r>
              <a:rPr lang="uk-UA" sz="2800" smtClean="0"/>
              <a:t>ОТРИМАЛИ:</a:t>
            </a:r>
            <a:br>
              <a:rPr lang="uk-UA" sz="2800" smtClean="0"/>
            </a:br>
          </a:p>
        </p:txBody>
      </p:sp>
      <p:sp>
        <p:nvSpPr>
          <p:cNvPr id="26627" name="Rectangle 3"/>
          <p:cNvSpPr>
            <a:spLocks noGrp="1"/>
          </p:cNvSpPr>
          <p:nvPr>
            <p:ph type="body" sz="half" idx="1"/>
          </p:nvPr>
        </p:nvSpPr>
        <p:spPr>
          <a:xfrm>
            <a:off x="468313" y="1628775"/>
            <a:ext cx="5183187" cy="4525963"/>
          </a:xfrm>
        </p:spPr>
        <p:txBody>
          <a:bodyPr/>
          <a:lstStyle/>
          <a:p>
            <a:pPr>
              <a:buFont typeface="Arial"/>
              <a:buNone/>
            </a:pPr>
            <a:r>
              <a:rPr lang="uk-UA" sz="2800" smtClean="0"/>
              <a:t>  </a:t>
            </a:r>
            <a:r>
              <a:rPr lang="uk-UA" smtClean="0"/>
              <a:t>3 клас – Левицька Вероніка</a:t>
            </a:r>
          </a:p>
          <a:p>
            <a:pPr>
              <a:buFont typeface="Arial"/>
              <a:buNone/>
            </a:pPr>
            <a:r>
              <a:rPr lang="uk-UA" smtClean="0"/>
              <a:t>  4 клас – Гартман Юлія</a:t>
            </a:r>
          </a:p>
          <a:p>
            <a:pPr>
              <a:buFont typeface="Arial"/>
              <a:buNone/>
            </a:pPr>
            <a:r>
              <a:rPr lang="uk-UA" smtClean="0"/>
              <a:t>  7 клас – Булій Анастасія</a:t>
            </a:r>
          </a:p>
          <a:p>
            <a:pPr>
              <a:buFont typeface="Arial"/>
              <a:buNone/>
            </a:pPr>
            <a:r>
              <a:rPr lang="uk-UA" smtClean="0"/>
              <a:t>  8 клас – Томинець Софія</a:t>
            </a:r>
          </a:p>
          <a:p>
            <a:pPr>
              <a:buFont typeface="Arial"/>
              <a:buNone/>
            </a:pPr>
            <a:endParaRPr lang="uk-UA" smtClean="0"/>
          </a:p>
          <a:p>
            <a:endParaRPr lang="uk-UA" smtClean="0"/>
          </a:p>
        </p:txBody>
      </p:sp>
      <p:graphicFrame>
        <p:nvGraphicFramePr>
          <p:cNvPr id="26629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5795963" y="1628775"/>
          <a:ext cx="2338387" cy="345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PDF" r:id="rId2" progId="FoxitReader.Document">
                  <p:embed/>
                </p:oleObj>
              </mc:Choice>
              <mc:Fallback>
                <p:oleObj name="PDF" r:id="rId2" progId="FoxitReader.Document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795963" y="1628775"/>
                        <a:ext cx="2338387" cy="34559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57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НАШІ ВИПУСКНИКИ</a:t>
            </a:r>
          </a:p>
        </p:txBody>
      </p:sp>
      <p:sp>
        <p:nvSpPr>
          <p:cNvPr id="75779" name="Rectangle 3"/>
          <p:cNvSpPr>
            <a:spLocks noGrp="1"/>
          </p:cNvSpPr>
          <p:nvPr>
            <p:ph type="body" idx="1"/>
          </p:nvPr>
        </p:nvSpPr>
        <p:spPr>
          <a:xfrm>
            <a:off x="468313" y="1052513"/>
            <a:ext cx="8229600" cy="5073650"/>
          </a:xfrm>
        </p:spPr>
        <p:txBody>
          <a:bodyPr/>
          <a:lstStyle/>
          <a:p>
            <a:pPr algn="ctr">
              <a:buFont typeface="Arial"/>
              <a:buNone/>
            </a:pPr>
            <a:r>
              <a:rPr lang="uk-UA" smtClean="0"/>
              <a:t>    </a:t>
            </a:r>
            <a:r>
              <a:rPr lang="uk-UA" sz="2000" smtClean="0"/>
              <a:t>9 КЛАС ЗАКІНЧИЛИ 4 УЧНІ</a:t>
            </a:r>
          </a:p>
          <a:p>
            <a:pPr>
              <a:buFont typeface="Arial"/>
              <a:buNone/>
            </a:pPr>
            <a:r>
              <a:rPr lang="uk-UA" sz="2000" smtClean="0"/>
              <a:t>                           </a:t>
            </a:r>
            <a:r>
              <a:rPr lang="uk-UA" sz="2000" smtClean="0">
                <a:solidFill>
                  <a:srgbClr val="FF0000"/>
                </a:solidFill>
              </a:rPr>
              <a:t>СВІДОЦТВО З ВІДЗНАКОЮ</a:t>
            </a:r>
            <a:r>
              <a:rPr lang="uk-UA" sz="2000" smtClean="0"/>
              <a:t> ОТРИМАВ </a:t>
            </a:r>
            <a:r>
              <a:rPr lang="uk-UA" sz="2000" b="1" smtClean="0"/>
              <a:t>ТЕРЕШКЕВИЧ НАЗАРІЙ</a:t>
            </a:r>
          </a:p>
        </p:txBody>
      </p:sp>
      <p:pic>
        <p:nvPicPr>
          <p:cNvPr id="75780" name="Picture 4" descr="IMG-ccb8bae12776401a29d991d4231a47e4-V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659563" y="1989138"/>
            <a:ext cx="1944687" cy="2376487"/>
          </a:xfrm>
          <a:prstGeom prst="rect">
            <a:avLst/>
          </a:prstGeom>
          <a:noFill/>
        </p:spPr>
      </p:pic>
      <p:pic>
        <p:nvPicPr>
          <p:cNvPr id="75781" name="Picture 5" descr="IMG-5c438251bfe245186a9a92732570e0e7-V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484438" y="3213100"/>
            <a:ext cx="2087562" cy="2374900"/>
          </a:xfrm>
          <a:prstGeom prst="rect">
            <a:avLst/>
          </a:prstGeom>
          <a:noFill/>
        </p:spPr>
      </p:pic>
      <p:pic>
        <p:nvPicPr>
          <p:cNvPr id="75782" name="Picture 6" descr="IMG-c0f59bdf29471f2913a1a6f72ce29d3c-V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39750" y="2060575"/>
            <a:ext cx="1873250" cy="2305050"/>
          </a:xfrm>
          <a:prstGeom prst="rect">
            <a:avLst/>
          </a:prstGeom>
          <a:noFill/>
        </p:spPr>
      </p:pic>
      <p:pic>
        <p:nvPicPr>
          <p:cNvPr id="75783" name="Picture 7" descr="IMG-e2ffc48a5620f84d5f48a69e6a1fbe20-V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643438" y="3213100"/>
            <a:ext cx="1944687" cy="2376488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smtClean="0"/>
              <a:t>ПРИЗЕРИ ІІ ЕТАПУ ВСЕУКРАЇНСЬКИХ ОЛІМПІАД</a:t>
            </a:r>
          </a:p>
        </p:txBody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Arial"/>
              <a:buNone/>
            </a:pPr>
            <a:r>
              <a:rPr lang="uk-UA" smtClean="0"/>
              <a:t>    ІІІ МІСЦЕ З МАТЕМАТИКИ – УЧЕНЬ 9 КЛАСУ </a:t>
            </a:r>
            <a:r>
              <a:rPr lang="uk-UA" b="1" smtClean="0"/>
              <a:t>ТЕРЕШКЕВИЧ НАЗАРІЙ </a:t>
            </a:r>
          </a:p>
          <a:p>
            <a:pPr algn="ctr">
              <a:buFont typeface="Arial"/>
              <a:buNone/>
            </a:pPr>
            <a:r>
              <a:rPr lang="uk-UA" smtClean="0"/>
              <a:t>    (ВЧИТЕЛЬ НАЛИВАЙКО С.Д.)</a:t>
            </a:r>
          </a:p>
          <a:p>
            <a:pPr algn="ctr">
              <a:buFont typeface="Arial"/>
              <a:buNone/>
            </a:pPr>
            <a:r>
              <a:rPr lang="uk-UA" smtClean="0"/>
              <a:t>ІІІ МІСЦЕ З МАТЕМАТИКИ – УЧЕНИЦЯ 7 КЛАСУ </a:t>
            </a:r>
            <a:r>
              <a:rPr lang="uk-UA" b="1" smtClean="0"/>
              <a:t>БУЛІЙ АНАСТАСІЯ</a:t>
            </a:r>
          </a:p>
          <a:p>
            <a:pPr algn="ctr">
              <a:buFont typeface="Arial"/>
              <a:buNone/>
            </a:pPr>
            <a:r>
              <a:rPr lang="uk-UA" smtClean="0"/>
              <a:t>(ВЧИТЕЛЬ БУЧКО Н.М.)</a:t>
            </a:r>
          </a:p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smtClean="0"/>
              <a:t>РЕЗУЛЬТАТИ ІНТЕРАКТИВНОГО КОНКУРСУ “КЕНГУРУ”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330700" cy="4525963"/>
          </a:xfrm>
        </p:spPr>
        <p:txBody>
          <a:bodyPr/>
          <a:lstStyle/>
          <a:p>
            <a:pPr algn="ctr">
              <a:buFont typeface="Arial"/>
              <a:buNone/>
            </a:pPr>
            <a:r>
              <a:rPr lang="uk-UA" sz="2400" smtClean="0">
                <a:latin typeface="Arial"/>
              </a:rPr>
              <a:t>СЕРТИФІКАТ З ВІДМІННИМ РЕЗУЛЬТАТОМ </a:t>
            </a:r>
          </a:p>
          <a:p>
            <a:pPr algn="ctr">
              <a:buFont typeface="Arial"/>
              <a:buNone/>
            </a:pPr>
            <a:r>
              <a:rPr lang="uk-UA" sz="2400" smtClean="0">
                <a:latin typeface="Arial"/>
              </a:rPr>
              <a:t>             1 УЧЕНЬ</a:t>
            </a:r>
          </a:p>
          <a:p>
            <a:pPr algn="ctr">
              <a:buFont typeface="Arial"/>
              <a:buNone/>
            </a:pPr>
            <a:r>
              <a:rPr lang="uk-UA" sz="2400" smtClean="0">
                <a:latin typeface="Arial"/>
              </a:rPr>
              <a:t>СЕРТИФІКАТ З ДОБРИМ РЕЗУЛЬТАТОМ </a:t>
            </a:r>
          </a:p>
          <a:p>
            <a:pPr algn="ctr">
              <a:buFont typeface="Arial"/>
              <a:buNone/>
            </a:pPr>
            <a:r>
              <a:rPr lang="uk-UA" sz="2400" smtClean="0">
                <a:latin typeface="Arial"/>
              </a:rPr>
              <a:t>              3 УЧНІ</a:t>
            </a:r>
          </a:p>
          <a:p>
            <a:pPr algn="ctr">
              <a:buFont typeface="Arial"/>
              <a:buNone/>
            </a:pPr>
            <a:r>
              <a:rPr lang="uk-UA" sz="2400" smtClean="0">
                <a:latin typeface="Arial"/>
              </a:rPr>
              <a:t>СЕРТИФІКАТ УЧАСНИКА КОНКУРСУ </a:t>
            </a:r>
          </a:p>
          <a:p>
            <a:pPr algn="ctr">
              <a:buFont typeface="Arial"/>
              <a:buNone/>
            </a:pPr>
            <a:r>
              <a:rPr lang="uk-UA" sz="2400" smtClean="0">
                <a:latin typeface="Arial"/>
              </a:rPr>
              <a:t>                1 УЧЕНЬ</a:t>
            </a:r>
          </a:p>
        </p:txBody>
      </p:sp>
      <p:graphicFrame>
        <p:nvGraphicFramePr>
          <p:cNvPr id="29700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4787900" y="1557338"/>
          <a:ext cx="3562350" cy="374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PDF" r:id="rId2" progId="FoxitReader.Document">
                  <p:embed/>
                </p:oleObj>
              </mc:Choice>
              <mc:Fallback>
                <p:oleObj name="PDF" r:id="rId2" progId="FoxitReader.Document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787900" y="1557338"/>
                        <a:ext cx="3562350" cy="37433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137</Paragraphs>
  <Slides>34</Slides>
  <Notes>0</Notes>
  <TotalTime>636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baseType="lpstr" size="35">
      <vt:lpstr>Тема Office</vt:lpstr>
      <vt:lpstr>Slide 1</vt:lpstr>
      <vt:lpstr>МІСІЯ ЗАКЛАДУ ОСВІТИ</vt:lpstr>
      <vt:lpstr>Slide 3</vt:lpstr>
      <vt:lpstr>Slide 4</vt:lpstr>
      <vt:lpstr>НАВЧАЛЬНІ ДОСЯГНЕННЯ</vt:lpstr>
      <vt:lpstr>ПОХВАЛЬНИЙ ЛИСТОТРИМАЛИ:</vt:lpstr>
      <vt:lpstr>НАШІ ВИПУСКНИКИ</vt:lpstr>
      <vt:lpstr>ПРИЗЕРИ ІІ ЕТАПУ ВСЕУКРАЇНСЬКИХ ОЛІМПІАД</vt:lpstr>
      <vt:lpstr>РЕЗУЛЬТАТИ ІНТЕРАКТИВНОГО КОНКУРСУ “КЕНГУРУ”</vt:lpstr>
      <vt:lpstr>Slide 10</vt:lpstr>
      <vt:lpstr>ЕКСКУРСІЯ НА ГОРУ ДІЛ</vt:lpstr>
      <vt:lpstr>ДЕНЬ ВЧИТЕЛЯ</vt:lpstr>
      <vt:lpstr>ЕКСКУРСІЯ В ЗООПАРК “ЛІМПОПО”</vt:lpstr>
      <vt:lpstr>ОСВЯЧЕННЯ СИМВОЛІЧНОЇ МОГИЛИ ГЕРОЯМ УПА</vt:lpstr>
      <vt:lpstr>СВЯТО “ Кращої, ніж рідна, не буває ”</vt:lpstr>
      <vt:lpstr>СВЯТО МИКОЛАЯ</vt:lpstr>
      <vt:lpstr>ПАМ`ЯТІ ГЕРОЇВ КРУТ</vt:lpstr>
      <vt:lpstr>ДЕНЬ ГЕРОЇВ НЕБЕСНОЇ СОТНІ</vt:lpstr>
      <vt:lpstr>ДЕНЬ ВИШИВАНКИ ОНЛАЙН</vt:lpstr>
      <vt:lpstr>СПОРТИВНІ ДОСЯГНЕННЯ</vt:lpstr>
      <vt:lpstr>Slide 21</vt:lpstr>
      <vt:lpstr>МЕТОДИЧНА ПРОБЛЕМА,</vt:lpstr>
      <vt:lpstr>СКЛАД ПЕДАГОГІЧНОГО КОЛЕКТИВУ</vt:lpstr>
      <vt:lpstr>АТЕСТАЦІЯ ПЕДАГОГІЧНИХ ПРАЦІВНИКІВ</vt:lpstr>
      <vt:lpstr>КУРСОВА ПЕРЕПІДГОТОВКА</vt:lpstr>
      <vt:lpstr>ОКРУЖНЕ МЕТОДИЧНЕ ОБ`ЄДНАННЯ ВЧИТЕЛІВ МАТЕМАТИКИ</vt:lpstr>
      <vt:lpstr>ПІДВИЩЕННЯ НАУКОВО-МЕТОДИЧНОГО РІВНЯ</vt:lpstr>
      <vt:lpstr>СПІВПРАЦЯ З БАТЬКАМИ</vt:lpstr>
      <vt:lpstr>ФОРМИ РОБОТИ З БАТЬКАМИ</vt:lpstr>
      <vt:lpstr>ЗБЕРЕЖЕННЯ ТА ЗМІЦНЕННЯ ЗДОРОВ`Я УЧНІВ</vt:lpstr>
      <vt:lpstr>СОЦІАЛЬНИЙ ЗАХИСТ</vt:lpstr>
      <vt:lpstr>УПРАВЛІНСЬКА ДІЯЛЬНІСТЬ</vt:lpstr>
      <vt:lpstr>Slide 33</vt:lpstr>
      <vt:lpstr/>
    </vt:vector>
  </TitlesOfParts>
  <LinksUpToDate>0</LinksUpToDate>
  <SharedDoc>0</SharedDoc>
  <HyperlinksChanged>0</HyperlinksChanged>
  <Application>Aspose.Slides for .NET</Application>
  <AppVersion>16.1201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Слайд 1</dc:title>
  <dc:creator>1</dc:creator>
  <cp:lastModifiedBy>Іра</cp:lastModifiedBy>
  <cp:revision>23</cp:revision>
  <dcterms:created xsi:type="dcterms:W3CDTF">2014-03-29T15:17:02Z</dcterms:created>
  <dcterms:modified xsi:type="dcterms:W3CDTF">2020-06-30T11:48:18Z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3112952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