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4" r:id="rId4"/>
  </p:sldMasterIdLst>
  <p:notesMasterIdLst>
    <p:notesMasterId r:id="rId19"/>
  </p:notesMasterIdLst>
  <p:handoutMasterIdLst>
    <p:handoutMasterId r:id="rId20"/>
  </p:handoutMasterIdLst>
  <p:sldIdLst>
    <p:sldId id="283" r:id="rId5"/>
    <p:sldId id="286" r:id="rId6"/>
    <p:sldId id="287" r:id="rId7"/>
    <p:sldId id="260" r:id="rId8"/>
    <p:sldId id="262" r:id="rId9"/>
    <p:sldId id="264" r:id="rId10"/>
    <p:sldId id="263" r:id="rId11"/>
    <p:sldId id="267" r:id="rId12"/>
    <p:sldId id="288" r:id="rId13"/>
    <p:sldId id="284" r:id="rId14"/>
    <p:sldId id="285" r:id="rId15"/>
    <p:sldId id="279" r:id="rId16"/>
    <p:sldId id="280" r:id="rId17"/>
    <p:sldId id="256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6408" autoAdjust="0"/>
  </p:normalViewPr>
  <p:slideViewPr>
    <p:cSldViewPr snapToGrid="0">
      <p:cViewPr varScale="1">
        <p:scale>
          <a:sx n="73" d="100"/>
          <a:sy n="73" d="100"/>
        </p:scale>
        <p:origin x="-39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7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E2833C-BE82-4A7C-95A5-05EE92016B5B}" type="datetime1">
              <a:rPr lang="ru-RU" smtClean="0"/>
              <a:pPr rtl="0"/>
              <a:t>15.03.2023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B202-C390-493D-8D1F-E22209051E94}" type="datetime1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270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755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183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4679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7622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837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555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910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910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134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068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135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336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33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30" name="Полилиния: Фигура 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фотографией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163065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55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=""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=""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Рисунок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Рисунок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9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фровой продукт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=""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7787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=""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Рисунок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1" name="Заголовок 1">
            <a:extLst>
              <a:ext uri="{FF2B5EF4-FFF2-40B4-BE49-F238E27FC236}">
                <a16:creationId xmlns=""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=""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382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72371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фотографией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74188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раздела с фотографией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50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раздела с фотографией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Спасибо </a:t>
            </a:r>
            <a:br>
              <a:rPr lang="ru-RU" noProof="0" dirty="0"/>
            </a:br>
            <a:r>
              <a:rPr lang="ru-RU" noProof="0" dirty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8187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=""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=""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=""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=""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=""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=""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=""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=""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9" name="Заголовок 18">
            <a:extLst>
              <a:ext uri="{FF2B5EF4-FFF2-40B4-BE49-F238E27FC236}">
                <a16:creationId xmlns=""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2175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=""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6" name="Текст 4">
            <a:extLst>
              <a:ext uri="{FF2B5EF4-FFF2-40B4-BE49-F238E27FC236}">
                <a16:creationId xmlns=""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931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=""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8" name="Полилиния: Фигура 177">
            <a:extLst>
              <a:ext uri="{FF2B5EF4-FFF2-40B4-BE49-F238E27FC236}">
                <a16:creationId xmlns=""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92" name="Группа 191">
            <a:extLst>
              <a:ext uri="{FF2B5EF4-FFF2-40B4-BE49-F238E27FC236}">
                <a16:creationId xmlns=""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=""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=""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=""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=""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=""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=""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=""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=""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=""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=""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=""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77649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3036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=""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=""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=""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70484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9" name="Текст 4">
            <a:extLst>
              <a:ext uri="{FF2B5EF4-FFF2-40B4-BE49-F238E27FC236}">
                <a16:creationId xmlns=""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90900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643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=""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=""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=""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7" name="Текст 4">
            <a:extLst>
              <a:ext uri="{FF2B5EF4-FFF2-40B4-BE49-F238E27FC236}">
                <a16:creationId xmlns=""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893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37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9098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05855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95196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Текст 3">
            <a:extLst>
              <a:ext uri="{FF2B5EF4-FFF2-40B4-BE49-F238E27FC236}">
                <a16:creationId xmlns=""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7150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6" name="Полилиния: Фигура 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6" name="Полилиния: Фигура 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3/15/2023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663" r:id="rId21"/>
    <p:sldLayoutId id="2147483667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50" r:id="rId30"/>
    <p:sldLayoutId id="2147483652" r:id="rId31"/>
    <p:sldLayoutId id="2147483653" r:id="rId32"/>
    <p:sldLayoutId id="2147483654" r:id="rId33"/>
    <p:sldLayoutId id="2147483655" r:id="rId34"/>
    <p:sldLayoutId id="2147483677" r:id="rId35"/>
    <p:sldLayoutId id="2147483678" r:id="rId3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5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16.svg"/><Relationship Id="rId5" Type="http://schemas.openxmlformats.org/officeDocument/2006/relationships/image" Target="../media/image28.png"/><Relationship Id="rId10" Type="http://schemas.openxmlformats.org/officeDocument/2006/relationships/image" Target="../media/image6617.svg"/><Relationship Id="rId4" Type="http://schemas.openxmlformats.org/officeDocument/2006/relationships/image" Target="../media/image6018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edit-a-presentation-ff353d37-742a-4aa8-8bdd-6b1f488127a2?ui=ru-RU&amp;rs=ru-RU&amp;ad=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kom.ua/lechenie-nevrozov-kie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kom.ua/lechenie-nevrozov-kie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0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8.sv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811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8.sv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289.svg"/><Relationship Id="rId4" Type="http://schemas.openxmlformats.org/officeDocument/2006/relationships/image" Target="../media/image246.sv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5.svg"/><Relationship Id="rId5" Type="http://schemas.openxmlformats.org/officeDocument/2006/relationships/image" Target="../media/image10.png"/><Relationship Id="rId4" Type="http://schemas.openxmlformats.org/officeDocument/2006/relationships/image" Target="../media/image2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5.svg"/><Relationship Id="rId5" Type="http://schemas.openxmlformats.org/officeDocument/2006/relationships/image" Target="../media/image10.png"/><Relationship Id="rId4" Type="http://schemas.openxmlformats.org/officeDocument/2006/relationships/image" Target="../media/image2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250" y="711201"/>
            <a:ext cx="4359999" cy="3018970"/>
          </a:xfrm>
        </p:spPr>
        <p:txBody>
          <a:bodyPr rtlCol="0"/>
          <a:lstStyle/>
          <a:p>
            <a:pPr rtl="0"/>
            <a:r>
              <a:rPr lang="ru-RU" sz="5400" dirty="0" err="1" smtClean="0"/>
              <a:t>Обира</a:t>
            </a:r>
            <a:r>
              <a:rPr lang="uk-UA" sz="5400" dirty="0" smtClean="0"/>
              <a:t>ЄМО</a:t>
            </a:r>
            <a:r>
              <a:rPr lang="ru-RU" sz="5400" dirty="0" smtClean="0"/>
              <a:t> здоров</a:t>
            </a:r>
            <a:r>
              <a:rPr lang="en-US" sz="5400" dirty="0" smtClean="0"/>
              <a:t>’</a:t>
            </a:r>
            <a:r>
              <a:rPr lang="ru-RU" sz="5400" dirty="0" smtClean="0"/>
              <a:t>я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4605" y="4499509"/>
            <a:ext cx="4099187" cy="1048939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uk-UA" sz="5400" dirty="0" smtClean="0">
                <a:solidFill>
                  <a:srgbClr val="FFFF00"/>
                </a:solidFill>
              </a:rPr>
              <a:t>Дихальні вправи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Человек, стоящий перед зданием">
            <a:extLst>
              <a:ext uri="{FF2B5EF4-FFF2-40B4-BE49-F238E27FC236}">
                <a16:creationId xmlns=""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7" name="Овал 6" descr="Логотип Backdrop">
            <a:extLst>
              <a:ext uri="{FF2B5EF4-FFF2-40B4-BE49-F238E27FC236}">
                <a16:creationId xmlns=""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195943" y="168707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dirty="0" smtClean="0">
                <a:solidFill>
                  <a:schemeClr val="tx1"/>
                </a:solidFill>
              </a:rPr>
              <a:t>Шкільна психологічна служба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6834" y="1188720"/>
            <a:ext cx="6426926" cy="44936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2781300"/>
            <a:ext cx="5016136" cy="2078699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Дихання </a:t>
            </a:r>
            <a:r>
              <a:rPr lang="ru-RU" sz="2800" dirty="0" err="1" smtClean="0"/>
              <a:t>і</a:t>
            </a:r>
            <a:r>
              <a:rPr lang="ru-RU" sz="2800" dirty="0" smtClean="0"/>
              <a:t>  </a:t>
            </a:r>
            <a:r>
              <a:rPr lang="ru-RU" sz="2800" dirty="0" err="1" smtClean="0"/>
              <a:t>є</a:t>
            </a:r>
            <a:r>
              <a:rPr lang="ru-RU" sz="2800" dirty="0" smtClean="0"/>
              <a:t>  основою людського життя, тому навчитися правильно </a:t>
            </a:r>
            <a:r>
              <a:rPr lang="ru-RU" sz="2800" dirty="0" err="1" smtClean="0"/>
              <a:t>дихати</a:t>
            </a:r>
            <a:r>
              <a:rPr lang="ru-RU" sz="2800" dirty="0" smtClean="0"/>
              <a:t>  та  </a:t>
            </a:r>
            <a:r>
              <a:rPr lang="ru-RU" sz="2800" dirty="0" err="1" smtClean="0"/>
              <a:t>застосовувати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дихальну</a:t>
            </a:r>
            <a:r>
              <a:rPr lang="ru-RU" sz="2800" dirty="0" smtClean="0"/>
              <a:t>  </a:t>
            </a:r>
            <a:r>
              <a:rPr lang="ru-RU" sz="2800" dirty="0" err="1" smtClean="0"/>
              <a:t>функцію</a:t>
            </a:r>
            <a:r>
              <a:rPr lang="ru-RU" sz="2800" dirty="0" smtClean="0"/>
              <a:t>  </a:t>
            </a:r>
            <a:r>
              <a:rPr lang="ru-RU" sz="2800" dirty="0" err="1" smtClean="0"/>
              <a:t>означає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забезпечити</a:t>
            </a:r>
            <a:r>
              <a:rPr lang="ru-RU" sz="2800" dirty="0" smtClean="0"/>
              <a:t> 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 </a:t>
            </a:r>
            <a:r>
              <a:rPr lang="ru-RU" sz="2800" dirty="0" err="1" smtClean="0"/>
              <a:t>здорове</a:t>
            </a:r>
            <a:r>
              <a:rPr lang="ru-RU" sz="2800" dirty="0" smtClean="0"/>
              <a:t> життя.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10</a:t>
            </a:fld>
            <a:endParaRPr lang="ru-RU" dirty="0"/>
          </a:p>
        </p:txBody>
      </p:sp>
      <p:pic>
        <p:nvPicPr>
          <p:cNvPr id="9" name="Рисунок 8" descr="Человека стоит на тротуаре и смотрит на экран телефона">
            <a:extLst>
              <a:ext uri="{FF2B5EF4-FFF2-40B4-BE49-F238E27FC236}">
                <a16:creationId xmlns=""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sp>
        <p:nvSpPr>
          <p:cNvPr id="6" name="Овал 5" descr="Логотип Backgdrop">
            <a:extLst>
              <a:ext uri="{FF2B5EF4-FFF2-40B4-BE49-F238E27FC236}">
                <a16:creationId xmlns=""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 6" descr="Логотип Contoso">
            <a:extLst>
              <a:ext uri="{FF2B5EF4-FFF2-40B4-BE49-F238E27FC236}">
                <a16:creationId xmlns="" xmlns:a16="http://schemas.microsoft.com/office/drawing/2014/main" id="{65227EBC-85F6-4D53-9C19-579BACEE75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513" y="1510868"/>
            <a:ext cx="1728108" cy="66675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692640" y="744583"/>
            <a:ext cx="2272937" cy="2272937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Піклуйся про себе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98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51748" y="889716"/>
            <a:ext cx="9998537" cy="2078699"/>
          </a:xfrm>
        </p:spPr>
        <p:txBody>
          <a:bodyPr rtlCol="0"/>
          <a:lstStyle/>
          <a:p>
            <a:r>
              <a:rPr lang="ru-RU" dirty="0" smtClean="0"/>
              <a:t>Протипоказання дихальної гімнастики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03999" y="2612571"/>
            <a:ext cx="10089977" cy="2403217"/>
          </a:xfrm>
        </p:spPr>
        <p:txBody>
          <a:bodyPr rtlCol="0"/>
          <a:lstStyle/>
          <a:p>
            <a:pPr lvl="0"/>
            <a:r>
              <a:rPr lang="ru-RU" dirty="0" err="1" smtClean="0"/>
              <a:t>тяжкі</a:t>
            </a:r>
            <a:r>
              <a:rPr lang="ru-RU" dirty="0" smtClean="0"/>
              <a:t> патологічні захворювання;</a:t>
            </a:r>
          </a:p>
          <a:p>
            <a:pPr lvl="0"/>
            <a:r>
              <a:rPr lang="ru-RU" dirty="0" smtClean="0"/>
              <a:t>підвищена температура та лихоманка;</a:t>
            </a:r>
          </a:p>
          <a:p>
            <a:pPr lvl="0"/>
            <a:r>
              <a:rPr lang="ru-RU" dirty="0" smtClean="0"/>
              <a:t>травми та інші хвороби хребта;</a:t>
            </a:r>
          </a:p>
          <a:p>
            <a:pPr lvl="0"/>
            <a:r>
              <a:rPr lang="ru-RU" dirty="0" smtClean="0"/>
              <a:t>неконтрольована артеріальна гіпертензія;</a:t>
            </a:r>
          </a:p>
          <a:p>
            <a:pPr lvl="0"/>
            <a:r>
              <a:rPr lang="ru-RU" dirty="0" smtClean="0"/>
              <a:t>пришвидшене серцебиття;</a:t>
            </a:r>
          </a:p>
          <a:p>
            <a:pPr lvl="0"/>
            <a:r>
              <a:rPr lang="ru-RU" dirty="0" err="1" smtClean="0"/>
              <a:t>забиття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endParaRPr lang="ru-RU" dirty="0" smtClean="0"/>
          </a:p>
          <a:p>
            <a:pPr rtl="0"/>
            <a:endParaRPr lang="ru-RU" noProof="1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smtClean="0">
                <a:solidFill>
                  <a:schemeClr val="bg1"/>
                </a:solidFill>
              </a:rPr>
              <a:pPr algn="ctr" rtl="0"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02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9513B8E-BE7A-486A-9F5A-9FEE77C9ED2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ru-RU" sz="2400" noProof="1" smtClean="0"/>
              <a:t>Не втрачайте надії, якщо у вас щось не виходить. Продовжуйте втілювати в життя зміни</a:t>
            </a:r>
            <a:endParaRPr lang="ru-RU" sz="2400" noProof="1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8DBCB88-247D-49E4-8FCA-2BC56F1AE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11" name="Рисунок 10" descr="Стетоскоп ">
            <a:extLst>
              <a:ext uri="{FF2B5EF4-FFF2-40B4-BE49-F238E27FC236}">
                <a16:creationId xmlns=""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" r="22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F5E3BD5-1051-4A50-9F18-DFC536C0E08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506772" y="666206"/>
            <a:ext cx="3863221" cy="966651"/>
          </a:xfrm>
        </p:spPr>
        <p:txBody>
          <a:bodyPr rtlCol="0"/>
          <a:lstStyle/>
          <a:p>
            <a:pPr rtl="0"/>
            <a:r>
              <a:rPr lang="uk-UA" dirty="0" smtClean="0"/>
              <a:t>Підсумки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EC56582A-55F9-4B18-95E7-DD8795CF21B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106194" y="2127509"/>
            <a:ext cx="4036423" cy="3437268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uk-UA" dirty="0" smtClean="0"/>
              <a:t>Ваше </a:t>
            </a:r>
            <a:endParaRPr lang="uk-UA" dirty="0" smtClean="0"/>
          </a:p>
          <a:p>
            <a:pPr rtl="0"/>
            <a:r>
              <a:rPr lang="uk-UA" dirty="0" smtClean="0"/>
              <a:t>завтра </a:t>
            </a:r>
          </a:p>
          <a:p>
            <a:pPr rtl="0"/>
            <a:r>
              <a:rPr lang="uk-UA" dirty="0" smtClean="0"/>
              <a:t>залежить </a:t>
            </a:r>
            <a:r>
              <a:rPr lang="uk-UA" dirty="0" smtClean="0"/>
              <a:t>від </a:t>
            </a:r>
            <a:endParaRPr lang="uk-UA" dirty="0" smtClean="0"/>
          </a:p>
          <a:p>
            <a:pPr rtl="0"/>
            <a:r>
              <a:rPr lang="uk-UA" dirty="0" smtClean="0"/>
              <a:t>вашого </a:t>
            </a:r>
            <a:r>
              <a:rPr lang="uk-UA" dirty="0" smtClean="0"/>
              <a:t>вибору сьогодні;</a:t>
            </a:r>
            <a:endParaRPr lang="en-US" dirty="0" smtClean="0"/>
          </a:p>
          <a:p>
            <a:pPr rtl="0"/>
            <a:endParaRPr lang="uk-UA" dirty="0" smtClean="0"/>
          </a:p>
          <a:p>
            <a:pPr rtl="0"/>
            <a:r>
              <a:rPr lang="uk-UA" dirty="0" smtClean="0"/>
              <a:t>Природні способи лікування м</a:t>
            </a:r>
            <a:r>
              <a:rPr lang="en-US" dirty="0" smtClean="0"/>
              <a:t>’</a:t>
            </a:r>
            <a:r>
              <a:rPr lang="uk-UA" dirty="0" err="1" smtClean="0"/>
              <a:t>яко</a:t>
            </a:r>
            <a:r>
              <a:rPr lang="uk-UA" dirty="0" smtClean="0"/>
              <a:t> і ефективно впливають на організм;</a:t>
            </a:r>
            <a:endParaRPr lang="en-US" dirty="0" smtClean="0"/>
          </a:p>
          <a:p>
            <a:pPr rtl="0"/>
            <a:endParaRPr lang="uk-UA" dirty="0" smtClean="0"/>
          </a:p>
          <a:p>
            <a:pPr rtl="0"/>
            <a:r>
              <a:rPr lang="uk-UA" dirty="0" smtClean="0"/>
              <a:t>Радьтеся з лікарем щодо вибору методів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24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19" name="Номер слайда 18">
            <a:extLst>
              <a:ext uri="{FF2B5EF4-FFF2-40B4-BE49-F238E27FC236}">
                <a16:creationId xmlns=""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617029" y="3884812"/>
            <a:ext cx="5529639" cy="739439"/>
          </a:xfrm>
        </p:spPr>
        <p:txBody>
          <a:bodyPr rtlCol="0">
            <a:normAutofit/>
          </a:bodyPr>
          <a:lstStyle/>
          <a:p>
            <a:pPr rtl="0"/>
            <a:r>
              <a:rPr lang="uk-UA" noProof="1" smtClean="0"/>
              <a:t>Драгоманова Тетяна</a:t>
            </a:r>
            <a:endParaRPr lang="ru-RU" noProof="1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 rtlCol="0">
            <a:normAutofit fontScale="77500" lnSpcReduction="20000"/>
          </a:bodyPr>
          <a:lstStyle/>
          <a:p>
            <a:pPr rtl="0"/>
            <a:r>
              <a:rPr lang="uk-UA" dirty="0" smtClean="0"/>
              <a:t>0961320739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590903" y="4677344"/>
            <a:ext cx="5555765" cy="652301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tdragomanova@gmail.com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982789" y="5063709"/>
            <a:ext cx="5165645" cy="488005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www.psycentr-david.com</a:t>
            </a:r>
            <a:endParaRPr lang="ru-RU" dirty="0"/>
          </a:p>
        </p:txBody>
      </p:sp>
      <p:pic>
        <p:nvPicPr>
          <p:cNvPr id="12" name="Графический объект 11" descr="Пользователь">
            <a:extLst>
              <a:ext uri="{FF2B5EF4-FFF2-40B4-BE49-F238E27FC236}">
                <a16:creationId xmlns=""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301465" y="3884812"/>
            <a:ext cx="218900" cy="218900"/>
          </a:xfrm>
          <a:prstGeom prst="rect">
            <a:avLst/>
          </a:prstGeom>
        </p:spPr>
      </p:pic>
      <p:pic>
        <p:nvPicPr>
          <p:cNvPr id="14" name="Графический объект 13" descr="Смартфон">
            <a:extLst>
              <a:ext uri="{FF2B5EF4-FFF2-40B4-BE49-F238E27FC236}">
                <a16:creationId xmlns=""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301465" y="4293572"/>
            <a:ext cx="218900" cy="218900"/>
          </a:xfrm>
          <a:prstGeom prst="rect">
            <a:avLst/>
          </a:prstGeom>
        </p:spPr>
      </p:pic>
      <p:pic>
        <p:nvPicPr>
          <p:cNvPr id="13" name="Графический объект 12" descr="Конверт">
            <a:extLst>
              <a:ext uri="{FF2B5EF4-FFF2-40B4-BE49-F238E27FC236}">
                <a16:creationId xmlns=""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1301465" y="4661290"/>
            <a:ext cx="218900" cy="218900"/>
          </a:xfrm>
          <a:prstGeom prst="rect">
            <a:avLst/>
          </a:prstGeom>
        </p:spPr>
      </p:pic>
      <p:pic>
        <p:nvPicPr>
          <p:cNvPr id="15" name="Графический объект 14" descr="Связь">
            <a:extLst>
              <a:ext uri="{FF2B5EF4-FFF2-40B4-BE49-F238E27FC236}">
                <a16:creationId xmlns=""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 bwMode="gray">
          <a:xfrm>
            <a:off x="11284606" y="502900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331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1596571"/>
            <a:ext cx="909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-UA" sz="6000" u="sng" dirty="0" smtClean="0">
                <a:solidFill>
                  <a:srgbClr val="0070C0"/>
                </a:solidFill>
              </a:rPr>
              <a:t>Бажаю успіху</a:t>
            </a:r>
          </a:p>
        </p:txBody>
      </p:sp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 8" descr="Логотип Backdrop">
            <a:extLst>
              <a:ext uri="{FF2B5EF4-FFF2-40B4-BE49-F238E27FC236}">
                <a16:creationId xmlns=""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7866742" y="595086"/>
            <a:ext cx="3460399" cy="20898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71154" y="1799772"/>
            <a:ext cx="10643233" cy="2902856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  <a:t>Дихальні вправи </a:t>
            </a:r>
            <a: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  <a:t> - </a:t>
            </a:r>
            <a: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  <a:t>це </a:t>
            </a:r>
            <a: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  <a:t>дієвий спосіб </a:t>
            </a:r>
            <a: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  <a:t>подолання стресу;</a:t>
            </a:r>
            <a:b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  <a:t>– </a:t>
            </a:r>
            <a:r>
              <a:rPr lang="uk-UA" sz="3600" dirty="0" smtClean="0">
                <a:solidFill>
                  <a:schemeClr val="accent6">
                    <a:lumMod val="10000"/>
                  </a:schemeClr>
                </a:solidFill>
              </a:rPr>
              <a:t>це ефективний метод лікування багатьох  хвороб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45029" y="4767943"/>
            <a:ext cx="10199096" cy="1278346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uk-UA" sz="2800" noProof="1" smtClean="0"/>
          </a:p>
          <a:p>
            <a:pPr rtl="0"/>
            <a:r>
              <a:rPr lang="uk-UA" sz="2800" i="1" noProof="1" smtClean="0">
                <a:solidFill>
                  <a:schemeClr val="accent6">
                    <a:lumMod val="10000"/>
                  </a:schemeClr>
                </a:solidFill>
              </a:rPr>
              <a:t>Добра новина – дихальні вправи дозволяють </a:t>
            </a:r>
            <a:r>
              <a:rPr lang="uk-UA" sz="2800" i="1" noProof="1" smtClean="0">
                <a:solidFill>
                  <a:schemeClr val="accent6">
                    <a:lumMod val="10000"/>
                  </a:schemeClr>
                </a:solidFill>
              </a:rPr>
              <a:t>природньо </a:t>
            </a:r>
            <a:r>
              <a:rPr lang="uk-UA" sz="2800" i="1" noProof="1" smtClean="0">
                <a:solidFill>
                  <a:schemeClr val="accent6">
                    <a:lumMod val="10000"/>
                  </a:schemeClr>
                </a:solidFill>
              </a:rPr>
              <a:t>впливати на організм з метою його оздоровлення!</a:t>
            </a:r>
            <a:endParaRPr lang="ru-RU" sz="2800" i="1" noProof="1">
              <a:solidFill>
                <a:schemeClr val="accent6">
                  <a:lumMod val="10000"/>
                </a:schemeClr>
              </a:solidFill>
            </a:endParaRPr>
          </a:p>
          <a:p>
            <a:pPr rtl="0"/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8294914" y="365760"/>
            <a:ext cx="3374571" cy="215537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Генетика – це заряд зброї;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 спосіб життя – це спусковий механізм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3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4697" y="2364377"/>
            <a:ext cx="4714765" cy="4038839"/>
          </a:xfrm>
        </p:spPr>
        <p:txBody>
          <a:bodyPr rtlCol="0"/>
          <a:lstStyle/>
          <a:p>
            <a:endParaRPr lang="ru-RU" sz="2000" dirty="0" smtClean="0"/>
          </a:p>
          <a:p>
            <a:pPr lvl="0"/>
            <a:r>
              <a:rPr lang="ru-RU" sz="2000" dirty="0" err="1" smtClean="0"/>
              <a:t>Допомагають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побороти</a:t>
            </a:r>
            <a:r>
              <a:rPr lang="ru-RU" sz="2000" dirty="0" smtClean="0"/>
              <a:t> напади </a:t>
            </a:r>
            <a:r>
              <a:rPr lang="ru-RU" sz="2000" dirty="0" err="1" smtClean="0"/>
              <a:t>паніки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lvl="0"/>
            <a:r>
              <a:rPr lang="ru-RU" sz="2000" dirty="0" err="1" smtClean="0"/>
              <a:t>Окращують</a:t>
            </a:r>
            <a:r>
              <a:rPr lang="ru-RU" sz="2000" dirty="0" smtClean="0"/>
              <a:t> сон;</a:t>
            </a:r>
            <a:endParaRPr lang="ru-RU" sz="2000" dirty="0" smtClean="0"/>
          </a:p>
          <a:p>
            <a:pPr lvl="0"/>
            <a:r>
              <a:rPr lang="ru-RU" sz="2000" dirty="0" err="1" smtClean="0"/>
              <a:t>Зменшують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тривожність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стресу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відволікають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тривожних</a:t>
            </a:r>
            <a:r>
              <a:rPr lang="ru-RU" sz="2000" dirty="0" smtClean="0"/>
              <a:t> думок</a:t>
            </a:r>
            <a:r>
              <a:rPr lang="ru-RU" sz="2000" dirty="0" smtClean="0"/>
              <a:t>;</a:t>
            </a:r>
          </a:p>
          <a:p>
            <a:pPr lvl="0"/>
            <a:r>
              <a:rPr lang="uk-UA" sz="2000" dirty="0" smtClean="0"/>
              <a:t>Відновлюють внутрішній ресурс</a:t>
            </a:r>
            <a:endParaRPr lang="ru-RU" sz="2000" dirty="0" smtClean="0"/>
          </a:p>
          <a:p>
            <a:pPr lvl="0"/>
            <a:r>
              <a:rPr lang="ru-RU" sz="2000" b="1" dirty="0" err="1" smtClean="0">
                <a:solidFill>
                  <a:srgbClr val="C00000"/>
                </a:solidFill>
                <a:hlinkClick r:id="rId3"/>
              </a:rPr>
              <a:t>Допомагають</a:t>
            </a:r>
            <a:r>
              <a:rPr lang="ru-RU" sz="2000" b="1" dirty="0" smtClean="0">
                <a:solidFill>
                  <a:srgbClr val="C00000"/>
                </a:solidFill>
                <a:hlinkClick r:id="rId3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hlinkClick r:id="rId3"/>
              </a:rPr>
              <a:t>розслабитися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rtl="0"/>
            <a:endParaRPr lang="ru-RU" noProof="1"/>
          </a:p>
        </p:txBody>
      </p:sp>
      <p:sp>
        <p:nvSpPr>
          <p:cNvPr id="25" name="Номер слайда 24">
            <a:extLst>
              <a:ext uri="{FF2B5EF4-FFF2-40B4-BE49-F238E27FC236}">
                <a16:creationId xmlns=""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2" name="Рисунок 11" descr="Ноутбук">
            <a:extLst>
              <a:ext uri="{FF2B5EF4-FFF2-40B4-BE49-F238E27FC236}">
                <a16:creationId xmlns=""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75611" y="196033"/>
            <a:ext cx="3964176" cy="2847613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206327" y="2630795"/>
            <a:ext cx="3863221" cy="7200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>     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Д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ихальні вправи проти стресу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034350" y="3577487"/>
            <a:ext cx="4087450" cy="141542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uk-UA" noProof="1" smtClean="0">
                <a:solidFill>
                  <a:schemeClr val="accent6">
                    <a:lumMod val="10000"/>
                  </a:schemeClr>
                </a:solidFill>
              </a:rPr>
              <a:t>Дихання – найприродніший процес у світі і один з найкращих способів релаксації</a:t>
            </a:r>
            <a:endParaRPr lang="ru-RU" noProof="1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5611" y="222069"/>
            <a:ext cx="3801292" cy="266482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72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2446" y="2037806"/>
            <a:ext cx="4714765" cy="4038839"/>
          </a:xfrm>
        </p:spPr>
        <p:txBody>
          <a:bodyPr rtlCol="0"/>
          <a:lstStyle/>
          <a:p>
            <a:endParaRPr lang="ru-RU" sz="2000" dirty="0" smtClean="0"/>
          </a:p>
          <a:p>
            <a:pPr lvl="0"/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кисню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стійкості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гіпоксії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об'єму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легень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err="1" smtClean="0"/>
              <a:t>приведення</a:t>
            </a:r>
            <a:r>
              <a:rPr lang="ru-RU" sz="2000" dirty="0" smtClean="0"/>
              <a:t> в норму темпу </a:t>
            </a:r>
            <a:r>
              <a:rPr lang="ru-RU" sz="2000" dirty="0" err="1" smtClean="0"/>
              <a:t>дихання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вимови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err="1" smtClean="0"/>
              <a:t>зміцнення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дихальної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мускулатури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err="1" smtClean="0"/>
              <a:t>зміцнення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імунітету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b="1" dirty="0" err="1" smtClean="0">
                <a:solidFill>
                  <a:srgbClr val="C00000"/>
                </a:solidFill>
                <a:hlinkClick r:id="rId3"/>
              </a:rPr>
              <a:t>розслаблення</a:t>
            </a:r>
            <a:r>
              <a:rPr lang="ru-RU" sz="2000" b="1" dirty="0" smtClean="0">
                <a:solidFill>
                  <a:srgbClr val="C00000"/>
                </a:solidFill>
                <a:hlinkClick r:id="rId3"/>
              </a:rPr>
              <a:t> та </a:t>
            </a:r>
            <a:r>
              <a:rPr lang="ru-RU" sz="2000" b="1" dirty="0" err="1" smtClean="0">
                <a:solidFill>
                  <a:srgbClr val="C00000"/>
                </a:solidFill>
                <a:hlinkClick r:id="rId3"/>
              </a:rPr>
              <a:t>зняття</a:t>
            </a:r>
            <a:r>
              <a:rPr lang="ru-RU" sz="2000" b="1" dirty="0" smtClean="0">
                <a:solidFill>
                  <a:srgbClr val="C00000"/>
                </a:solidFill>
                <a:hlinkClick r:id="rId3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hlinkClick r:id="rId3"/>
              </a:rPr>
              <a:t>напруги</a:t>
            </a:r>
            <a:r>
              <a:rPr lang="ru-RU" sz="2000" b="1" dirty="0" smtClean="0">
                <a:solidFill>
                  <a:srgbClr val="C00000"/>
                </a:solidFill>
                <a:hlinkClick r:id="rId3"/>
              </a:rPr>
              <a:t> при </a:t>
            </a:r>
            <a:r>
              <a:rPr lang="ru-RU" sz="2000" b="1" dirty="0" err="1" smtClean="0">
                <a:solidFill>
                  <a:srgbClr val="C00000"/>
                </a:solidFill>
                <a:hlinkClick r:id="rId3"/>
              </a:rPr>
              <a:t>стресі</a:t>
            </a:r>
            <a:r>
              <a:rPr lang="ru-RU" sz="2000" b="1" dirty="0" smtClean="0">
                <a:solidFill>
                  <a:srgbClr val="C00000"/>
                </a:solidFill>
                <a:hlinkClick r:id="rId3"/>
              </a:rPr>
              <a:t> та неврозах;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rtl="0"/>
            <a:endParaRPr lang="ru-RU" noProof="1"/>
          </a:p>
        </p:txBody>
      </p:sp>
      <p:sp>
        <p:nvSpPr>
          <p:cNvPr id="25" name="Номер слайда 24">
            <a:extLst>
              <a:ext uri="{FF2B5EF4-FFF2-40B4-BE49-F238E27FC236}">
                <a16:creationId xmlns=""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12" name="Рисунок 11" descr="Ноутбук">
            <a:extLst>
              <a:ext uri="{FF2B5EF4-FFF2-40B4-BE49-F238E27FC236}">
                <a16:creationId xmlns=""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75611" y="196033"/>
            <a:ext cx="3964176" cy="2847613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206327" y="2630795"/>
            <a:ext cx="3863221" cy="7200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>     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Лікувальний 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ефект дихальної гімнастики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034350" y="3577487"/>
            <a:ext cx="4087450" cy="1415429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uk-UA" noProof="1" smtClean="0">
                <a:solidFill>
                  <a:schemeClr val="accent6">
                    <a:lumMod val="10000"/>
                  </a:schemeClr>
                </a:solidFill>
              </a:rPr>
              <a:t>Дихальна гімнастика застосовується при різних захворюваннях для лікування, профілактики та </a:t>
            </a:r>
            <a:r>
              <a:rPr lang="uk-UA" noProof="1" smtClean="0">
                <a:solidFill>
                  <a:schemeClr val="accent6">
                    <a:lumMod val="10000"/>
                  </a:schemeClr>
                </a:solidFill>
              </a:rPr>
              <a:t>реабілітації</a:t>
            </a:r>
            <a:endParaRPr lang="ru-RU" noProof="1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5611" y="222069"/>
            <a:ext cx="3801292" cy="266482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72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Преподаватель">
            <a:extLst>
              <a:ext uri="{FF2B5EF4-FFF2-40B4-BE49-F238E27FC236}">
                <a16:creationId xmlns="" xmlns:a16="http://schemas.microsoft.com/office/drawing/2014/main" id="{EF145220-68FE-4BC3-8DF6-074CABEAC09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032" y="4256094"/>
            <a:ext cx="1944000" cy="360000"/>
          </a:xfrm>
        </p:spPr>
        <p:txBody>
          <a:bodyPr rtlCol="0">
            <a:noAutofit/>
          </a:bodyPr>
          <a:lstStyle/>
          <a:p>
            <a:pPr rtl="0"/>
            <a:r>
              <a:rPr lang="uk-UA" sz="1400" dirty="0" smtClean="0">
                <a:solidFill>
                  <a:schemeClr val="accent6">
                    <a:lumMod val="10000"/>
                  </a:schemeClr>
                </a:solidFill>
              </a:rPr>
              <a:t>Зробіть глибокий і швидкий вдих на рахунок 1, 2</a:t>
            </a:r>
            <a:endParaRPr lang="ru-RU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1286" y="4286386"/>
            <a:ext cx="1620000" cy="720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Повільно 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видихніть 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на рахунок 1,2,3,4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9" name="Рисунок 28" descr="Лектор">
            <a:extLst>
              <a:ext uri="{FF2B5EF4-FFF2-40B4-BE49-F238E27FC236}">
                <a16:creationId xmlns="" xmlns:a16="http://schemas.microsoft.com/office/drawing/2014/main" id="{344FCB42-636B-4918-8866-D50ACA206D8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28" b="128"/>
          <a:stretch>
            <a:fillRect/>
          </a:stretch>
        </p:blipFill>
        <p:spPr/>
      </p:pic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>
            <a:noAutofit/>
          </a:bodyPr>
          <a:lstStyle/>
          <a:p>
            <a:pPr rtl="0"/>
            <a:r>
              <a:rPr lang="uk-UA" sz="1400" dirty="0" smtClean="0">
                <a:solidFill>
                  <a:schemeClr val="accent6">
                    <a:lumMod val="25000"/>
                  </a:schemeClr>
                </a:solidFill>
              </a:rPr>
              <a:t>Трохи затримайте дихання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31" name="Рисунок 30" descr="Монеты">
            <a:extLst>
              <a:ext uri="{FF2B5EF4-FFF2-40B4-BE49-F238E27FC236}">
                <a16:creationId xmlns=""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28" b="128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997320" y="1750424"/>
            <a:ext cx="3863221" cy="1992258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>Зменшення частоти дихання (заспокійливе дихання)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141012" y="4034686"/>
            <a:ext cx="3863221" cy="1415429"/>
          </a:xfrm>
        </p:spPr>
        <p:txBody>
          <a:bodyPr rtlCol="0">
            <a:normAutofit/>
          </a:bodyPr>
          <a:lstStyle/>
          <a:p>
            <a:pPr rtl="0"/>
            <a:r>
              <a:rPr lang="uk-UA" sz="3600" noProof="1" smtClean="0">
                <a:solidFill>
                  <a:srgbClr val="FFFF00"/>
                </a:solidFill>
              </a:rPr>
              <a:t>Комплекс </a:t>
            </a:r>
            <a:r>
              <a:rPr lang="uk-UA" sz="3600" noProof="1" smtClean="0">
                <a:solidFill>
                  <a:srgbClr val="FFFF00"/>
                </a:solidFill>
              </a:rPr>
              <a:t>К.Бутейко</a:t>
            </a:r>
            <a:endParaRPr lang="ru-RU" sz="3600" noProof="1">
              <a:solidFill>
                <a:srgbClr val="FFFF00"/>
              </a:solidFill>
            </a:endParaRPr>
          </a:p>
        </p:txBody>
      </p:sp>
      <p:sp>
        <p:nvSpPr>
          <p:cNvPr id="88" name="Номер слайда 87">
            <a:extLst>
              <a:ext uri="{FF2B5EF4-FFF2-40B4-BE49-F238E27FC236}">
                <a16:creationId xmlns=""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5</a:t>
            </a:fld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00446" y="2155372"/>
            <a:ext cx="1972491" cy="1946366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51314" y="2233749"/>
            <a:ext cx="2129246" cy="195942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58938" y="2325189"/>
            <a:ext cx="1854926" cy="185492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45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166" y="624004"/>
            <a:ext cx="5079886" cy="1779562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Дихальна </a:t>
            </a:r>
            <a:r>
              <a:rPr lang="uk-UA" dirty="0" smtClean="0"/>
              <a:t>гімнастика Марини </a:t>
            </a:r>
            <a:r>
              <a:rPr lang="uk-UA" dirty="0" err="1" smtClean="0"/>
              <a:t>Корпан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109" y="2560321"/>
            <a:ext cx="4702627" cy="2424654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Вправи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виконуються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за таким алгоритмом:</a:t>
            </a:r>
          </a:p>
          <a:p>
            <a:pPr lvl="0">
              <a:lnSpc>
                <a:spcPct val="120000"/>
              </a:lnSpc>
            </a:pP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глибоко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вдихніть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повітря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через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ніс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і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втягніть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живіт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повільно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та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спокійно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видихніть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через рот,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водночас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постарайтеся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максимально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звільнити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повітря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з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легенів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практикуйте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таку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дихальну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техніку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щодня</a:t>
            </a:r>
            <a:r>
              <a:rPr lang="ru-RU" sz="7200" dirty="0" smtClean="0">
                <a:solidFill>
                  <a:schemeClr val="accent6">
                    <a:lumMod val="10000"/>
                  </a:schemeClr>
                </a:solidFill>
              </a:rPr>
              <a:t> по 15 </a:t>
            </a:r>
            <a:r>
              <a:rPr lang="ru-RU" sz="7200" dirty="0" err="1" smtClean="0">
                <a:solidFill>
                  <a:schemeClr val="accent6">
                    <a:lumMod val="10000"/>
                  </a:schemeClr>
                </a:solidFill>
              </a:rPr>
              <a:t>хвилин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pPr rtl="0"/>
            <a:endParaRPr lang="ru-RU" noProof="1"/>
          </a:p>
        </p:txBody>
      </p:sp>
      <p:pic>
        <p:nvPicPr>
          <p:cNvPr id="15" name="Рисунок 14" descr="Поднятое в воздух медицинское устройство">
            <a:extLst>
              <a:ext uri="{FF2B5EF4-FFF2-40B4-BE49-F238E27FC236}">
                <a16:creationId xmlns="" xmlns:a16="http://schemas.microsoft.com/office/drawing/2014/main" id="{C675E008-A5DF-4639-84DF-6071C1580B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0" y="901338"/>
            <a:ext cx="6074229" cy="43238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64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Центр мишени">
            <a:extLst>
              <a:ext uri="{FF2B5EF4-FFF2-40B4-BE49-F238E27FC236}">
                <a16:creationId xmlns="" xmlns:a16="http://schemas.microsoft.com/office/drawing/2014/main" id="{146C3774-1A16-4CEA-B0D9-21F4D70DD683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28" b="128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84D1680A-25DD-42DD-B066-2294665CF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6834" y="2164903"/>
            <a:ext cx="2349985" cy="356227"/>
          </a:xfrm>
        </p:spPr>
        <p:txBody>
          <a:bodyPr rtlCol="0">
            <a:noAutofit/>
          </a:bodyPr>
          <a:lstStyle/>
          <a:p>
            <a:pPr rtl="0"/>
            <a:r>
              <a:rPr lang="ru-RU" sz="1400" dirty="0" err="1" smtClean="0">
                <a:solidFill>
                  <a:schemeClr val="accent6">
                    <a:lumMod val="10000"/>
                  </a:schemeClr>
                </a:solidFill>
              </a:rPr>
              <a:t>Глибокий</a:t>
            </a:r>
            <a:r>
              <a:rPr lang="ru-RU" sz="1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10000"/>
                  </a:schemeClr>
                </a:solidFill>
              </a:rPr>
              <a:t>вдих</a:t>
            </a:r>
            <a:r>
              <a:rPr lang="ru-RU" sz="1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ru-RU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F157E51-898F-41B4-8235-6C34BBCD74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7005" y="2164903"/>
            <a:ext cx="2387405" cy="565233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Частковий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видих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затримка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дихання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3" name="Рисунок 32" descr="Лектор">
            <a:extLst>
              <a:ext uri="{FF2B5EF4-FFF2-40B4-BE49-F238E27FC236}">
                <a16:creationId xmlns="" xmlns:a16="http://schemas.microsoft.com/office/drawing/2014/main" id="{34FE467F-DFCB-454B-9B3B-9C4BF433B3C6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FDE267D-5AD5-4C76-A976-43EDB64DB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86147" y="5329271"/>
            <a:ext cx="1908000" cy="562077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Ще видих і затримка дихання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4"/>
          </p:nvPr>
        </p:nvSpPr>
        <p:spPr>
          <a:xfrm>
            <a:off x="3931998" y="5457412"/>
            <a:ext cx="2560242" cy="5776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До кінця видихнути повітря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5" name="Рисунок 34" descr="Сеть">
            <a:extLst>
              <a:ext uri="{FF2B5EF4-FFF2-40B4-BE49-F238E27FC236}">
                <a16:creationId xmlns="" xmlns:a16="http://schemas.microsoft.com/office/drawing/2014/main" id="{7AF56B60-D53D-40A4-82F9-B1DEB9644A3D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Рисунок 36" descr="Мегафон">
            <a:extLst>
              <a:ext uri="{FF2B5EF4-FFF2-40B4-BE49-F238E27FC236}">
                <a16:creationId xmlns="" xmlns:a16="http://schemas.microsoft.com/office/drawing/2014/main" id="{1701A2E9-D331-4627-A32A-658F1BDB82EF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/>
      </p:pic>
      <p:sp>
        <p:nvSpPr>
          <p:cNvPr id="53" name="Номер слайда 52">
            <a:extLst>
              <a:ext uri="{FF2B5EF4-FFF2-40B4-BE49-F238E27FC236}">
                <a16:creationId xmlns="" xmlns:a16="http://schemas.microsoft.com/office/drawing/2014/main" id="{474644FF-FECF-47C3-A483-0F4796C0518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439988" y="762806"/>
            <a:ext cx="5021445" cy="7200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 smtClean="0"/>
              <a:t>Дихання для йоги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270171" y="1907176"/>
            <a:ext cx="5243514" cy="3722915"/>
          </a:xfrm>
        </p:spPr>
        <p:txBody>
          <a:bodyPr rtlCol="0">
            <a:normAutofit fontScale="85000" lnSpcReduction="20000"/>
          </a:bodyPr>
          <a:lstStyle/>
          <a:p>
            <a:pPr lvl="0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глибоко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вдихніть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через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ніс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;</a:t>
            </a:r>
          </a:p>
          <a:p>
            <a:pPr lvl="0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ненадовго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затримайте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дихання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чого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через рот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видихніть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невелику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порцію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повітря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Постарайтеся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тримати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губи в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зімкнутому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стані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«трубочкою»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роздмухувати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щоки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;</a:t>
            </a:r>
          </a:p>
          <a:p>
            <a:pPr lvl="0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затримайте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подих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секунд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знову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видихніть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невелику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порцію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повітря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;</a:t>
            </a:r>
          </a:p>
          <a:p>
            <a:pPr lvl="0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робіть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цю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процедуру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доти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поки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все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скупчене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повітря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не буде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видихнуте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ваших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легенів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;</a:t>
            </a:r>
          </a:p>
          <a:p>
            <a:pPr lvl="0"/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зробіть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вільний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вдих-видих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повторіть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вправу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pPr rtl="0"/>
            <a:endParaRPr lang="ru-RU" noProof="1"/>
          </a:p>
        </p:txBody>
      </p:sp>
      <p:sp>
        <p:nvSpPr>
          <p:cNvPr id="17" name="Овал 16"/>
          <p:cNvSpPr/>
          <p:nvPr/>
        </p:nvSpPr>
        <p:spPr>
          <a:xfrm>
            <a:off x="248194" y="365761"/>
            <a:ext cx="2808515" cy="176348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83280" y="418011"/>
            <a:ext cx="2913017" cy="172429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4320" y="3226527"/>
            <a:ext cx="2978331" cy="201168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44091" y="3200400"/>
            <a:ext cx="3135085" cy="2116183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91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 descr="Декоративный элемент">
            <a:extLst>
              <a:ext uri="{FF2B5EF4-FFF2-40B4-BE49-F238E27FC236}">
                <a16:creationId xmlns="" xmlns:a16="http://schemas.microsoft.com/office/drawing/2014/main" id="{F17CA28B-0AA7-44A3-A590-F3BC78D90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6314" y="2033289"/>
            <a:ext cx="959312" cy="94665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13" name="Полилиния: Фигура 12" descr="Декоративный элемент">
            <a:extLst>
              <a:ext uri="{FF2B5EF4-FFF2-40B4-BE49-F238E27FC236}">
                <a16:creationId xmlns="" xmlns:a16="http://schemas.microsoft.com/office/drawing/2014/main" id="{2E4FAF5A-0F31-4306-84A7-9FB1C0410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27821" y="2033289"/>
            <a:ext cx="931694" cy="946657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210" y="2143124"/>
            <a:ext cx="3578788" cy="997168"/>
          </a:xfrm>
        </p:spPr>
        <p:txBody>
          <a:bodyPr rtlCol="0">
            <a:noAutofit/>
          </a:bodyPr>
          <a:lstStyle/>
          <a:p>
            <a:pPr rtl="0"/>
            <a:r>
              <a:rPr lang="uk-UA" sz="6000" dirty="0" smtClean="0"/>
              <a:t>видих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lvl="0"/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вправу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лежачи</a:t>
            </a:r>
            <a:r>
              <a:rPr lang="ru-RU" dirty="0" smtClean="0"/>
              <a:t> на </a:t>
            </a:r>
            <a:r>
              <a:rPr lang="ru-RU" dirty="0" err="1" smtClean="0"/>
              <a:t>спині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покладіть</a:t>
            </a:r>
            <a:r>
              <a:rPr lang="ru-RU" dirty="0" smtClean="0"/>
              <a:t> одну руку на </a:t>
            </a:r>
            <a:r>
              <a:rPr lang="ru-RU" dirty="0" err="1" smtClean="0"/>
              <a:t>живіт</a:t>
            </a:r>
            <a:r>
              <a:rPr lang="ru-RU" dirty="0" smtClean="0"/>
              <a:t>, а другу на груди,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розслабтеся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зробіть</a:t>
            </a:r>
            <a:r>
              <a:rPr lang="ru-RU" dirty="0" smtClean="0"/>
              <a:t> </a:t>
            </a:r>
            <a:r>
              <a:rPr lang="ru-RU" dirty="0" err="1" smtClean="0"/>
              <a:t>видих</a:t>
            </a:r>
            <a:r>
              <a:rPr lang="ru-RU" dirty="0" smtClean="0"/>
              <a:t>;</a:t>
            </a:r>
          </a:p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EC3A6E4-FBBE-4F2E-8B22-4CACF85BE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359" y="2143124"/>
            <a:ext cx="3578787" cy="1008000"/>
          </a:xfrm>
        </p:spPr>
        <p:txBody>
          <a:bodyPr rtlCol="0">
            <a:normAutofit/>
          </a:bodyPr>
          <a:lstStyle/>
          <a:p>
            <a:pPr rtl="0"/>
            <a:r>
              <a:rPr lang="uk-UA" sz="6000" dirty="0" smtClean="0"/>
              <a:t>вдих</a:t>
            </a:r>
            <a:endParaRPr lang="ru-RU" sz="60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1071564-A5F6-4B9F-B28F-E281F154C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4402320" cy="3051192"/>
          </a:xfrm>
        </p:spPr>
        <p:txBody>
          <a:bodyPr rtlCol="0">
            <a:normAutofit fontScale="85000" lnSpcReduction="20000"/>
          </a:bodyPr>
          <a:lstStyle/>
          <a:p>
            <a:pPr lvl="0"/>
            <a:r>
              <a:rPr lang="ru-RU" dirty="0" smtClean="0"/>
              <a:t>на </a:t>
            </a:r>
            <a:r>
              <a:rPr lang="ru-RU" dirty="0" err="1" smtClean="0"/>
              <a:t>вдиху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наповнюйте</a:t>
            </a:r>
            <a:r>
              <a:rPr lang="ru-RU" dirty="0" smtClean="0"/>
              <a:t> та </a:t>
            </a:r>
            <a:r>
              <a:rPr lang="ru-RU" dirty="0" err="1" smtClean="0"/>
              <a:t>випинайте</a:t>
            </a:r>
            <a:r>
              <a:rPr lang="ru-RU" dirty="0" smtClean="0"/>
              <a:t> </a:t>
            </a:r>
            <a:r>
              <a:rPr lang="ru-RU" dirty="0" err="1" smtClean="0"/>
              <a:t>живіт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не </a:t>
            </a:r>
            <a:r>
              <a:rPr lang="ru-RU" dirty="0" err="1" smtClean="0"/>
              <a:t>напружуйте</a:t>
            </a:r>
            <a:r>
              <a:rPr lang="ru-RU" dirty="0" smtClean="0"/>
              <a:t> </a:t>
            </a:r>
            <a:r>
              <a:rPr lang="ru-RU" dirty="0" err="1" smtClean="0"/>
              <a:t>живіт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повинен </a:t>
            </a:r>
            <a:r>
              <a:rPr lang="ru-RU" dirty="0" err="1" smtClean="0"/>
              <a:t>підніматися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тривалий</a:t>
            </a:r>
            <a:r>
              <a:rPr lang="ru-RU" dirty="0" smtClean="0"/>
              <a:t> </a:t>
            </a:r>
            <a:r>
              <a:rPr lang="ru-RU" dirty="0" err="1" smtClean="0"/>
              <a:t>видих</a:t>
            </a:r>
            <a:r>
              <a:rPr lang="ru-RU" dirty="0" smtClean="0"/>
              <a:t> починайте </a:t>
            </a:r>
            <a:r>
              <a:rPr lang="ru-RU" dirty="0" err="1" smtClean="0"/>
              <a:t>з</a:t>
            </a:r>
            <a:r>
              <a:rPr lang="ru-RU" dirty="0" smtClean="0"/>
              <a:t> живота та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видихайте</a:t>
            </a:r>
            <a:r>
              <a:rPr lang="ru-RU" dirty="0" smtClean="0"/>
              <a:t> все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живота та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вдиху</a:t>
            </a:r>
            <a:r>
              <a:rPr lang="ru-RU" dirty="0" smtClean="0"/>
              <a:t> та </a:t>
            </a:r>
            <a:r>
              <a:rPr lang="ru-RU" dirty="0" err="1" smtClean="0"/>
              <a:t>видиху</a:t>
            </a:r>
            <a:r>
              <a:rPr lang="ru-RU" dirty="0" smtClean="0"/>
              <a:t> </a:t>
            </a:r>
            <a:r>
              <a:rPr lang="ru-RU" dirty="0" err="1" smtClean="0"/>
              <a:t>рухатися</a:t>
            </a:r>
            <a:r>
              <a:rPr lang="ru-RU" dirty="0" smtClean="0"/>
              <a:t> повинна рука на </a:t>
            </a:r>
            <a:r>
              <a:rPr lang="ru-RU" dirty="0" err="1" smtClean="0"/>
              <a:t>животі</a:t>
            </a:r>
            <a:r>
              <a:rPr lang="ru-RU" dirty="0" smtClean="0"/>
              <a:t>.</a:t>
            </a:r>
          </a:p>
          <a:p>
            <a:pPr rtl="0"/>
            <a:endParaRPr lang="ru-RU" noProof="1"/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uk-UA" sz="3200" b="1" dirty="0" smtClean="0">
                <a:solidFill>
                  <a:schemeClr val="accent6">
                    <a:lumMod val="10000"/>
                  </a:schemeClr>
                </a:solidFill>
              </a:rPr>
              <a:t>Дихання животом (комплекс О. </a:t>
            </a:r>
            <a:r>
              <a:rPr lang="uk-UA" sz="3200" b="1" dirty="0" err="1" smtClean="0">
                <a:solidFill>
                  <a:schemeClr val="accent6">
                    <a:lumMod val="10000"/>
                  </a:schemeClr>
                </a:solidFill>
              </a:rPr>
              <a:t>Стрельнікової</a:t>
            </a:r>
            <a:r>
              <a:rPr lang="uk-UA" sz="3200" b="1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lang="ru-RU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0F02D4E5-96A4-43A6-915C-A5DC22FEA1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428" y="1569702"/>
            <a:ext cx="11329200" cy="598732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 err="1" smtClean="0"/>
              <a:t>Діафрагмальне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базовою </a:t>
            </a:r>
            <a:r>
              <a:rPr lang="ru-RU" dirty="0" err="1" smtClean="0"/>
              <a:t>вправою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м'яз</a:t>
            </a:r>
            <a:r>
              <a:rPr lang="ru-RU" dirty="0" smtClean="0"/>
              <a:t> — </a:t>
            </a:r>
            <a:r>
              <a:rPr lang="ru-RU" dirty="0" err="1" smtClean="0"/>
              <a:t>діафрагму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розділяє</a:t>
            </a:r>
            <a:r>
              <a:rPr lang="ru-RU" dirty="0" smtClean="0"/>
              <a:t> </a:t>
            </a:r>
            <a:r>
              <a:rPr lang="ru-RU" dirty="0" err="1" smtClean="0"/>
              <a:t>грудну</a:t>
            </a:r>
            <a:r>
              <a:rPr lang="ru-RU" dirty="0" smtClean="0"/>
              <a:t> </a:t>
            </a:r>
            <a:r>
              <a:rPr lang="ru-RU" dirty="0" err="1" smtClean="0"/>
              <a:t>клітку</a:t>
            </a:r>
            <a:r>
              <a:rPr lang="ru-RU" dirty="0" smtClean="0"/>
              <a:t> та </a:t>
            </a:r>
            <a:r>
              <a:rPr lang="ru-RU" dirty="0" err="1" smtClean="0"/>
              <a:t>черевну</a:t>
            </a:r>
            <a:r>
              <a:rPr lang="ru-RU" dirty="0" smtClean="0"/>
              <a:t> </a:t>
            </a:r>
            <a:r>
              <a:rPr lang="ru-RU" dirty="0" err="1" smtClean="0"/>
              <a:t>порожнину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м'язи</a:t>
            </a:r>
            <a:r>
              <a:rPr lang="ru-RU" dirty="0" smtClean="0"/>
              <a:t> </a:t>
            </a:r>
            <a:r>
              <a:rPr lang="ru-RU" dirty="0" err="1" smtClean="0"/>
              <a:t>преса</a:t>
            </a:r>
            <a:r>
              <a:rPr lang="ru-RU" dirty="0" smtClean="0"/>
              <a:t> та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міжреберні</a:t>
            </a:r>
            <a:r>
              <a:rPr lang="ru-RU" dirty="0" smtClean="0"/>
              <a:t> </a:t>
            </a:r>
            <a:r>
              <a:rPr lang="ru-RU" dirty="0" err="1" smtClean="0"/>
              <a:t>м'язи</a:t>
            </a:r>
            <a:r>
              <a:rPr lang="ru-RU" dirty="0" smtClean="0"/>
              <a:t>.</a:t>
            </a:r>
          </a:p>
          <a:p>
            <a:pPr rtl="0"/>
            <a:endParaRPr lang="ru-RU" dirty="0"/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8</a:t>
            </a:fld>
            <a:endParaRPr lang="ru-RU" dirty="0"/>
          </a:p>
        </p:txBody>
      </p:sp>
      <p:pic>
        <p:nvPicPr>
          <p:cNvPr id="70" name="Рисунок 24" descr="Центр мишени">
            <a:extLst>
              <a:ext uri="{FF2B5EF4-FFF2-40B4-BE49-F238E27FC236}">
                <a16:creationId xmlns="" xmlns:a16="http://schemas.microsoft.com/office/drawing/2014/main" id="{120A52C2-7C0E-004B-8329-E4E37C6AE1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791" b="5791"/>
          <a:stretch>
            <a:fillRect/>
          </a:stretch>
        </p:blipFill>
        <p:spPr bwMode="gray">
          <a:xfrm>
            <a:off x="612446" y="2259202"/>
            <a:ext cx="576765" cy="509964"/>
          </a:xfrm>
          <a:prstGeom prst="rect">
            <a:avLst/>
          </a:prstGeom>
        </p:spPr>
      </p:pic>
      <p:pic>
        <p:nvPicPr>
          <p:cNvPr id="71" name="Рисунок 26" descr="Лектор">
            <a:extLst>
              <a:ext uri="{FF2B5EF4-FFF2-40B4-BE49-F238E27FC236}">
                <a16:creationId xmlns="" xmlns:a16="http://schemas.microsoft.com/office/drawing/2014/main" id="{183C32CC-2A28-074C-AEE5-C5B38EA3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13136" b="-12288"/>
          <a:stretch/>
        </p:blipFill>
        <p:spPr bwMode="gray">
          <a:xfrm>
            <a:off x="5905285" y="2152485"/>
            <a:ext cx="576765" cy="72339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74766" y="2129246"/>
            <a:ext cx="836023" cy="796834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39097" y="2142309"/>
            <a:ext cx="822960" cy="836022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41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 descr="Декоративный элемент">
            <a:extLst>
              <a:ext uri="{FF2B5EF4-FFF2-40B4-BE49-F238E27FC236}">
                <a16:creationId xmlns="" xmlns:a16="http://schemas.microsoft.com/office/drawing/2014/main" id="{F17CA28B-0AA7-44A3-A590-F3BC78D90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6314" y="2033289"/>
            <a:ext cx="959312" cy="94665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13" name="Полилиния: Фигура 12" descr="Декоративный элемент">
            <a:extLst>
              <a:ext uri="{FF2B5EF4-FFF2-40B4-BE49-F238E27FC236}">
                <a16:creationId xmlns="" xmlns:a16="http://schemas.microsoft.com/office/drawing/2014/main" id="{2E4FAF5A-0F31-4306-84A7-9FB1C0410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27821" y="2033289"/>
            <a:ext cx="931694" cy="946657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210" y="2143124"/>
            <a:ext cx="3578788" cy="997168"/>
          </a:xfrm>
        </p:spPr>
        <p:txBody>
          <a:bodyPr rtlCol="0">
            <a:noAutofit/>
          </a:bodyPr>
          <a:lstStyle/>
          <a:p>
            <a:pPr rtl="0"/>
            <a:r>
              <a:rPr lang="uk-UA" sz="6000" dirty="0" smtClean="0"/>
              <a:t>вдих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7" y="3314506"/>
            <a:ext cx="3527861" cy="2485404"/>
          </a:xfrm>
        </p:spPr>
        <p:txBody>
          <a:bodyPr rtlCol="0">
            <a:normAutofit fontScale="92500"/>
          </a:bodyPr>
          <a:lstStyle/>
          <a:p>
            <a:pPr lvl="0"/>
            <a:r>
              <a:rPr lang="ru-RU" dirty="0" err="1" smtClean="0"/>
              <a:t>Закрийте</a:t>
            </a:r>
            <a:r>
              <a:rPr lang="ru-RU" dirty="0" smtClean="0"/>
              <a:t> пальцем праву </a:t>
            </a:r>
            <a:r>
              <a:rPr lang="ru-RU" dirty="0" err="1" smtClean="0"/>
              <a:t>ніздрю</a:t>
            </a:r>
            <a:r>
              <a:rPr lang="ru-RU" dirty="0" smtClean="0"/>
              <a:t> ;</a:t>
            </a:r>
            <a:endParaRPr lang="ru-RU" dirty="0" smtClean="0"/>
          </a:p>
          <a:p>
            <a:pPr lvl="0"/>
            <a:r>
              <a:rPr lang="ru-RU" dirty="0" err="1" smtClean="0"/>
              <a:t>Зробіть</a:t>
            </a:r>
            <a:r>
              <a:rPr lang="ru-RU" dirty="0" smtClean="0"/>
              <a:t> </a:t>
            </a:r>
            <a:r>
              <a:rPr lang="ru-RU" dirty="0" err="1" smtClean="0"/>
              <a:t>лівою</a:t>
            </a:r>
            <a:r>
              <a:rPr lang="ru-RU" dirty="0" smtClean="0"/>
              <a:t> </a:t>
            </a:r>
            <a:r>
              <a:rPr lang="ru-RU" dirty="0" err="1" smtClean="0"/>
              <a:t>ніздрею</a:t>
            </a:r>
            <a:r>
              <a:rPr lang="ru-RU" dirty="0" smtClean="0"/>
              <a:t> </a:t>
            </a:r>
            <a:r>
              <a:rPr lang="ru-RU" dirty="0" err="1" smtClean="0"/>
              <a:t>глибовий</a:t>
            </a:r>
            <a:r>
              <a:rPr lang="ru-RU" dirty="0" smtClean="0"/>
              <a:t> вдох</a:t>
            </a:r>
            <a:r>
              <a:rPr lang="ru-RU" dirty="0" smtClean="0"/>
              <a:t>;</a:t>
            </a:r>
            <a:endParaRPr lang="ru-RU" dirty="0" smtClean="0"/>
          </a:p>
          <a:p>
            <a:pPr lvl="0"/>
            <a:r>
              <a:rPr lang="ru-RU" dirty="0" err="1" smtClean="0"/>
              <a:t>Затримайте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;</a:t>
            </a:r>
            <a:endParaRPr lang="ru-RU" dirty="0" smtClean="0"/>
          </a:p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EC3A6E4-FBBE-4F2E-8B22-4CACF85BE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359" y="2143124"/>
            <a:ext cx="3578787" cy="1008000"/>
          </a:xfrm>
        </p:spPr>
        <p:txBody>
          <a:bodyPr rtlCol="0">
            <a:normAutofit/>
          </a:bodyPr>
          <a:lstStyle/>
          <a:p>
            <a:pPr rtl="0"/>
            <a:r>
              <a:rPr lang="uk-UA" sz="6000" dirty="0" smtClean="0"/>
              <a:t>видих</a:t>
            </a:r>
            <a:endParaRPr lang="ru-RU" sz="60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1071564-A5F6-4B9F-B28F-E281F154C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840617" cy="2772590"/>
          </a:xfrm>
        </p:spPr>
        <p:txBody>
          <a:bodyPr rtlCol="0">
            <a:normAutofit fontScale="92500"/>
          </a:bodyPr>
          <a:lstStyle/>
          <a:p>
            <a:pPr lvl="0"/>
            <a:r>
              <a:rPr lang="ru-RU" dirty="0" err="1" smtClean="0"/>
              <a:t>Закрийте</a:t>
            </a:r>
            <a:r>
              <a:rPr lang="ru-RU" dirty="0" smtClean="0"/>
              <a:t> пальцем </a:t>
            </a:r>
            <a:r>
              <a:rPr lang="ru-RU" dirty="0" err="1" smtClean="0"/>
              <a:t>ліву</a:t>
            </a:r>
            <a:r>
              <a:rPr lang="ru-RU" dirty="0" smtClean="0"/>
              <a:t> </a:t>
            </a:r>
            <a:r>
              <a:rPr lang="ru-RU" dirty="0" err="1" smtClean="0"/>
              <a:t>ніздрю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Видихніть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правою </a:t>
            </a:r>
            <a:r>
              <a:rPr lang="ru-RU" dirty="0" err="1" smtClean="0"/>
              <a:t>ніздрею</a:t>
            </a:r>
            <a:r>
              <a:rPr lang="ru-RU" dirty="0" smtClean="0"/>
              <a:t>;</a:t>
            </a:r>
          </a:p>
          <a:p>
            <a:pPr lvl="0"/>
            <a:r>
              <a:rPr lang="uk-UA" dirty="0" smtClean="0"/>
              <a:t>Повторіть вправу, вдихаючи лівою ніздрею , а видихаючи правою</a:t>
            </a:r>
            <a:endParaRPr lang="ru-RU" dirty="0" smtClean="0"/>
          </a:p>
          <a:p>
            <a:pPr rtl="0"/>
            <a:endParaRPr lang="ru-RU" noProof="1"/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uk-UA" sz="3200" b="1" dirty="0" smtClean="0">
                <a:solidFill>
                  <a:schemeClr val="accent6">
                    <a:lumMod val="10000"/>
                  </a:schemeClr>
                </a:solidFill>
              </a:rPr>
              <a:t>Почергове дихання однією ніздрею</a:t>
            </a:r>
            <a:endParaRPr lang="ru-RU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0F02D4E5-96A4-43A6-915C-A5DC22FEA1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428" y="1569702"/>
            <a:ext cx="11329200" cy="598732"/>
          </a:xfrm>
        </p:spPr>
        <p:txBody>
          <a:bodyPr rtlCol="0">
            <a:normAutofit/>
          </a:bodyPr>
          <a:lstStyle/>
          <a:p>
            <a:pPr algn="ctr"/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err="1" smtClean="0"/>
              <a:t>змінює</a:t>
            </a:r>
            <a:r>
              <a:rPr lang="ru-RU" dirty="0" smtClean="0"/>
              <a:t> </a:t>
            </a:r>
            <a:r>
              <a:rPr lang="ru-RU" dirty="0" err="1" smtClean="0"/>
              <a:t>циркуляцію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покращує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endParaRPr lang="ru-RU" dirty="0" smtClean="0"/>
          </a:p>
          <a:p>
            <a:pPr rtl="0"/>
            <a:endParaRPr lang="ru-RU" dirty="0"/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9</a:t>
            </a:fld>
            <a:endParaRPr lang="ru-RU" dirty="0"/>
          </a:p>
        </p:txBody>
      </p:sp>
      <p:pic>
        <p:nvPicPr>
          <p:cNvPr id="70" name="Рисунок 24" descr="Центр мишени">
            <a:extLst>
              <a:ext uri="{FF2B5EF4-FFF2-40B4-BE49-F238E27FC236}">
                <a16:creationId xmlns="" xmlns:a16="http://schemas.microsoft.com/office/drawing/2014/main" id="{120A52C2-7C0E-004B-8329-E4E37C6AE1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791" b="5791"/>
          <a:stretch>
            <a:fillRect/>
          </a:stretch>
        </p:blipFill>
        <p:spPr bwMode="gray">
          <a:xfrm>
            <a:off x="612446" y="2259202"/>
            <a:ext cx="576765" cy="509964"/>
          </a:xfrm>
          <a:prstGeom prst="rect">
            <a:avLst/>
          </a:prstGeom>
        </p:spPr>
      </p:pic>
      <p:pic>
        <p:nvPicPr>
          <p:cNvPr id="71" name="Рисунок 26" descr="Лектор">
            <a:extLst>
              <a:ext uri="{FF2B5EF4-FFF2-40B4-BE49-F238E27FC236}">
                <a16:creationId xmlns="" xmlns:a16="http://schemas.microsoft.com/office/drawing/2014/main" id="{183C32CC-2A28-074C-AEE5-C5B38EA3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-13136" b="-12288"/>
          <a:stretch/>
        </p:blipFill>
        <p:spPr bwMode="gray">
          <a:xfrm>
            <a:off x="5905285" y="2152485"/>
            <a:ext cx="576765" cy="72339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74766" y="2129246"/>
            <a:ext cx="836023" cy="796834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39097" y="2142309"/>
            <a:ext cx="822960" cy="836022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411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3E771-E022-4C55-86B2-92F4B446C6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522</Words>
  <Application>Microsoft Office PowerPoint</Application>
  <PresentationFormat>Произвольный</PresentationFormat>
  <Paragraphs>117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ОбираЄМО здоров’я</vt:lpstr>
      <vt:lpstr>   Дихальні вправи  - це дієвий спосіб подолання стресу; – це ефективний метод лікування багатьох  хвороб</vt:lpstr>
      <vt:lpstr>     Дихальні вправи проти стресу</vt:lpstr>
      <vt:lpstr>     Лікувальний ефект дихальної гімнастики</vt:lpstr>
      <vt:lpstr>Зменшення частоти дихання (заспокійливе дихання)</vt:lpstr>
      <vt:lpstr> Дихальна гімнастика Марини Корпан</vt:lpstr>
      <vt:lpstr>Дихання для йоги</vt:lpstr>
      <vt:lpstr>Дихання животом (комплекс О. Стрельнікової)</vt:lpstr>
      <vt:lpstr>Почергове дихання однією ніздрею</vt:lpstr>
      <vt:lpstr>Дихання і  є  основою людського життя, тому навчитися правильно дихати  та  застосовувати дихальну  функцію  означає забезпечити  собі  здорове життя.</vt:lpstr>
      <vt:lpstr>Протипоказання дихальної гімнастики </vt:lpstr>
      <vt:lpstr>Підсумки</vt:lpstr>
      <vt:lpstr>Дякую за увагу!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2023-01-18T13:06:42Z</dcterms:created>
  <dcterms:modified xsi:type="dcterms:W3CDTF">2023-03-15T05:36:32Z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