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9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8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9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7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55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4581-0F87-4916-976B-9206C1E5B0AB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0ADF-CBE2-48CF-9CA8-DB19E2CF9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3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592" y="155448"/>
            <a:ext cx="8765126" cy="978408"/>
          </a:xfrm>
        </p:spPr>
        <p:txBody>
          <a:bodyPr/>
          <a:lstStyle/>
          <a:p>
            <a:pPr algn="ctr">
              <a:defRPr/>
            </a:pPr>
            <a:r>
              <a:rPr lang="uk-UA" sz="6000" dirty="0">
                <a:solidFill>
                  <a:schemeClr val="accent1">
                    <a:satMod val="150000"/>
                  </a:schemeClr>
                </a:solidFill>
              </a:rPr>
              <a:t>Фізичні властивості жирів</a:t>
            </a:r>
            <a:endParaRPr lang="ru-RU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9100" y="1428751"/>
            <a:ext cx="5835650" cy="5286375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uk-UA" sz="2800" dirty="0"/>
              <a:t>   </a:t>
            </a:r>
            <a:r>
              <a:rPr lang="uk-UA" sz="3200" dirty="0"/>
              <a:t>Тваринні жири є частіше твердими (яловичий, баранячий), але риб</a:t>
            </a:r>
            <a:r>
              <a:rPr lang="en-US" sz="3200" dirty="0"/>
              <a:t>’</a:t>
            </a:r>
            <a:r>
              <a:rPr lang="uk-UA" sz="3200" dirty="0" err="1"/>
              <a:t>ячий</a:t>
            </a:r>
            <a:r>
              <a:rPr lang="uk-UA" sz="3200" dirty="0"/>
              <a:t> жир – рідкий.</a:t>
            </a:r>
          </a:p>
          <a:p>
            <a:pPr>
              <a:spcBef>
                <a:spcPts val="0"/>
              </a:spcBef>
              <a:defRPr/>
            </a:pPr>
            <a:r>
              <a:rPr lang="uk-UA" sz="3200" dirty="0"/>
              <a:t>    Рослинні жири є частіше рідкими (соняшникова чи лляна олія), але кокосовий – твердий.</a:t>
            </a:r>
          </a:p>
          <a:p>
            <a:pPr>
              <a:spcBef>
                <a:spcPts val="0"/>
              </a:spcBef>
              <a:defRPr/>
            </a:pPr>
            <a:r>
              <a:rPr lang="uk-UA" sz="3200" dirty="0"/>
              <a:t>    Жири є легшими за воду і нерозчинними у ній, але розчиняються у багатьох   органічних розчинниках.</a:t>
            </a:r>
            <a:endParaRPr lang="ru-RU" sz="3200" dirty="0"/>
          </a:p>
        </p:txBody>
      </p:sp>
      <p:pic>
        <p:nvPicPr>
          <p:cNvPr id="5" name="Picture 19" descr="see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6" y="3452814"/>
            <a:ext cx="3071813" cy="3216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26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6213" r="22597" b="12251"/>
          <a:stretch>
            <a:fillRect/>
          </a:stretch>
        </p:blipFill>
        <p:spPr>
          <a:xfrm>
            <a:off x="7096132" y="1357298"/>
            <a:ext cx="2000264" cy="1857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2911115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905001" y="357188"/>
            <a:ext cx="8405813" cy="1071562"/>
          </a:xfrm>
        </p:spPr>
        <p:txBody>
          <a:bodyPr/>
          <a:lstStyle/>
          <a:p>
            <a:pPr algn="ctr" eaLnBrk="1" hangingPunct="1"/>
            <a:r>
              <a:rPr lang="uk-UA" altLang="ru-RU" sz="5400">
                <a:solidFill>
                  <a:srgbClr val="00B050"/>
                </a:solidFill>
              </a:rPr>
              <a:t>Класифікація жирів</a:t>
            </a:r>
            <a:endParaRPr lang="ru-RU" altLang="ru-RU" sz="5400">
              <a:solidFill>
                <a:srgbClr val="00B050"/>
              </a:solidFill>
            </a:endParaRPr>
          </a:p>
        </p:txBody>
      </p:sp>
      <p:sp>
        <p:nvSpPr>
          <p:cNvPr id="44035" name="Текст 2"/>
          <p:cNvSpPr>
            <a:spLocks noGrp="1"/>
          </p:cNvSpPr>
          <p:nvPr>
            <p:ph type="body" idx="2"/>
          </p:nvPr>
        </p:nvSpPr>
        <p:spPr>
          <a:xfrm>
            <a:off x="1905001" y="1643063"/>
            <a:ext cx="5191125" cy="4857750"/>
          </a:xfrm>
        </p:spPr>
        <p:txBody>
          <a:bodyPr/>
          <a:lstStyle/>
          <a:p>
            <a:pPr eaLnBrk="1" hangingPunct="1"/>
            <a:r>
              <a:rPr lang="uk-UA" altLang="ru-RU" sz="3200" b="1" i="1">
                <a:solidFill>
                  <a:srgbClr val="002060"/>
                </a:solidFill>
              </a:rPr>
              <a:t>Тверді жири </a:t>
            </a:r>
            <a:r>
              <a:rPr lang="uk-UA" altLang="ru-RU" sz="3200">
                <a:solidFill>
                  <a:srgbClr val="002060"/>
                </a:solidFill>
              </a:rPr>
              <a:t>– це жири, утворені насиненими карбоновими кислотами.</a:t>
            </a:r>
          </a:p>
          <a:p>
            <a:pPr eaLnBrk="1" hangingPunct="1"/>
            <a:r>
              <a:rPr lang="uk-UA" altLang="ru-RU" sz="3200" b="1" i="1">
                <a:solidFill>
                  <a:srgbClr val="002060"/>
                </a:solidFill>
              </a:rPr>
              <a:t>Рідкі жири </a:t>
            </a:r>
            <a:r>
              <a:rPr lang="uk-UA" altLang="ru-RU" sz="3200">
                <a:solidFill>
                  <a:srgbClr val="002060"/>
                </a:solidFill>
              </a:rPr>
              <a:t>– це жири, утворені ненасиченими карбоновими кислотами. Рідкі жири називають оліями.</a:t>
            </a:r>
            <a:endParaRPr lang="ru-RU" altLang="ru-RU" sz="3200">
              <a:solidFill>
                <a:srgbClr val="002060"/>
              </a:solidFill>
            </a:endParaRP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6330" y="3643314"/>
            <a:ext cx="1571636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5018496"/>
            <a:ext cx="2000264" cy="1500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6" descr="масло"/>
          <p:cNvPicPr>
            <a:picLocks noChangeAspect="1" noChangeArrowheads="1"/>
          </p:cNvPicPr>
          <p:nvPr/>
        </p:nvPicPr>
        <p:blipFill>
          <a:blip r:embed="rId4"/>
          <a:srcRect l="12000" r="8000" b="4088"/>
          <a:stretch>
            <a:fillRect/>
          </a:stretch>
        </p:blipFill>
        <p:spPr bwMode="auto">
          <a:xfrm>
            <a:off x="7667636" y="1230604"/>
            <a:ext cx="1928826" cy="2312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1575150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620555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6000"/>
              <a:t>Хімічні властивості жирів:</a:t>
            </a:r>
            <a:br>
              <a:rPr lang="uk-UA" sz="6000"/>
            </a:br>
            <a:r>
              <a:rPr lang="uk-UA" sz="6000"/>
              <a:t>1) гідрування жирів;</a:t>
            </a:r>
            <a:br>
              <a:rPr lang="uk-UA" sz="6000"/>
            </a:br>
            <a:r>
              <a:rPr lang="uk-UA" sz="6000"/>
              <a:t>2) гідроліз жирів;</a:t>
            </a:r>
            <a:br>
              <a:rPr lang="uk-UA" sz="6000"/>
            </a:br>
            <a:r>
              <a:rPr lang="uk-UA" sz="6000"/>
              <a:t>3) лужний гідроліз.</a:t>
            </a:r>
            <a:br>
              <a:rPr lang="uk-UA" sz="600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z="1800"/>
              <a:t>Робота з підручником</a:t>
            </a:r>
            <a:endParaRPr lang="ru-RU" sz="1800"/>
          </a:p>
        </p:txBody>
      </p:sp>
      <p:pic>
        <p:nvPicPr>
          <p:cNvPr id="45059" name="Рисунок 6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9" y="4929188"/>
            <a:ext cx="21431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Рисунок 7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9" y="134938"/>
            <a:ext cx="1419225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26400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6491310"/>
          </a:xfrm>
        </p:spPr>
        <p:txBody>
          <a:bodyPr/>
          <a:lstStyle/>
          <a:p>
            <a:pPr algn="ctr">
              <a:defRPr/>
            </a:pPr>
            <a:r>
              <a:rPr lang="uk-UA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Біологічне значення жирів та їх  основні функції.</a:t>
            </a:r>
            <a:r>
              <a:rPr lang="uk-UA" sz="3600"/>
              <a:t/>
            </a:r>
            <a:br>
              <a:rPr lang="uk-UA" sz="3600"/>
            </a:br>
            <a:r>
              <a:rPr lang="uk-UA" sz="36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Жири – джерело енергії. При окисненні жиру масою 1 г виділяється 37,7 кДж енергії.</a:t>
            </a:r>
            <a:r>
              <a:rPr lang="uk-UA" sz="3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джерело енергії,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джерело метаболічної води,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термоізоляція,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захисна функція,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запасна,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гормональна,</a:t>
            </a:r>
            <a:b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будівельна.</a:t>
            </a:r>
            <a:endParaRPr lang="ru-RU" sz="3600" b="1"/>
          </a:p>
        </p:txBody>
      </p:sp>
    </p:spTree>
    <p:extLst>
      <p:ext uri="{BB962C8B-B14F-4D97-AF65-F5344CB8AC3E}">
        <p14:creationId xmlns:p14="http://schemas.microsoft.com/office/powerpoint/2010/main" val="375304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64913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3600" b="1"/>
              <a:t>Завдання:</a:t>
            </a:r>
            <a:r>
              <a:rPr lang="uk-UA" sz="3600"/>
              <a:t> допомагаючи подрузі на кухні готуватися до прийому гостей, ви </a:t>
            </a:r>
            <a:r>
              <a:rPr lang="uk-UA" sz="3600" err="1"/>
              <a:t>“посадили”</a:t>
            </a:r>
            <a:r>
              <a:rPr lang="uk-UA" sz="3600"/>
              <a:t> масляну пляму на вовняну спідницю. Відомо, що таку пляму можна видалити, якщо одразу ж засипати її дрібною сіллю або зубним порошком. Зубного порошку в будинку не виявилося, сіль була тільки крупна, і подруга запропонувала вам засипати пляму питною содою. Чи допоможе це вам? Чому?</a:t>
            </a:r>
            <a:br>
              <a:rPr lang="uk-UA" sz="3600"/>
            </a:br>
            <a:r>
              <a:rPr lang="uk-UA" sz="3600" b="1"/>
              <a:t>Задача: </a:t>
            </a:r>
            <a:r>
              <a:rPr lang="uk-UA" sz="3600"/>
              <a:t>який об</a:t>
            </a:r>
            <a:r>
              <a:rPr sz="3600"/>
              <a:t>'</a:t>
            </a:r>
            <a:r>
              <a:rPr lang="uk-UA" sz="3600" err="1"/>
              <a:t>єм</a:t>
            </a:r>
            <a:r>
              <a:rPr lang="uk-UA" sz="3600"/>
              <a:t> водню потрібно  для перетворення </a:t>
            </a:r>
            <a:r>
              <a:rPr lang="uk-UA" sz="3600" err="1"/>
              <a:t>триолеїну</a:t>
            </a:r>
            <a:r>
              <a:rPr lang="uk-UA" sz="3600"/>
              <a:t> масою 36,52 кг на </a:t>
            </a:r>
            <a:r>
              <a:rPr lang="uk-UA" sz="3600" err="1"/>
              <a:t>тристеарин</a:t>
            </a:r>
            <a:r>
              <a:rPr lang="uk-UA" sz="3600"/>
              <a:t>?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277874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282" y="152400"/>
            <a:ext cx="8786874" cy="6491310"/>
          </a:xfrm>
        </p:spPr>
        <p:txBody>
          <a:bodyPr/>
          <a:lstStyle/>
          <a:p>
            <a:pPr algn="ctr">
              <a:defRPr/>
            </a:pPr>
            <a:r>
              <a:rPr lang="uk-UA" b="1" smtClean="0">
                <a:solidFill>
                  <a:srgbClr val="7030A0"/>
                </a:solidFill>
              </a:rPr>
              <a:t>Застосування:</a:t>
            </a: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 - у харчовій промисловості;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ru-RU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2339" y="4857760"/>
            <a:ext cx="1481847" cy="13573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6067" y="5080688"/>
            <a:ext cx="2057405" cy="14153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1188" y="4714876"/>
            <a:ext cx="2000250" cy="1839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8134" name="Рисунок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0050" y="4716645"/>
            <a:ext cx="1500198" cy="18736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570645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592" y="155448"/>
            <a:ext cx="8765126" cy="4988064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dirty="0">
                <a:solidFill>
                  <a:schemeClr val="bg1"/>
                </a:solidFill>
              </a:rPr>
              <a:t> - у косметології;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>
                <a:solidFill>
                  <a:schemeClr val="bg1"/>
                </a:solidFill>
              </a:rPr>
              <a:t/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/>
              <a:t> - у медицині;</a:t>
            </a:r>
            <a:br>
              <a:rPr lang="uk-UA" sz="4400" dirty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/>
              <a:t> - для добування гліцерину і вищих карбонових кислот.</a:t>
            </a:r>
            <a:r>
              <a:rPr lang="uk-UA" sz="4400" dirty="0">
                <a:solidFill>
                  <a:schemeClr val="bg1"/>
                </a:solidFill>
              </a:rPr>
              <a:t/>
            </a:r>
            <a:br>
              <a:rPr lang="uk-UA" sz="4400" dirty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1914" y="642918"/>
            <a:ext cx="2197260" cy="15001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7204" y="4071942"/>
            <a:ext cx="2014552" cy="1357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7586" name="Рисунок 7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2596" y="4199248"/>
            <a:ext cx="1643074" cy="24402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7587" name="Рисунок 7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2272" y="4553292"/>
            <a:ext cx="2569613" cy="20189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50722247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282" y="142852"/>
            <a:ext cx="8786874" cy="6500858"/>
          </a:xfrm>
        </p:spPr>
        <p:txBody>
          <a:bodyPr>
            <a:normAutofit/>
          </a:bodyPr>
          <a:lstStyle/>
          <a:p>
            <a:pPr marL="484632">
              <a:defRPr/>
            </a:pP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                “ </a:t>
            </a:r>
            <a:r>
              <a:rPr lang="uk-UA" sz="32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Чомучка</a:t>
            </a: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”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жири можна віднести до естерів?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рослинні жири, як правило, є рідкими, а тваринні – твердими?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мило за хімічною природою належить до солей?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маргарин не можна назвати маслом?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птахи, плаваючи на воді, не тонуть?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перед фарбуванням предметів, їх поверхні очищають бензином?</a:t>
            </a:r>
            <a:b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* Чому перед склеюванням двох шкіряних виробів, їх обробляють ацетоном?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9642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6161902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uk-UA" sz="48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Домашнє завдання:</a:t>
            </a:r>
            <a: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параграф 30, 31;</a:t>
            </a:r>
            <a:br>
              <a:rPr lang="uk-UA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вправи №2, 6 с. 208,</a:t>
            </a:r>
            <a:br>
              <a:rPr lang="uk-UA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6000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творче завдання “ Скарбничка досвіду ” №1 чи №2 с. 213.</a:t>
            </a:r>
            <a:endParaRPr lang="ru-RU" sz="6000" b="1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51203" name="Рисунок 7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5072064"/>
            <a:ext cx="8858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Рисунок 7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219076"/>
            <a:ext cx="1500187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89555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Широкоэкранный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Фізичні властивості жирів</vt:lpstr>
      <vt:lpstr>Класифікація жирів</vt:lpstr>
      <vt:lpstr>Хімічні властивості жирів: 1) гідрування жирів; 2) гідроліз жирів; 3) лужний гідроліз.   Робота з підручником</vt:lpstr>
      <vt:lpstr>Біологічне значення жирів та їх  основні функції. Жири – джерело енергії. При окисненні жиру масою 1 г виділяється 37,7 кДж енергії. 1) джерело енергії, 2) джерело метаболічної води, 3) термоізоляція, 4) захисна функція, 5) запасна, 6) гормональна, 7) будівельна.</vt:lpstr>
      <vt:lpstr>Завдання: допомагаючи подрузі на кухні готуватися до прийому гостей, ви “посадили” масляну пляму на вовняну спідницю. Відомо, що таку пляму можна видалити, якщо одразу ж засипати її дрібною сіллю або зубним порошком. Зубного порошку в будинку не виявилося, сіль була тільки крупна, і подруга запропонувала вам засипати пляму питною содою. Чи допоможе це вам? Чому? Задача: який об'єм водню потрібно  для перетворення триолеїну масою 36,52 кг на тристеарин?</vt:lpstr>
      <vt:lpstr>Застосування:  - у харчовій промисловості;   </vt:lpstr>
      <vt:lpstr> - у косметології;   - у медицині;   - для добування гліцерину і вищих карбонових кислот. </vt:lpstr>
      <vt:lpstr>                         “ Чомучка ” * Чому жири можна віднести до естерів? * Чому рослинні жири, як правило, є рідкими, а тваринні – твердими? * Чому мило за хімічною природою належить до солей? * Чому маргарин не можна назвати маслом? * Чому птахи, плаваючи на воді, не тонуть? * Чому перед фарбуванням предметів, їх поверхні очищають бензином? * Чому перед склеюванням двох шкіряних виробів, їх обробляють ацетоном?</vt:lpstr>
      <vt:lpstr>Домашнє завдання: параграф 30, 31; вправи №2, 6 с. 208, творче завдання “ Скарбничка досвіду ” №1 чи №2 с. 213.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Фізичні властивості жирів</dc:title>
  <dc:creator>Vinga</dc:creator>
  <cp:lastModifiedBy>Vinga</cp:lastModifiedBy>
  <cp:revision>1</cp:revision>
  <dcterms:created xsi:type="dcterms:W3CDTF">2020-03-29T08:08:26Z</dcterms:created>
  <dcterms:modified xsi:type="dcterms:W3CDTF">2020-03-29T08:08:38Z</dcterms:modified>
</cp:coreProperties>
</file>