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7" r:id="rId2"/>
    <p:sldId id="260" r:id="rId3"/>
    <p:sldId id="261" r:id="rId4"/>
    <p:sldId id="263" r:id="rId5"/>
    <p:sldId id="265" r:id="rId6"/>
    <p:sldId id="259" r:id="rId7"/>
    <p:sldId id="266" r:id="rId8"/>
    <p:sldId id="267" r:id="rId9"/>
    <p:sldId id="264" r:id="rId10"/>
    <p:sldId id="268" r:id="rId11"/>
    <p:sldId id="269" r:id="rId12"/>
    <p:sldId id="27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7"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80F2D0-620C-4476-B167-2499ED13267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ru-RU"/>
        </a:p>
      </dgm:t>
    </dgm:pt>
    <dgm:pt modelId="{BABA11F3-A27B-4EA8-9D6A-BBFC429DF71B}">
      <dgm:prSet phldrT="[Текст]"/>
      <dgm:spPr/>
      <dgm:t>
        <a:bodyPr/>
        <a:lstStyle/>
        <a:p>
          <a:r>
            <a:rPr lang="uk-UA" dirty="0" smtClean="0"/>
            <a:t>1.Усім живим організмам  властиве  </a:t>
          </a:r>
          <a:r>
            <a:rPr lang="uk-UA" dirty="0" err="1" smtClean="0"/>
            <a:t>“прагнення</a:t>
          </a:r>
          <a:r>
            <a:rPr lang="uk-UA" dirty="0" smtClean="0"/>
            <a:t>  до  досконалості “.</a:t>
          </a:r>
          <a:endParaRPr lang="ru-RU" dirty="0"/>
        </a:p>
      </dgm:t>
    </dgm:pt>
    <dgm:pt modelId="{78C816DA-F2A2-4852-9FEC-E50EA2EBDBA0}" type="parTrans" cxnId="{19305BB0-3BD1-42EB-973B-99C35DD336C6}">
      <dgm:prSet/>
      <dgm:spPr/>
      <dgm:t>
        <a:bodyPr/>
        <a:lstStyle/>
        <a:p>
          <a:endParaRPr lang="ru-RU"/>
        </a:p>
      </dgm:t>
    </dgm:pt>
    <dgm:pt modelId="{CC273299-012E-40F0-86C3-DA79AA785E09}" type="sibTrans" cxnId="{19305BB0-3BD1-42EB-973B-99C35DD336C6}">
      <dgm:prSet/>
      <dgm:spPr/>
      <dgm:t>
        <a:bodyPr/>
        <a:lstStyle/>
        <a:p>
          <a:endParaRPr lang="ru-RU"/>
        </a:p>
      </dgm:t>
    </dgm:pt>
    <dgm:pt modelId="{7550C9CA-C0CE-4F8B-9A61-F6F2840291E0}">
      <dgm:prSet phldrT="[Текст]"/>
      <dgm:spPr/>
      <dgm:t>
        <a:bodyPr/>
        <a:lstStyle/>
        <a:p>
          <a:r>
            <a:rPr lang="uk-UA" dirty="0" smtClean="0"/>
            <a:t>2.Якщо орган  тренується  ,  то  він   розвивається , якщо  </a:t>
          </a:r>
          <a:r>
            <a:rPr lang="uk-UA" dirty="0" err="1" smtClean="0"/>
            <a:t>ні-</a:t>
          </a:r>
          <a:r>
            <a:rPr lang="uk-UA" dirty="0" smtClean="0"/>
            <a:t>  з  часом  відмирає</a:t>
          </a:r>
          <a:endParaRPr lang="ru-RU" dirty="0"/>
        </a:p>
      </dgm:t>
    </dgm:pt>
    <dgm:pt modelId="{4FCDCF9F-8F66-48F4-A3E0-B065AECEE7FD}" type="parTrans" cxnId="{5E3990D7-AEEA-4BC3-AAE9-79A10E81E58F}">
      <dgm:prSet/>
      <dgm:spPr/>
      <dgm:t>
        <a:bodyPr/>
        <a:lstStyle/>
        <a:p>
          <a:endParaRPr lang="ru-RU"/>
        </a:p>
      </dgm:t>
    </dgm:pt>
    <dgm:pt modelId="{FF5656A8-595A-465A-A6B3-54CC586973C5}" type="sibTrans" cxnId="{5E3990D7-AEEA-4BC3-AAE9-79A10E81E58F}">
      <dgm:prSet/>
      <dgm:spPr/>
      <dgm:t>
        <a:bodyPr/>
        <a:lstStyle/>
        <a:p>
          <a:endParaRPr lang="ru-RU"/>
        </a:p>
      </dgm:t>
    </dgm:pt>
    <dgm:pt modelId="{7D9849BA-CD5A-45D4-933E-58A8A634C73D}">
      <dgm:prSet phldrT="[Текст]"/>
      <dgm:spPr/>
      <dgm:t>
        <a:bodyPr/>
        <a:lstStyle/>
        <a:p>
          <a:r>
            <a:rPr lang="uk-UA" dirty="0" smtClean="0"/>
            <a:t>3.Набуті ознаки можуть передаватися  нащадкам</a:t>
          </a:r>
          <a:endParaRPr lang="ru-RU" dirty="0"/>
        </a:p>
      </dgm:t>
    </dgm:pt>
    <dgm:pt modelId="{88F96AA3-D131-46E0-BC26-08C3BFE4AE59}" type="parTrans" cxnId="{D447B4F2-F026-46F0-B6CA-4A329F075247}">
      <dgm:prSet/>
      <dgm:spPr/>
      <dgm:t>
        <a:bodyPr/>
        <a:lstStyle/>
        <a:p>
          <a:endParaRPr lang="ru-RU"/>
        </a:p>
      </dgm:t>
    </dgm:pt>
    <dgm:pt modelId="{B85E8EE5-860A-40E1-A549-499D86C6461C}" type="sibTrans" cxnId="{D447B4F2-F026-46F0-B6CA-4A329F075247}">
      <dgm:prSet/>
      <dgm:spPr/>
      <dgm:t>
        <a:bodyPr/>
        <a:lstStyle/>
        <a:p>
          <a:endParaRPr lang="ru-RU"/>
        </a:p>
      </dgm:t>
    </dgm:pt>
    <dgm:pt modelId="{CAE5F574-D65F-4110-9BE9-84D11DB8FFCB}">
      <dgm:prSet phldrT="[Текст]"/>
      <dgm:spPr/>
      <dgm:t>
        <a:bodyPr/>
        <a:lstStyle/>
        <a:p>
          <a:r>
            <a:rPr lang="uk-UA" dirty="0" smtClean="0"/>
            <a:t>4.Живі  організми  безпосередньо виникають  із неживої матерії</a:t>
          </a:r>
          <a:endParaRPr lang="ru-RU" dirty="0"/>
        </a:p>
      </dgm:t>
    </dgm:pt>
    <dgm:pt modelId="{E35D40AB-9E58-4315-B59C-B947022B91DF}" type="parTrans" cxnId="{9C19710A-7A2E-4B57-AE0D-42E198E01917}">
      <dgm:prSet/>
      <dgm:spPr/>
      <dgm:t>
        <a:bodyPr/>
        <a:lstStyle/>
        <a:p>
          <a:endParaRPr lang="ru-RU"/>
        </a:p>
      </dgm:t>
    </dgm:pt>
    <dgm:pt modelId="{71024919-4BB9-4A1F-BF57-C3BE50B1200C}" type="sibTrans" cxnId="{9C19710A-7A2E-4B57-AE0D-42E198E01917}">
      <dgm:prSet/>
      <dgm:spPr/>
      <dgm:t>
        <a:bodyPr/>
        <a:lstStyle/>
        <a:p>
          <a:endParaRPr lang="ru-RU"/>
        </a:p>
      </dgm:t>
    </dgm:pt>
    <dgm:pt modelId="{87B7DD06-F8C2-49B0-9116-D29CAAC6DC22}" type="pres">
      <dgm:prSet presAssocID="{D280F2D0-620C-4476-B167-2499ED13267E}" presName="Name0" presStyleCnt="0">
        <dgm:presLayoutVars>
          <dgm:dir/>
          <dgm:resizeHandles val="exact"/>
        </dgm:presLayoutVars>
      </dgm:prSet>
      <dgm:spPr/>
      <dgm:t>
        <a:bodyPr/>
        <a:lstStyle/>
        <a:p>
          <a:endParaRPr lang="ru-RU"/>
        </a:p>
      </dgm:t>
    </dgm:pt>
    <dgm:pt modelId="{6BEAF5B3-8B9E-4D57-BCA8-C9E8B3DEC6D2}" type="pres">
      <dgm:prSet presAssocID="{BABA11F3-A27B-4EA8-9D6A-BBFC429DF71B}" presName="Name5" presStyleLbl="vennNode1" presStyleIdx="0" presStyleCnt="4">
        <dgm:presLayoutVars>
          <dgm:bulletEnabled val="1"/>
        </dgm:presLayoutVars>
      </dgm:prSet>
      <dgm:spPr/>
      <dgm:t>
        <a:bodyPr/>
        <a:lstStyle/>
        <a:p>
          <a:endParaRPr lang="ru-RU"/>
        </a:p>
      </dgm:t>
    </dgm:pt>
    <dgm:pt modelId="{112EFC9D-D76A-449C-8C32-2FB3C3660350}" type="pres">
      <dgm:prSet presAssocID="{CC273299-012E-40F0-86C3-DA79AA785E09}" presName="space" presStyleCnt="0"/>
      <dgm:spPr/>
    </dgm:pt>
    <dgm:pt modelId="{D453778B-A5C2-4182-9F74-9E2FAA5EFD1D}" type="pres">
      <dgm:prSet presAssocID="{7550C9CA-C0CE-4F8B-9A61-F6F2840291E0}" presName="Name5" presStyleLbl="vennNode1" presStyleIdx="1" presStyleCnt="4">
        <dgm:presLayoutVars>
          <dgm:bulletEnabled val="1"/>
        </dgm:presLayoutVars>
      </dgm:prSet>
      <dgm:spPr/>
      <dgm:t>
        <a:bodyPr/>
        <a:lstStyle/>
        <a:p>
          <a:endParaRPr lang="ru-RU"/>
        </a:p>
      </dgm:t>
    </dgm:pt>
    <dgm:pt modelId="{51D765D8-D371-43AD-B79A-DB6A7A7C798C}" type="pres">
      <dgm:prSet presAssocID="{FF5656A8-595A-465A-A6B3-54CC586973C5}" presName="space" presStyleCnt="0"/>
      <dgm:spPr/>
    </dgm:pt>
    <dgm:pt modelId="{462ED369-41EA-4C8B-9BBA-DCCB3C89330A}" type="pres">
      <dgm:prSet presAssocID="{7D9849BA-CD5A-45D4-933E-58A8A634C73D}" presName="Name5" presStyleLbl="vennNode1" presStyleIdx="2" presStyleCnt="4">
        <dgm:presLayoutVars>
          <dgm:bulletEnabled val="1"/>
        </dgm:presLayoutVars>
      </dgm:prSet>
      <dgm:spPr/>
      <dgm:t>
        <a:bodyPr/>
        <a:lstStyle/>
        <a:p>
          <a:endParaRPr lang="ru-RU"/>
        </a:p>
      </dgm:t>
    </dgm:pt>
    <dgm:pt modelId="{2B785D78-E26F-4678-9683-A917E5AD555A}" type="pres">
      <dgm:prSet presAssocID="{B85E8EE5-860A-40E1-A549-499D86C6461C}" presName="space" presStyleCnt="0"/>
      <dgm:spPr/>
    </dgm:pt>
    <dgm:pt modelId="{38E36568-5F85-4F84-9BE5-C1650E019D1C}" type="pres">
      <dgm:prSet presAssocID="{CAE5F574-D65F-4110-9BE9-84D11DB8FFCB}" presName="Name5" presStyleLbl="vennNode1" presStyleIdx="3" presStyleCnt="4">
        <dgm:presLayoutVars>
          <dgm:bulletEnabled val="1"/>
        </dgm:presLayoutVars>
      </dgm:prSet>
      <dgm:spPr/>
      <dgm:t>
        <a:bodyPr/>
        <a:lstStyle/>
        <a:p>
          <a:endParaRPr lang="ru-RU"/>
        </a:p>
      </dgm:t>
    </dgm:pt>
  </dgm:ptLst>
  <dgm:cxnLst>
    <dgm:cxn modelId="{9C19710A-7A2E-4B57-AE0D-42E198E01917}" srcId="{D280F2D0-620C-4476-B167-2499ED13267E}" destId="{CAE5F574-D65F-4110-9BE9-84D11DB8FFCB}" srcOrd="3" destOrd="0" parTransId="{E35D40AB-9E58-4315-B59C-B947022B91DF}" sibTransId="{71024919-4BB9-4A1F-BF57-C3BE50B1200C}"/>
    <dgm:cxn modelId="{19305BB0-3BD1-42EB-973B-99C35DD336C6}" srcId="{D280F2D0-620C-4476-B167-2499ED13267E}" destId="{BABA11F3-A27B-4EA8-9D6A-BBFC429DF71B}" srcOrd="0" destOrd="0" parTransId="{78C816DA-F2A2-4852-9FEC-E50EA2EBDBA0}" sibTransId="{CC273299-012E-40F0-86C3-DA79AA785E09}"/>
    <dgm:cxn modelId="{65B3C975-6710-4E22-9DE7-68C2B7D25317}" type="presOf" srcId="{D280F2D0-620C-4476-B167-2499ED13267E}" destId="{87B7DD06-F8C2-49B0-9116-D29CAAC6DC22}" srcOrd="0" destOrd="0" presId="urn:microsoft.com/office/officeart/2005/8/layout/venn3"/>
    <dgm:cxn modelId="{D43B9436-E085-4D59-BBA0-2E8301CB5D72}" type="presOf" srcId="{CAE5F574-D65F-4110-9BE9-84D11DB8FFCB}" destId="{38E36568-5F85-4F84-9BE5-C1650E019D1C}" srcOrd="0" destOrd="0" presId="urn:microsoft.com/office/officeart/2005/8/layout/venn3"/>
    <dgm:cxn modelId="{5E3990D7-AEEA-4BC3-AAE9-79A10E81E58F}" srcId="{D280F2D0-620C-4476-B167-2499ED13267E}" destId="{7550C9CA-C0CE-4F8B-9A61-F6F2840291E0}" srcOrd="1" destOrd="0" parTransId="{4FCDCF9F-8F66-48F4-A3E0-B065AECEE7FD}" sibTransId="{FF5656A8-595A-465A-A6B3-54CC586973C5}"/>
    <dgm:cxn modelId="{511AD5CE-9540-4D15-A164-7EA901892F1B}" type="presOf" srcId="{7D9849BA-CD5A-45D4-933E-58A8A634C73D}" destId="{462ED369-41EA-4C8B-9BBA-DCCB3C89330A}" srcOrd="0" destOrd="0" presId="urn:microsoft.com/office/officeart/2005/8/layout/venn3"/>
    <dgm:cxn modelId="{D447B4F2-F026-46F0-B6CA-4A329F075247}" srcId="{D280F2D0-620C-4476-B167-2499ED13267E}" destId="{7D9849BA-CD5A-45D4-933E-58A8A634C73D}" srcOrd="2" destOrd="0" parTransId="{88F96AA3-D131-46E0-BC26-08C3BFE4AE59}" sibTransId="{B85E8EE5-860A-40E1-A549-499D86C6461C}"/>
    <dgm:cxn modelId="{173657B9-DD5A-4140-9219-53A0B2A0E369}" type="presOf" srcId="{7550C9CA-C0CE-4F8B-9A61-F6F2840291E0}" destId="{D453778B-A5C2-4182-9F74-9E2FAA5EFD1D}" srcOrd="0" destOrd="0" presId="urn:microsoft.com/office/officeart/2005/8/layout/venn3"/>
    <dgm:cxn modelId="{26B259DC-FACB-4D08-9459-3B986882DBCC}" type="presOf" srcId="{BABA11F3-A27B-4EA8-9D6A-BBFC429DF71B}" destId="{6BEAF5B3-8B9E-4D57-BCA8-C9E8B3DEC6D2}" srcOrd="0" destOrd="0" presId="urn:microsoft.com/office/officeart/2005/8/layout/venn3"/>
    <dgm:cxn modelId="{BFC929F9-C25A-41BC-8C48-F578EF953CDB}" type="presParOf" srcId="{87B7DD06-F8C2-49B0-9116-D29CAAC6DC22}" destId="{6BEAF5B3-8B9E-4D57-BCA8-C9E8B3DEC6D2}" srcOrd="0" destOrd="0" presId="urn:microsoft.com/office/officeart/2005/8/layout/venn3"/>
    <dgm:cxn modelId="{66A09E22-B43A-4D40-9020-A01E93D90795}" type="presParOf" srcId="{87B7DD06-F8C2-49B0-9116-D29CAAC6DC22}" destId="{112EFC9D-D76A-449C-8C32-2FB3C3660350}" srcOrd="1" destOrd="0" presId="urn:microsoft.com/office/officeart/2005/8/layout/venn3"/>
    <dgm:cxn modelId="{D0304AC5-8538-4428-81C7-693A12731EC5}" type="presParOf" srcId="{87B7DD06-F8C2-49B0-9116-D29CAAC6DC22}" destId="{D453778B-A5C2-4182-9F74-9E2FAA5EFD1D}" srcOrd="2" destOrd="0" presId="urn:microsoft.com/office/officeart/2005/8/layout/venn3"/>
    <dgm:cxn modelId="{16243033-4FDC-40C7-AE78-99CB65340A83}" type="presParOf" srcId="{87B7DD06-F8C2-49B0-9116-D29CAAC6DC22}" destId="{51D765D8-D371-43AD-B79A-DB6A7A7C798C}" srcOrd="3" destOrd="0" presId="urn:microsoft.com/office/officeart/2005/8/layout/venn3"/>
    <dgm:cxn modelId="{B29DEADD-D2DC-4BB7-BA93-3AF6AED62CFE}" type="presParOf" srcId="{87B7DD06-F8C2-49B0-9116-D29CAAC6DC22}" destId="{462ED369-41EA-4C8B-9BBA-DCCB3C89330A}" srcOrd="4" destOrd="0" presId="urn:microsoft.com/office/officeart/2005/8/layout/venn3"/>
    <dgm:cxn modelId="{EBFF718E-78FC-4F31-BEDB-89291B87BEB9}" type="presParOf" srcId="{87B7DD06-F8C2-49B0-9116-D29CAAC6DC22}" destId="{2B785D78-E26F-4678-9683-A917E5AD555A}" srcOrd="5" destOrd="0" presId="urn:microsoft.com/office/officeart/2005/8/layout/venn3"/>
    <dgm:cxn modelId="{9753E33B-8E25-439F-ADE1-7E18FAF814D7}" type="presParOf" srcId="{87B7DD06-F8C2-49B0-9116-D29CAAC6DC22}" destId="{38E36568-5F85-4F84-9BE5-C1650E019D1C}"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AF5B3-8B9E-4D57-BCA8-C9E8B3DEC6D2}">
      <dsp:nvSpPr>
        <dsp:cNvPr id="0" name=""/>
        <dsp:cNvSpPr/>
      </dsp:nvSpPr>
      <dsp:spPr>
        <a:xfrm>
          <a:off x="2574" y="10321"/>
          <a:ext cx="2582860" cy="25828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143" tIns="22860" rIns="142143" bIns="22860" numCol="1" spcCol="1270" anchor="ctr" anchorCtr="0">
          <a:noAutofit/>
        </a:bodyPr>
        <a:lstStyle/>
        <a:p>
          <a:pPr lvl="0" algn="ctr" defTabSz="800100">
            <a:lnSpc>
              <a:spcPct val="90000"/>
            </a:lnSpc>
            <a:spcBef>
              <a:spcPct val="0"/>
            </a:spcBef>
            <a:spcAft>
              <a:spcPct val="35000"/>
            </a:spcAft>
          </a:pPr>
          <a:r>
            <a:rPr lang="uk-UA" sz="1800" kern="1200" dirty="0" smtClean="0"/>
            <a:t>1.Усім живим організмам  властиве  </a:t>
          </a:r>
          <a:r>
            <a:rPr lang="uk-UA" sz="1800" kern="1200" dirty="0" err="1" smtClean="0"/>
            <a:t>“прагнення</a:t>
          </a:r>
          <a:r>
            <a:rPr lang="uk-UA" sz="1800" kern="1200" dirty="0" smtClean="0"/>
            <a:t>  до  досконалості “.</a:t>
          </a:r>
          <a:endParaRPr lang="ru-RU" sz="1800" kern="1200" dirty="0"/>
        </a:p>
      </dsp:txBody>
      <dsp:txXfrm>
        <a:off x="380825" y="388572"/>
        <a:ext cx="1826358" cy="1826358"/>
      </dsp:txXfrm>
    </dsp:sp>
    <dsp:sp modelId="{D453778B-A5C2-4182-9F74-9E2FAA5EFD1D}">
      <dsp:nvSpPr>
        <dsp:cNvPr id="0" name=""/>
        <dsp:cNvSpPr/>
      </dsp:nvSpPr>
      <dsp:spPr>
        <a:xfrm>
          <a:off x="2068862" y="10321"/>
          <a:ext cx="2582860" cy="25828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143" tIns="22860" rIns="142143" bIns="22860" numCol="1" spcCol="1270" anchor="ctr" anchorCtr="0">
          <a:noAutofit/>
        </a:bodyPr>
        <a:lstStyle/>
        <a:p>
          <a:pPr lvl="0" algn="ctr" defTabSz="800100">
            <a:lnSpc>
              <a:spcPct val="90000"/>
            </a:lnSpc>
            <a:spcBef>
              <a:spcPct val="0"/>
            </a:spcBef>
            <a:spcAft>
              <a:spcPct val="35000"/>
            </a:spcAft>
          </a:pPr>
          <a:r>
            <a:rPr lang="uk-UA" sz="1800" kern="1200" dirty="0" smtClean="0"/>
            <a:t>2.Якщо орган  тренується  ,  то  він   розвивається , якщо  </a:t>
          </a:r>
          <a:r>
            <a:rPr lang="uk-UA" sz="1800" kern="1200" dirty="0" err="1" smtClean="0"/>
            <a:t>ні-</a:t>
          </a:r>
          <a:r>
            <a:rPr lang="uk-UA" sz="1800" kern="1200" dirty="0" smtClean="0"/>
            <a:t>  з  часом  відмирає</a:t>
          </a:r>
          <a:endParaRPr lang="ru-RU" sz="1800" kern="1200" dirty="0"/>
        </a:p>
      </dsp:txBody>
      <dsp:txXfrm>
        <a:off x="2447113" y="388572"/>
        <a:ext cx="1826358" cy="1826358"/>
      </dsp:txXfrm>
    </dsp:sp>
    <dsp:sp modelId="{462ED369-41EA-4C8B-9BBA-DCCB3C89330A}">
      <dsp:nvSpPr>
        <dsp:cNvPr id="0" name=""/>
        <dsp:cNvSpPr/>
      </dsp:nvSpPr>
      <dsp:spPr>
        <a:xfrm>
          <a:off x="4135150" y="10321"/>
          <a:ext cx="2582860" cy="25828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143" tIns="22860" rIns="142143" bIns="22860" numCol="1" spcCol="1270" anchor="ctr" anchorCtr="0">
          <a:noAutofit/>
        </a:bodyPr>
        <a:lstStyle/>
        <a:p>
          <a:pPr lvl="0" algn="ctr" defTabSz="800100">
            <a:lnSpc>
              <a:spcPct val="90000"/>
            </a:lnSpc>
            <a:spcBef>
              <a:spcPct val="0"/>
            </a:spcBef>
            <a:spcAft>
              <a:spcPct val="35000"/>
            </a:spcAft>
          </a:pPr>
          <a:r>
            <a:rPr lang="uk-UA" sz="1800" kern="1200" dirty="0" smtClean="0"/>
            <a:t>3.Набуті ознаки можуть передаватися  нащадкам</a:t>
          </a:r>
          <a:endParaRPr lang="ru-RU" sz="1800" kern="1200" dirty="0"/>
        </a:p>
      </dsp:txBody>
      <dsp:txXfrm>
        <a:off x="4513401" y="388572"/>
        <a:ext cx="1826358" cy="1826358"/>
      </dsp:txXfrm>
    </dsp:sp>
    <dsp:sp modelId="{38E36568-5F85-4F84-9BE5-C1650E019D1C}">
      <dsp:nvSpPr>
        <dsp:cNvPr id="0" name=""/>
        <dsp:cNvSpPr/>
      </dsp:nvSpPr>
      <dsp:spPr>
        <a:xfrm>
          <a:off x="6201439" y="10321"/>
          <a:ext cx="2582860" cy="25828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2143" tIns="22860" rIns="142143" bIns="22860" numCol="1" spcCol="1270" anchor="ctr" anchorCtr="0">
          <a:noAutofit/>
        </a:bodyPr>
        <a:lstStyle/>
        <a:p>
          <a:pPr lvl="0" algn="ctr" defTabSz="800100">
            <a:lnSpc>
              <a:spcPct val="90000"/>
            </a:lnSpc>
            <a:spcBef>
              <a:spcPct val="0"/>
            </a:spcBef>
            <a:spcAft>
              <a:spcPct val="35000"/>
            </a:spcAft>
          </a:pPr>
          <a:r>
            <a:rPr lang="uk-UA" sz="1800" kern="1200" dirty="0" smtClean="0"/>
            <a:t>4.Живі  організми  безпосередньо виникають  із неживої матерії</a:t>
          </a:r>
          <a:endParaRPr lang="ru-RU" sz="1800" kern="1200" dirty="0"/>
        </a:p>
      </dsp:txBody>
      <dsp:txXfrm>
        <a:off x="6579690" y="388572"/>
        <a:ext cx="1826358" cy="182635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01.03.2019</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01.03.2019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01.03.2019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01.03.2019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01.03.2019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01.03.2019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01.03.2019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01.03.2019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01.03.2019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01.03.2019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01.03.2019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17999">
              <a:srgbClr val="FEE7F2"/>
            </a:gs>
            <a:gs pos="39000">
              <a:srgbClr val="FAC77D">
                <a:alpha val="98000"/>
              </a:srgbClr>
            </a:gs>
            <a:gs pos="61000">
              <a:srgbClr val="FBA97D"/>
            </a:gs>
            <a:gs pos="82001">
              <a:srgbClr val="FBD49C"/>
            </a:gs>
            <a:gs pos="100000">
              <a:srgbClr val="FEE7F2"/>
            </a:gs>
          </a:gsLst>
          <a:lin ang="4200000" scaled="0"/>
          <a:tileRect/>
        </a:gradFill>
        <a:effectLst/>
      </p:bgPr>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01.03.2019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320"/>
            <a:ext cx="8072494" cy="1143000"/>
          </a:xfrm>
        </p:spPr>
        <p:txBody>
          <a:bodyPr>
            <a:noAutofit/>
          </a:bodyPr>
          <a:lstStyle/>
          <a:p>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Тема  уроку: </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uk-U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Розвиток  еволюційних  </a:t>
            </a:r>
            <a:r>
              <a:rPr lang="uk-UA"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поглядів”</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Блок-схема: несколько документов 3"/>
          <p:cNvSpPr/>
          <p:nvPr/>
        </p:nvSpPr>
        <p:spPr>
          <a:xfrm>
            <a:off x="0" y="0"/>
            <a:ext cx="1500198" cy="85725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smtClean="0"/>
              <a:t>9 клас </a:t>
            </a:r>
            <a:endParaRPr lang="ru-RU" sz="2800" b="1" dirty="0"/>
          </a:p>
        </p:txBody>
      </p:sp>
      <p:sp>
        <p:nvSpPr>
          <p:cNvPr id="6" name="Стрелка вниз 5"/>
          <p:cNvSpPr/>
          <p:nvPr/>
        </p:nvSpPr>
        <p:spPr>
          <a:xfrm rot="19158030">
            <a:off x="705732" y="1948267"/>
            <a:ext cx="1000100" cy="25354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uk-UA" dirty="0" smtClean="0"/>
              <a:t>Основні терміни та базові поняття:  </a:t>
            </a:r>
            <a:endParaRPr lang="ru-RU" dirty="0"/>
          </a:p>
        </p:txBody>
      </p:sp>
      <p:sp>
        <p:nvSpPr>
          <p:cNvPr id="7" name="Штриховая стрелка вправо 6"/>
          <p:cNvSpPr/>
          <p:nvPr/>
        </p:nvSpPr>
        <p:spPr>
          <a:xfrm>
            <a:off x="428596" y="1500174"/>
            <a:ext cx="2214578" cy="8572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Мета  уроку: </a:t>
            </a:r>
            <a:endParaRPr lang="ru-RU" dirty="0"/>
          </a:p>
        </p:txBody>
      </p:sp>
      <p:sp>
        <p:nvSpPr>
          <p:cNvPr id="8" name="Скругленный прямоугольник 7"/>
          <p:cNvSpPr/>
          <p:nvPr/>
        </p:nvSpPr>
        <p:spPr>
          <a:xfrm>
            <a:off x="2786050" y="1643050"/>
            <a:ext cx="6357950"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schemeClr val="tx1"/>
                </a:solidFill>
              </a:rPr>
              <a:t>Ознайомитися</a:t>
            </a:r>
            <a:r>
              <a:rPr lang="ru-RU" dirty="0" smtClean="0">
                <a:solidFill>
                  <a:schemeClr val="tx1"/>
                </a:solidFill>
              </a:rPr>
              <a:t> </a:t>
            </a:r>
            <a:r>
              <a:rPr lang="ru-RU" dirty="0" err="1" smtClean="0">
                <a:solidFill>
                  <a:schemeClr val="tx1"/>
                </a:solidFill>
              </a:rPr>
              <a:t>з</a:t>
            </a:r>
            <a:r>
              <a:rPr lang="ru-RU" dirty="0" smtClean="0">
                <a:solidFill>
                  <a:schemeClr val="tx1"/>
                </a:solidFill>
              </a:rPr>
              <a:t> </a:t>
            </a:r>
            <a:r>
              <a:rPr lang="ru-RU" dirty="0" err="1" smtClean="0">
                <a:solidFill>
                  <a:schemeClr val="tx1"/>
                </a:solidFill>
              </a:rPr>
              <a:t>історією</a:t>
            </a:r>
            <a:r>
              <a:rPr lang="ru-RU" dirty="0" smtClean="0">
                <a:solidFill>
                  <a:schemeClr val="tx1"/>
                </a:solidFill>
              </a:rPr>
              <a:t> </a:t>
            </a:r>
            <a:r>
              <a:rPr lang="ru-RU" dirty="0" err="1" smtClean="0">
                <a:solidFill>
                  <a:schemeClr val="tx1"/>
                </a:solidFill>
              </a:rPr>
              <a:t>формування</a:t>
            </a:r>
            <a:r>
              <a:rPr lang="ru-RU" dirty="0" smtClean="0">
                <a:solidFill>
                  <a:schemeClr val="tx1"/>
                </a:solidFill>
              </a:rPr>
              <a:t> та </a:t>
            </a:r>
            <a:r>
              <a:rPr lang="ru-RU" dirty="0" err="1" smtClean="0">
                <a:solidFill>
                  <a:schemeClr val="tx1"/>
                </a:solidFill>
              </a:rPr>
              <a:t>становлення</a:t>
            </a:r>
            <a:r>
              <a:rPr lang="ru-RU" dirty="0" smtClean="0">
                <a:solidFill>
                  <a:schemeClr val="tx1"/>
                </a:solidFill>
              </a:rPr>
              <a:t> </a:t>
            </a:r>
            <a:r>
              <a:rPr lang="ru-RU" dirty="0" err="1" smtClean="0">
                <a:solidFill>
                  <a:schemeClr val="tx1"/>
                </a:solidFill>
              </a:rPr>
              <a:t>еволюційних</a:t>
            </a:r>
            <a:r>
              <a:rPr lang="ru-RU" dirty="0" smtClean="0">
                <a:solidFill>
                  <a:schemeClr val="tx1"/>
                </a:solidFill>
              </a:rPr>
              <a:t> </a:t>
            </a:r>
            <a:r>
              <a:rPr lang="ru-RU" dirty="0" err="1" smtClean="0">
                <a:solidFill>
                  <a:schemeClr val="tx1"/>
                </a:solidFill>
              </a:rPr>
              <a:t>поглядів</a:t>
            </a:r>
            <a:r>
              <a:rPr lang="ru-RU" dirty="0" smtClean="0">
                <a:solidFill>
                  <a:schemeClr val="tx1"/>
                </a:solidFill>
              </a:rPr>
              <a:t>, </a:t>
            </a:r>
            <a:r>
              <a:rPr lang="ru-RU" dirty="0" err="1" smtClean="0">
                <a:solidFill>
                  <a:schemeClr val="tx1"/>
                </a:solidFill>
              </a:rPr>
              <a:t>розглянути</a:t>
            </a:r>
            <a:r>
              <a:rPr lang="ru-RU" dirty="0" smtClean="0">
                <a:solidFill>
                  <a:schemeClr val="tx1"/>
                </a:solidFill>
              </a:rPr>
              <a:t> </a:t>
            </a:r>
            <a:r>
              <a:rPr lang="ru-RU" dirty="0" err="1" smtClean="0">
                <a:solidFill>
                  <a:schemeClr val="tx1"/>
                </a:solidFill>
              </a:rPr>
              <a:t>внесок</a:t>
            </a:r>
            <a:r>
              <a:rPr lang="ru-RU" dirty="0" smtClean="0">
                <a:solidFill>
                  <a:schemeClr val="tx1"/>
                </a:solidFill>
              </a:rPr>
              <a:t> у </a:t>
            </a:r>
            <a:r>
              <a:rPr lang="ru-RU" dirty="0" err="1" smtClean="0">
                <a:solidFill>
                  <a:schemeClr val="tx1"/>
                </a:solidFill>
              </a:rPr>
              <a:t>розвиток</a:t>
            </a:r>
            <a:r>
              <a:rPr lang="ru-RU" dirty="0" smtClean="0">
                <a:solidFill>
                  <a:schemeClr val="tx1"/>
                </a:solidFill>
              </a:rPr>
              <a:t> </a:t>
            </a:r>
            <a:r>
              <a:rPr lang="ru-RU" dirty="0" err="1" smtClean="0">
                <a:solidFill>
                  <a:schemeClr val="tx1"/>
                </a:solidFill>
              </a:rPr>
              <a:t>ідей</a:t>
            </a:r>
            <a:r>
              <a:rPr lang="ru-RU" dirty="0" smtClean="0">
                <a:solidFill>
                  <a:schemeClr val="tx1"/>
                </a:solidFill>
              </a:rPr>
              <a:t> </a:t>
            </a:r>
            <a:r>
              <a:rPr lang="ru-RU" dirty="0" err="1" smtClean="0">
                <a:solidFill>
                  <a:schemeClr val="tx1"/>
                </a:solidFill>
              </a:rPr>
              <a:t>еволюціонізму</a:t>
            </a:r>
            <a:r>
              <a:rPr lang="ru-RU" dirty="0" smtClean="0">
                <a:solidFill>
                  <a:schemeClr val="tx1"/>
                </a:solidFill>
              </a:rPr>
              <a:t> </a:t>
            </a:r>
            <a:r>
              <a:rPr lang="ru-RU" dirty="0" err="1" smtClean="0">
                <a:solidFill>
                  <a:schemeClr val="tx1"/>
                </a:solidFill>
              </a:rPr>
              <a:t>відомих</a:t>
            </a:r>
            <a:r>
              <a:rPr lang="ru-RU" dirty="0" smtClean="0">
                <a:solidFill>
                  <a:schemeClr val="tx1"/>
                </a:solidFill>
              </a:rPr>
              <a:t> </a:t>
            </a:r>
            <a:r>
              <a:rPr lang="ru-RU" dirty="0" err="1" smtClean="0">
                <a:solidFill>
                  <a:schemeClr val="tx1"/>
                </a:solidFill>
              </a:rPr>
              <a:t>учених</a:t>
            </a:r>
            <a:r>
              <a:rPr lang="ru-RU" dirty="0" smtClean="0">
                <a:solidFill>
                  <a:schemeClr val="tx1"/>
                </a:solidFill>
              </a:rPr>
              <a:t>; </a:t>
            </a:r>
            <a:r>
              <a:rPr lang="ru-RU" dirty="0" err="1" smtClean="0">
                <a:solidFill>
                  <a:schemeClr val="tx1"/>
                </a:solidFill>
              </a:rPr>
              <a:t>розвивати</a:t>
            </a:r>
            <a:r>
              <a:rPr lang="ru-RU" dirty="0" smtClean="0">
                <a:solidFill>
                  <a:schemeClr val="tx1"/>
                </a:solidFill>
              </a:rPr>
              <a:t> </a:t>
            </a:r>
            <a:r>
              <a:rPr lang="ru-RU" dirty="0" err="1" smtClean="0">
                <a:solidFill>
                  <a:schemeClr val="tx1"/>
                </a:solidFill>
              </a:rPr>
              <a:t>вміння</a:t>
            </a:r>
            <a:r>
              <a:rPr lang="ru-RU" dirty="0" smtClean="0">
                <a:solidFill>
                  <a:schemeClr val="tx1"/>
                </a:solidFill>
              </a:rPr>
              <a:t> </a:t>
            </a:r>
            <a:r>
              <a:rPr lang="ru-RU" dirty="0" err="1" smtClean="0">
                <a:solidFill>
                  <a:schemeClr val="tx1"/>
                </a:solidFill>
              </a:rPr>
              <a:t>використовувати</a:t>
            </a:r>
            <a:r>
              <a:rPr lang="ru-RU" dirty="0" smtClean="0">
                <a:solidFill>
                  <a:schemeClr val="tx1"/>
                </a:solidFill>
              </a:rPr>
              <a:t> </a:t>
            </a:r>
            <a:r>
              <a:rPr lang="ru-RU" dirty="0" err="1" smtClean="0">
                <a:solidFill>
                  <a:schemeClr val="tx1"/>
                </a:solidFill>
              </a:rPr>
              <a:t>отримані</a:t>
            </a:r>
            <a:r>
              <a:rPr lang="ru-RU" dirty="0" smtClean="0">
                <a:solidFill>
                  <a:schemeClr val="tx1"/>
                </a:solidFill>
              </a:rPr>
              <a:t> </a:t>
            </a:r>
            <a:r>
              <a:rPr lang="ru-RU" dirty="0" err="1" smtClean="0">
                <a:solidFill>
                  <a:schemeClr val="tx1"/>
                </a:solidFill>
              </a:rPr>
              <a:t>раніше</a:t>
            </a:r>
            <a:r>
              <a:rPr lang="ru-RU" dirty="0" smtClean="0">
                <a:solidFill>
                  <a:schemeClr val="tx1"/>
                </a:solidFill>
              </a:rPr>
              <a:t> </a:t>
            </a:r>
            <a:r>
              <a:rPr lang="ru-RU" dirty="0" err="1" smtClean="0">
                <a:solidFill>
                  <a:schemeClr val="tx1"/>
                </a:solidFill>
              </a:rPr>
              <a:t>знання</a:t>
            </a:r>
            <a:r>
              <a:rPr lang="ru-RU" dirty="0" smtClean="0">
                <a:solidFill>
                  <a:schemeClr val="tx1"/>
                </a:solidFill>
              </a:rPr>
              <a:t>; </a:t>
            </a:r>
            <a:r>
              <a:rPr lang="ru-RU" dirty="0" err="1" smtClean="0">
                <a:solidFill>
                  <a:schemeClr val="tx1"/>
                </a:solidFill>
              </a:rPr>
              <a:t>виховувати</a:t>
            </a:r>
            <a:r>
              <a:rPr lang="ru-RU" dirty="0" smtClean="0">
                <a:solidFill>
                  <a:schemeClr val="tx1"/>
                </a:solidFill>
              </a:rPr>
              <a:t> </a:t>
            </a:r>
            <a:r>
              <a:rPr lang="ru-RU" dirty="0" err="1" smtClean="0">
                <a:solidFill>
                  <a:schemeClr val="tx1"/>
                </a:solidFill>
              </a:rPr>
              <a:t>вміння</a:t>
            </a:r>
            <a:r>
              <a:rPr lang="ru-RU" dirty="0" smtClean="0">
                <a:solidFill>
                  <a:schemeClr val="tx1"/>
                </a:solidFill>
              </a:rPr>
              <a:t> </a:t>
            </a:r>
            <a:r>
              <a:rPr lang="ru-RU" dirty="0" err="1" smtClean="0">
                <a:solidFill>
                  <a:schemeClr val="tx1"/>
                </a:solidFill>
              </a:rPr>
              <a:t>поважати</a:t>
            </a:r>
            <a:r>
              <a:rPr lang="ru-RU" dirty="0" smtClean="0">
                <a:solidFill>
                  <a:schemeClr val="tx1"/>
                </a:solidFill>
              </a:rPr>
              <a:t> </a:t>
            </a:r>
            <a:r>
              <a:rPr lang="ru-RU" dirty="0" err="1" smtClean="0">
                <a:solidFill>
                  <a:schemeClr val="tx1"/>
                </a:solidFill>
              </a:rPr>
              <a:t>ідеї</a:t>
            </a:r>
            <a:r>
              <a:rPr lang="ru-RU" dirty="0" smtClean="0">
                <a:solidFill>
                  <a:schemeClr val="tx1"/>
                </a:solidFill>
              </a:rPr>
              <a:t>, </a:t>
            </a:r>
            <a:r>
              <a:rPr lang="ru-RU" dirty="0" err="1" smtClean="0">
                <a:solidFill>
                  <a:schemeClr val="tx1"/>
                </a:solidFill>
              </a:rPr>
              <a:t>відмінні</a:t>
            </a:r>
            <a:r>
              <a:rPr lang="ru-RU" dirty="0" smtClean="0">
                <a:solidFill>
                  <a:schemeClr val="tx1"/>
                </a:solidFill>
              </a:rPr>
              <a:t> </a:t>
            </a:r>
            <a:r>
              <a:rPr lang="ru-RU" dirty="0" err="1" smtClean="0">
                <a:solidFill>
                  <a:schemeClr val="tx1"/>
                </a:solidFill>
              </a:rPr>
              <a:t>від</a:t>
            </a:r>
            <a:r>
              <a:rPr lang="ru-RU" dirty="0" smtClean="0">
                <a:solidFill>
                  <a:schemeClr val="tx1"/>
                </a:solidFill>
              </a:rPr>
              <a:t> </a:t>
            </a:r>
            <a:r>
              <a:rPr lang="ru-RU" dirty="0" err="1" smtClean="0">
                <a:solidFill>
                  <a:schemeClr val="tx1"/>
                </a:solidFill>
              </a:rPr>
              <a:t>власних</a:t>
            </a:r>
            <a:r>
              <a:rPr lang="ru-RU" dirty="0" smtClean="0">
                <a:solidFill>
                  <a:schemeClr val="tx1"/>
                </a:solidFill>
              </a:rPr>
              <a:t> </a:t>
            </a:r>
            <a:r>
              <a:rPr lang="ru-RU" dirty="0" err="1" smtClean="0">
                <a:solidFill>
                  <a:schemeClr val="tx1"/>
                </a:solidFill>
              </a:rPr>
              <a:t>поглядів</a:t>
            </a:r>
            <a:r>
              <a:rPr lang="ru-RU" dirty="0" smtClean="0">
                <a:solidFill>
                  <a:schemeClr val="tx1"/>
                </a:solidFill>
              </a:rPr>
              <a:t>.</a:t>
            </a:r>
            <a:endParaRPr lang="ru-RU" dirty="0">
              <a:solidFill>
                <a:schemeClr val="tx1"/>
              </a:solidFill>
            </a:endParaRPr>
          </a:p>
        </p:txBody>
      </p:sp>
      <p:sp>
        <p:nvSpPr>
          <p:cNvPr id="9" name="Загнутый угол 8"/>
          <p:cNvSpPr/>
          <p:nvPr/>
        </p:nvSpPr>
        <p:spPr>
          <a:xfrm>
            <a:off x="214282" y="4214818"/>
            <a:ext cx="3500462" cy="2428892"/>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endParaRPr lang="ru-RU" dirty="0" smtClean="0"/>
          </a:p>
          <a:p>
            <a:r>
              <a:rPr lang="ru-RU" dirty="0" smtClean="0"/>
              <a:t>-</a:t>
            </a:r>
            <a:r>
              <a:rPr lang="ru-RU" dirty="0" err="1" smtClean="0"/>
              <a:t>еволюція</a:t>
            </a:r>
            <a:r>
              <a:rPr lang="ru-RU" dirty="0" smtClean="0"/>
              <a:t>;</a:t>
            </a:r>
          </a:p>
          <a:p>
            <a:r>
              <a:rPr lang="ru-RU" dirty="0" smtClean="0"/>
              <a:t> -</a:t>
            </a:r>
            <a:r>
              <a:rPr lang="ru-RU" dirty="0" err="1" smtClean="0"/>
              <a:t>еволюційне</a:t>
            </a:r>
            <a:r>
              <a:rPr lang="ru-RU" dirty="0" smtClean="0"/>
              <a:t> </a:t>
            </a:r>
            <a:r>
              <a:rPr lang="ru-RU" dirty="0" err="1" smtClean="0"/>
              <a:t>вчення</a:t>
            </a:r>
            <a:r>
              <a:rPr lang="ru-RU" dirty="0" smtClean="0"/>
              <a:t>;</a:t>
            </a:r>
          </a:p>
          <a:p>
            <a:pPr>
              <a:buFontTx/>
              <a:buChar char="-"/>
            </a:pPr>
            <a:r>
              <a:rPr lang="ru-RU" dirty="0" err="1" smtClean="0"/>
              <a:t>ламаркізм</a:t>
            </a:r>
            <a:r>
              <a:rPr lang="ru-RU" dirty="0" smtClean="0"/>
              <a:t>; </a:t>
            </a:r>
          </a:p>
          <a:p>
            <a:pPr>
              <a:buFontTx/>
              <a:buChar char="-"/>
            </a:pPr>
            <a:r>
              <a:rPr lang="ru-RU" dirty="0" err="1" smtClean="0"/>
              <a:t>успадкування</a:t>
            </a:r>
            <a:r>
              <a:rPr lang="ru-RU" dirty="0" smtClean="0"/>
              <a:t> </a:t>
            </a:r>
            <a:r>
              <a:rPr lang="ru-RU" dirty="0" err="1" smtClean="0"/>
              <a:t>набутих</a:t>
            </a:r>
            <a:r>
              <a:rPr lang="ru-RU" dirty="0" smtClean="0"/>
              <a:t> </a:t>
            </a:r>
            <a:r>
              <a:rPr lang="ru-RU" dirty="0" err="1" smtClean="0"/>
              <a:t>ознак</a:t>
            </a:r>
            <a:r>
              <a:rPr lang="ru-RU" dirty="0" smtClean="0"/>
              <a:t>; </a:t>
            </a:r>
          </a:p>
          <a:p>
            <a:pPr>
              <a:buFontTx/>
              <a:buChar char="-"/>
            </a:pPr>
            <a:r>
              <a:rPr lang="ru-RU" dirty="0" err="1" smtClean="0"/>
              <a:t>дарвінізм</a:t>
            </a:r>
            <a:r>
              <a:rPr lang="ru-RU" dirty="0" smtClean="0"/>
              <a:t>;</a:t>
            </a:r>
          </a:p>
          <a:p>
            <a:pPr>
              <a:buFontTx/>
              <a:buChar char="-"/>
            </a:pPr>
            <a:r>
              <a:rPr lang="ru-RU" dirty="0" err="1" smtClean="0"/>
              <a:t>природний</a:t>
            </a:r>
            <a:r>
              <a:rPr lang="ru-RU" dirty="0" smtClean="0"/>
              <a:t> </a:t>
            </a:r>
            <a:r>
              <a:rPr lang="ru-RU" dirty="0" err="1" smtClean="0"/>
              <a:t>добір</a:t>
            </a:r>
            <a:r>
              <a:rPr lang="ru-RU" dirty="0" smtClean="0"/>
              <a:t>;</a:t>
            </a:r>
          </a:p>
          <a:p>
            <a:pPr>
              <a:buFontTx/>
              <a:buChar char="-"/>
            </a:pPr>
            <a:r>
              <a:rPr lang="ru-RU" dirty="0" err="1" smtClean="0"/>
              <a:t>боротьба</a:t>
            </a:r>
            <a:r>
              <a:rPr lang="ru-RU" dirty="0" smtClean="0"/>
              <a:t> за </a:t>
            </a:r>
            <a:r>
              <a:rPr lang="ru-RU" dirty="0" err="1" smtClean="0"/>
              <a:t>існування</a:t>
            </a:r>
            <a:r>
              <a:rPr lang="ru-RU" dirty="0" smtClean="0"/>
              <a:t>; </a:t>
            </a:r>
          </a:p>
          <a:p>
            <a:pPr>
              <a:buFontTx/>
              <a:buChar char="-"/>
            </a:pPr>
            <a:r>
              <a:rPr lang="ru-RU" dirty="0" err="1" smtClean="0"/>
              <a:t>спадкова</a:t>
            </a:r>
            <a:r>
              <a:rPr lang="ru-RU" dirty="0" smtClean="0"/>
              <a:t> </a:t>
            </a:r>
            <a:r>
              <a:rPr lang="ru-RU" dirty="0" err="1" smtClean="0"/>
              <a:t>мінливість</a:t>
            </a:r>
            <a:r>
              <a:rPr lang="ru-RU" dirty="0" smtClean="0"/>
              <a:t> </a:t>
            </a:r>
          </a:p>
          <a:p>
            <a:pPr>
              <a:buFontTx/>
              <a:buChar char="-"/>
            </a:pPr>
            <a:r>
              <a:rPr lang="uk-UA" dirty="0" smtClean="0"/>
              <a:t>синтетична теорія  еволюції</a:t>
            </a:r>
            <a:endParaRPr lang="ru-RU" dirty="0" smtClean="0"/>
          </a:p>
          <a:p>
            <a:r>
              <a:rPr lang="ru-RU" dirty="0" smtClean="0"/>
              <a:t> -</a:t>
            </a:r>
            <a:endParaRPr lang="ru-RU" dirty="0"/>
          </a:p>
        </p:txBody>
      </p:sp>
      <p:pic>
        <p:nvPicPr>
          <p:cNvPr id="7172" name="Picture 4" descr="Картинки по запросу різноманітний  світ організмів"/>
          <p:cNvPicPr>
            <a:picLocks noChangeAspect="1" noChangeArrowheads="1"/>
          </p:cNvPicPr>
          <p:nvPr/>
        </p:nvPicPr>
        <p:blipFill>
          <a:blip r:embed="rId2"/>
          <a:srcRect/>
          <a:stretch>
            <a:fillRect/>
          </a:stretch>
        </p:blipFill>
        <p:spPr bwMode="auto">
          <a:xfrm>
            <a:off x="5715008" y="3357562"/>
            <a:ext cx="3214710" cy="2071702"/>
          </a:xfrm>
          <a:prstGeom prst="rect">
            <a:avLst/>
          </a:prstGeom>
          <a:noFill/>
        </p:spPr>
      </p:pic>
      <p:pic>
        <p:nvPicPr>
          <p:cNvPr id="7174" name="Picture 6" descr="Похожее изображение"/>
          <p:cNvPicPr>
            <a:picLocks noChangeAspect="1" noChangeArrowheads="1"/>
          </p:cNvPicPr>
          <p:nvPr/>
        </p:nvPicPr>
        <p:blipFill>
          <a:blip r:embed="rId3"/>
          <a:srcRect/>
          <a:stretch>
            <a:fillRect/>
          </a:stretch>
        </p:blipFill>
        <p:spPr bwMode="auto">
          <a:xfrm>
            <a:off x="3786182" y="3357562"/>
            <a:ext cx="1905000" cy="2071702"/>
          </a:xfrm>
          <a:prstGeom prst="rect">
            <a:avLst/>
          </a:prstGeom>
          <a:noFill/>
        </p:spPr>
      </p:pic>
      <p:pic>
        <p:nvPicPr>
          <p:cNvPr id="7176" name="Picture 8" descr="Картинки по запросу різноманітний  світ організмів"/>
          <p:cNvPicPr>
            <a:picLocks noChangeAspect="1" noChangeArrowheads="1"/>
          </p:cNvPicPr>
          <p:nvPr/>
        </p:nvPicPr>
        <p:blipFill>
          <a:blip r:embed="rId4"/>
          <a:srcRect/>
          <a:stretch>
            <a:fillRect/>
          </a:stretch>
        </p:blipFill>
        <p:spPr bwMode="auto">
          <a:xfrm>
            <a:off x="4143372" y="5357826"/>
            <a:ext cx="4643470" cy="1310298"/>
          </a:xfrm>
          <a:prstGeom prst="rect">
            <a:avLst/>
          </a:prstGeom>
          <a:noFill/>
        </p:spPr>
      </p:pic>
      <p:sp>
        <p:nvSpPr>
          <p:cNvPr id="13" name="TextBox 12"/>
          <p:cNvSpPr txBox="1"/>
          <p:nvPr/>
        </p:nvSpPr>
        <p:spPr>
          <a:xfrm>
            <a:off x="4643438" y="5500702"/>
            <a:ext cx="3500462" cy="954107"/>
          </a:xfrm>
          <a:prstGeom prst="rect">
            <a:avLst/>
          </a:prstGeom>
          <a:solidFill>
            <a:schemeClr val="bg2"/>
          </a:solidFill>
          <a:ln w="76200"/>
        </p:spPr>
        <p:style>
          <a:lnRef idx="2">
            <a:schemeClr val="accent1"/>
          </a:lnRef>
          <a:fillRef idx="1">
            <a:schemeClr val="lt1"/>
          </a:fillRef>
          <a:effectRef idx="0">
            <a:schemeClr val="accent1"/>
          </a:effectRef>
          <a:fontRef idx="minor">
            <a:schemeClr val="dk1"/>
          </a:fontRef>
        </p:style>
        <p:txBody>
          <a:bodyPr wrap="square" rtlCol="0">
            <a:spAutoFit/>
          </a:bodyPr>
          <a:lstStyle/>
          <a:p>
            <a:r>
              <a:rPr lang="uk-UA" sz="1400" dirty="0" smtClean="0"/>
              <a:t>Урок  розроблений  вчителем  біології </a:t>
            </a:r>
          </a:p>
          <a:p>
            <a:r>
              <a:rPr lang="uk-UA" sz="1400" dirty="0" smtClean="0"/>
              <a:t> </a:t>
            </a:r>
            <a:r>
              <a:rPr lang="uk-UA" sz="1400" dirty="0" err="1" smtClean="0"/>
              <a:t>Озерського</a:t>
            </a:r>
            <a:r>
              <a:rPr lang="uk-UA" sz="1400" dirty="0" smtClean="0"/>
              <a:t>  НВО  , </a:t>
            </a:r>
          </a:p>
          <a:p>
            <a:r>
              <a:rPr lang="uk-UA" sz="1400" dirty="0" smtClean="0"/>
              <a:t>Бородянського  району  Київської  області</a:t>
            </a:r>
          </a:p>
          <a:p>
            <a:r>
              <a:rPr lang="uk-UA" sz="1400" dirty="0" smtClean="0"/>
              <a:t>Одинцовою Оксаною Миколаївною  </a:t>
            </a:r>
            <a:endParaRPr lang="ru-RU"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3000396" cy="142876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r>
              <a:rPr lang="uk-U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Основні </a:t>
            </a:r>
            <a:br>
              <a:rPr lang="uk-U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uk-U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положення  </a:t>
            </a:r>
            <a:br>
              <a:rPr lang="uk-U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uk-U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синтетичної </a:t>
            </a:r>
            <a:br>
              <a:rPr lang="uk-U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uk-U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теорії </a:t>
            </a:r>
            <a:br>
              <a:rPr lang="uk-U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uk-UA"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еволюції</a:t>
            </a:r>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2532" name="Picture 4" descr="Картинки по запросу синтетична теорія еволюції"/>
          <p:cNvPicPr>
            <a:picLocks noGrp="1" noChangeAspect="1" noChangeArrowheads="1"/>
          </p:cNvPicPr>
          <p:nvPr>
            <p:ph idx="1"/>
          </p:nvPr>
        </p:nvPicPr>
        <p:blipFill>
          <a:blip r:embed="rId2"/>
          <a:srcRect/>
          <a:stretch>
            <a:fillRect/>
          </a:stretch>
        </p:blipFill>
        <p:spPr bwMode="auto">
          <a:xfrm>
            <a:off x="214282" y="3714752"/>
            <a:ext cx="4214842" cy="3000372"/>
          </a:xfrm>
          <a:prstGeom prst="rect">
            <a:avLst/>
          </a:prstGeom>
          <a:noFill/>
        </p:spPr>
      </p:pic>
      <p:pic>
        <p:nvPicPr>
          <p:cNvPr id="7" name="Рисунок 6"/>
          <p:cNvPicPr/>
          <p:nvPr/>
        </p:nvPicPr>
        <p:blipFill>
          <a:blip r:embed="rId3"/>
          <a:srcRect/>
          <a:stretch>
            <a:fillRect/>
          </a:stretch>
        </p:blipFill>
        <p:spPr bwMode="auto">
          <a:xfrm>
            <a:off x="2500298" y="142852"/>
            <a:ext cx="6470674" cy="38576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Прямоугольник с одним скругленным углом 8"/>
          <p:cNvSpPr/>
          <p:nvPr/>
        </p:nvSpPr>
        <p:spPr>
          <a:xfrm>
            <a:off x="4786314" y="4429132"/>
            <a:ext cx="3857652" cy="214314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Із часів Чарльза Дарвіна   теорія  </a:t>
            </a:r>
            <a:r>
              <a:rPr lang="uk-U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природного  добору   </a:t>
            </a:r>
            <a:r>
              <a:rPr lang="uk-UA" dirty="0" smtClean="0"/>
              <a:t>значно  змінилася. Поєднання  генетики. екології та  теорії  природного  добору  породило  нову  </a:t>
            </a:r>
            <a:r>
              <a:rPr lang="uk-UA" dirty="0" err="1" smtClean="0"/>
              <a:t>теорію-</a:t>
            </a:r>
            <a:r>
              <a:rPr lang="uk-UA" dirty="0" smtClean="0"/>
              <a:t> </a:t>
            </a:r>
            <a:r>
              <a:rPr lang="uk-UA"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синтетичну теорію еволюції.</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74638"/>
            <a:ext cx="8362216" cy="654032"/>
          </a:xfrm>
        </p:spPr>
        <p:txBody>
          <a:bodyPr>
            <a:normAutofit fontScale="90000"/>
          </a:bodyPr>
          <a:lstStyle/>
          <a:p>
            <a:r>
              <a:rPr lang="en-US" dirty="0" smtClean="0"/>
              <a:t>     </a:t>
            </a:r>
            <a:r>
              <a:rPr lang="ru-RU" dirty="0" err="1" smtClean="0"/>
              <a:t>Еволюція</a:t>
            </a:r>
            <a:r>
              <a:rPr lang="ru-RU" dirty="0" smtClean="0"/>
              <a:t> </a:t>
            </a:r>
            <a:r>
              <a:rPr lang="ru-RU" dirty="0" err="1" smtClean="0"/>
              <a:t>людини</a:t>
            </a:r>
            <a:r>
              <a:rPr lang="ru-RU" dirty="0" smtClean="0"/>
              <a:t>: </a:t>
            </a:r>
            <a:r>
              <a:rPr lang="ru-RU" dirty="0" err="1" smtClean="0"/>
              <a:t>цікаві</a:t>
            </a:r>
            <a:r>
              <a:rPr lang="ru-RU" dirty="0" smtClean="0"/>
              <a:t> </a:t>
            </a:r>
            <a:r>
              <a:rPr lang="ru-RU" dirty="0" err="1" smtClean="0"/>
              <a:t>факти</a:t>
            </a:r>
            <a:r>
              <a:rPr lang="en-US" dirty="0" smtClean="0"/>
              <a:t/>
            </a:r>
            <a:br>
              <a:rPr lang="en-US" dirty="0" smtClean="0"/>
            </a:br>
            <a:r>
              <a:rPr lang="ru-RU" dirty="0" smtClean="0"/>
              <a:t> </a:t>
            </a:r>
            <a:endParaRPr lang="ru-RU" dirty="0"/>
          </a:p>
        </p:txBody>
      </p:sp>
      <p:sp>
        <p:nvSpPr>
          <p:cNvPr id="3" name="Содержимое 2"/>
          <p:cNvSpPr>
            <a:spLocks noGrp="1"/>
          </p:cNvSpPr>
          <p:nvPr>
            <p:ph idx="1"/>
          </p:nvPr>
        </p:nvSpPr>
        <p:spPr>
          <a:xfrm>
            <a:off x="428596" y="857232"/>
            <a:ext cx="8505092" cy="5391168"/>
          </a:xfrm>
        </p:spPr>
        <p:txBody>
          <a:bodyPr>
            <a:normAutofit fontScale="25000" lnSpcReduction="20000"/>
          </a:bodyPr>
          <a:lstStyle/>
          <a:p>
            <a:pPr algn="just"/>
            <a:r>
              <a:rPr lang="ru-RU" sz="6400" dirty="0" smtClean="0">
                <a:latin typeface="Bookman Old Style" pitchFamily="18" charset="0"/>
              </a:rPr>
              <a:t>1.До </a:t>
            </a:r>
            <a:r>
              <a:rPr lang="ru-RU" sz="6400" dirty="0" err="1" smtClean="0">
                <a:latin typeface="Bookman Old Style" pitchFamily="18" charset="0"/>
              </a:rPr>
              <a:t>кінця</a:t>
            </a:r>
            <a:r>
              <a:rPr lang="ru-RU" sz="6400" dirty="0" smtClean="0">
                <a:latin typeface="Bookman Old Style" pitchFamily="18" charset="0"/>
              </a:rPr>
              <a:t> </a:t>
            </a:r>
            <a:r>
              <a:rPr lang="ru-RU" sz="6400" dirty="0" err="1" smtClean="0">
                <a:latin typeface="Bookman Old Style" pitchFamily="18" charset="0"/>
              </a:rPr>
              <a:t>незрозуміло</a:t>
            </a:r>
            <a:r>
              <a:rPr lang="ru-RU" sz="6400" dirty="0" smtClean="0">
                <a:latin typeface="Bookman Old Style" pitchFamily="18" charset="0"/>
              </a:rPr>
              <a:t> </a:t>
            </a:r>
            <a:r>
              <a:rPr lang="ru-RU" sz="6400" dirty="0" err="1" smtClean="0">
                <a:latin typeface="Bookman Old Style" pitchFamily="18" charset="0"/>
              </a:rPr>
              <a:t>і</a:t>
            </a:r>
            <a:r>
              <a:rPr lang="ru-RU" sz="6400" dirty="0" smtClean="0">
                <a:latin typeface="Bookman Old Style" pitchFamily="18" charset="0"/>
              </a:rPr>
              <a:t> </a:t>
            </a:r>
            <a:r>
              <a:rPr lang="ru-RU" sz="6400" dirty="0" err="1" smtClean="0">
                <a:latin typeface="Bookman Old Style" pitchFamily="18" charset="0"/>
              </a:rPr>
              <a:t>чому</a:t>
            </a:r>
            <a:r>
              <a:rPr lang="ru-RU" sz="6400" dirty="0" smtClean="0">
                <a:latin typeface="Bookman Old Style" pitchFamily="18" charset="0"/>
              </a:rPr>
              <a:t> у нас </a:t>
            </a:r>
            <a:r>
              <a:rPr lang="ru-RU" sz="6400" dirty="0" err="1" smtClean="0">
                <a:latin typeface="Bookman Old Style" pitchFamily="18" charset="0"/>
              </a:rPr>
              <a:t>подібні</a:t>
            </a:r>
            <a:r>
              <a:rPr lang="ru-RU" sz="6400" dirty="0" smtClean="0">
                <a:latin typeface="Bookman Old Style" pitchFamily="18" charset="0"/>
              </a:rPr>
              <a:t> губи, </a:t>
            </a:r>
            <a:r>
              <a:rPr lang="ru-RU" sz="6400" dirty="0" err="1" smtClean="0">
                <a:latin typeface="Bookman Old Style" pitchFamily="18" charset="0"/>
              </a:rPr>
              <a:t>яких</a:t>
            </a:r>
            <a:r>
              <a:rPr lang="ru-RU" sz="6400" dirty="0" smtClean="0">
                <a:latin typeface="Bookman Old Style" pitchFamily="18" charset="0"/>
              </a:rPr>
              <a:t> </a:t>
            </a:r>
            <a:r>
              <a:rPr lang="ru-RU" sz="6400" dirty="0" err="1" smtClean="0">
                <a:latin typeface="Bookman Old Style" pitchFamily="18" charset="0"/>
              </a:rPr>
              <a:t>немає</a:t>
            </a:r>
            <a:r>
              <a:rPr lang="ru-RU" sz="6400" dirty="0" smtClean="0">
                <a:latin typeface="Bookman Old Style" pitchFamily="18" charset="0"/>
              </a:rPr>
              <a:t> </a:t>
            </a:r>
            <a:r>
              <a:rPr lang="ru-RU" sz="6400" dirty="0" err="1" smtClean="0">
                <a:latin typeface="Bookman Old Style" pitchFamily="18" charset="0"/>
              </a:rPr>
              <a:t>ні</a:t>
            </a:r>
            <a:r>
              <a:rPr lang="ru-RU" sz="6400" dirty="0" smtClean="0">
                <a:latin typeface="Bookman Old Style" pitchFamily="18" charset="0"/>
              </a:rPr>
              <a:t> у одного </a:t>
            </a:r>
            <a:r>
              <a:rPr lang="ru-RU" sz="6400" dirty="0" err="1" smtClean="0">
                <a:latin typeface="Bookman Old Style" pitchFamily="18" charset="0"/>
              </a:rPr>
              <a:t>іншої</a:t>
            </a:r>
            <a:r>
              <a:rPr lang="ru-RU" sz="6400" dirty="0" smtClean="0">
                <a:latin typeface="Bookman Old Style" pitchFamily="18" charset="0"/>
              </a:rPr>
              <a:t> </a:t>
            </a:r>
            <a:r>
              <a:rPr lang="ru-RU" sz="6400" dirty="0" err="1" smtClean="0">
                <a:latin typeface="Bookman Old Style" pitchFamily="18" charset="0"/>
              </a:rPr>
              <a:t>тварини</a:t>
            </a:r>
            <a:r>
              <a:rPr lang="ru-RU" sz="6400" dirty="0" smtClean="0">
                <a:latin typeface="Bookman Old Style" pitchFamily="18" charset="0"/>
              </a:rPr>
              <a:t>. </a:t>
            </a:r>
            <a:r>
              <a:rPr lang="ru-RU" sz="6400" dirty="0" err="1" smtClean="0">
                <a:latin typeface="Bookman Old Style" pitchFamily="18" charset="0"/>
              </a:rPr>
              <a:t>Наші</a:t>
            </a:r>
            <a:r>
              <a:rPr lang="ru-RU" sz="6400" dirty="0" smtClean="0">
                <a:latin typeface="Bookman Old Style" pitchFamily="18" charset="0"/>
              </a:rPr>
              <a:t> губи </a:t>
            </a:r>
            <a:r>
              <a:rPr lang="ru-RU" sz="6400" dirty="0" err="1" smtClean="0">
                <a:latin typeface="Bookman Old Style" pitchFamily="18" charset="0"/>
              </a:rPr>
              <a:t>дуже</a:t>
            </a:r>
            <a:r>
              <a:rPr lang="ru-RU" sz="6400" dirty="0" smtClean="0">
                <a:latin typeface="Bookman Old Style" pitchFamily="18" charset="0"/>
              </a:rPr>
              <a:t> </a:t>
            </a:r>
            <a:r>
              <a:rPr lang="ru-RU" sz="6400" dirty="0" err="1" smtClean="0">
                <a:latin typeface="Bookman Old Style" pitchFamily="18" charset="0"/>
              </a:rPr>
              <a:t>чутливі</a:t>
            </a:r>
            <a:r>
              <a:rPr lang="ru-RU" sz="6400" dirty="0" smtClean="0">
                <a:latin typeface="Bookman Old Style" pitchFamily="18" charset="0"/>
              </a:rPr>
              <a:t> до </a:t>
            </a:r>
            <a:r>
              <a:rPr lang="ru-RU" sz="6400" dirty="0" err="1" smtClean="0">
                <a:latin typeface="Bookman Old Style" pitchFamily="18" charset="0"/>
              </a:rPr>
              <a:t>перепадів</a:t>
            </a:r>
            <a:r>
              <a:rPr lang="ru-RU" sz="6400" dirty="0" smtClean="0">
                <a:latin typeface="Bookman Old Style" pitchFamily="18" charset="0"/>
              </a:rPr>
              <a:t> </a:t>
            </a:r>
            <a:r>
              <a:rPr lang="ru-RU" sz="6400" dirty="0" err="1" smtClean="0">
                <a:latin typeface="Bookman Old Style" pitchFamily="18" charset="0"/>
              </a:rPr>
              <a:t>температури</a:t>
            </a:r>
            <a:r>
              <a:rPr lang="ru-RU" sz="6400" dirty="0" smtClean="0">
                <a:latin typeface="Bookman Old Style" pitchFamily="18" charset="0"/>
              </a:rPr>
              <a:t>, а все тому, </a:t>
            </a:r>
            <a:r>
              <a:rPr lang="ru-RU" sz="6400" dirty="0" err="1" smtClean="0">
                <a:latin typeface="Bookman Old Style" pitchFamily="18" charset="0"/>
              </a:rPr>
              <a:t>що</a:t>
            </a:r>
            <a:r>
              <a:rPr lang="ru-RU" sz="6400" dirty="0" smtClean="0">
                <a:latin typeface="Bookman Old Style" pitchFamily="18" charset="0"/>
              </a:rPr>
              <a:t> </a:t>
            </a:r>
            <a:r>
              <a:rPr lang="ru-RU" sz="6400" dirty="0" err="1" smtClean="0">
                <a:latin typeface="Bookman Old Style" pitchFamily="18" charset="0"/>
              </a:rPr>
              <a:t>тільки</a:t>
            </a:r>
            <a:r>
              <a:rPr lang="ru-RU" sz="6400" dirty="0" smtClean="0">
                <a:latin typeface="Bookman Old Style" pitchFamily="18" charset="0"/>
              </a:rPr>
              <a:t> у нас вони </a:t>
            </a:r>
            <a:r>
              <a:rPr lang="ru-RU" sz="6400" dirty="0" err="1" smtClean="0">
                <a:latin typeface="Bookman Old Style" pitchFamily="18" charset="0"/>
              </a:rPr>
              <a:t>цілком</a:t>
            </a:r>
            <a:r>
              <a:rPr lang="ru-RU" sz="6400" dirty="0" smtClean="0">
                <a:latin typeface="Bookman Old Style" pitchFamily="18" charset="0"/>
              </a:rPr>
              <a:t> </a:t>
            </a:r>
            <a:r>
              <a:rPr lang="ru-RU" sz="6400" dirty="0" err="1" smtClean="0">
                <a:latin typeface="Bookman Old Style" pitchFamily="18" charset="0"/>
              </a:rPr>
              <a:t>вивернуть</a:t>
            </a:r>
            <a:r>
              <a:rPr lang="ru-RU" sz="6400" dirty="0" smtClean="0">
                <a:latin typeface="Bookman Old Style" pitchFamily="18" charset="0"/>
              </a:rPr>
              <a:t> </a:t>
            </a:r>
            <a:r>
              <a:rPr lang="ru-RU" sz="6400" dirty="0" err="1" smtClean="0">
                <a:latin typeface="Bookman Old Style" pitchFamily="18" charset="0"/>
              </a:rPr>
              <a:t>назовні</a:t>
            </a:r>
            <a:r>
              <a:rPr lang="ru-RU" sz="6400" dirty="0" smtClean="0">
                <a:latin typeface="Bookman Old Style" pitchFamily="18" charset="0"/>
              </a:rPr>
              <a:t>. </a:t>
            </a:r>
            <a:endParaRPr lang="en-US" sz="6400" dirty="0" smtClean="0">
              <a:latin typeface="Bookman Old Style" pitchFamily="18" charset="0"/>
            </a:endParaRPr>
          </a:p>
          <a:p>
            <a:pPr algn="just"/>
            <a:endParaRPr lang="en-US" sz="6400" dirty="0" smtClean="0">
              <a:latin typeface="Bookman Old Style" pitchFamily="18" charset="0"/>
            </a:endParaRPr>
          </a:p>
          <a:p>
            <a:pPr algn="just"/>
            <a:r>
              <a:rPr lang="ru-RU" sz="6400" dirty="0" smtClean="0">
                <a:latin typeface="Bookman Old Style" pitchFamily="18" charset="0"/>
              </a:rPr>
              <a:t>2. Мурашки на </a:t>
            </a:r>
            <a:r>
              <a:rPr lang="ru-RU" sz="6400" dirty="0" err="1" smtClean="0">
                <a:latin typeface="Bookman Old Style" pitchFamily="18" charset="0"/>
              </a:rPr>
              <a:t>шкірі</a:t>
            </a:r>
            <a:r>
              <a:rPr lang="ru-RU" sz="6400" dirty="0" smtClean="0">
                <a:latin typeface="Bookman Old Style" pitchFamily="18" charset="0"/>
              </a:rPr>
              <a:t> </a:t>
            </a:r>
            <a:r>
              <a:rPr lang="ru-RU" sz="6400" dirty="0" err="1" smtClean="0">
                <a:latin typeface="Bookman Old Style" pitchFamily="18" charset="0"/>
              </a:rPr>
              <a:t>з’являються</a:t>
            </a:r>
            <a:r>
              <a:rPr lang="ru-RU" sz="6400" dirty="0" smtClean="0">
                <a:latin typeface="Bookman Old Style" pitchFamily="18" charset="0"/>
              </a:rPr>
              <a:t> коли </a:t>
            </a:r>
            <a:r>
              <a:rPr lang="ru-RU" sz="6400" dirty="0" err="1" smtClean="0">
                <a:latin typeface="Bookman Old Style" pitchFamily="18" charset="0"/>
              </a:rPr>
              <a:t>скорочуються</a:t>
            </a:r>
            <a:r>
              <a:rPr lang="ru-RU" sz="6400" dirty="0" smtClean="0">
                <a:latin typeface="Bookman Old Style" pitchFamily="18" charset="0"/>
              </a:rPr>
              <a:t> </a:t>
            </a:r>
            <a:r>
              <a:rPr lang="ru-RU" sz="6400" dirty="0" err="1" smtClean="0">
                <a:latin typeface="Bookman Old Style" pitchFamily="18" charset="0"/>
              </a:rPr>
              <a:t>м’язи</a:t>
            </a:r>
            <a:r>
              <a:rPr lang="ru-RU" sz="6400" dirty="0" smtClean="0">
                <a:latin typeface="Bookman Old Style" pitchFamily="18" charset="0"/>
              </a:rPr>
              <a:t> </a:t>
            </a:r>
            <a:r>
              <a:rPr lang="ru-RU" sz="6400" dirty="0" err="1" smtClean="0">
                <a:latin typeface="Bookman Old Style" pitchFamily="18" charset="0"/>
              </a:rPr>
              <a:t>біля</a:t>
            </a:r>
            <a:r>
              <a:rPr lang="ru-RU" sz="6400" dirty="0" smtClean="0">
                <a:latin typeface="Bookman Old Style" pitchFamily="18" charset="0"/>
              </a:rPr>
              <a:t> </a:t>
            </a:r>
            <a:r>
              <a:rPr lang="ru-RU" sz="6400" dirty="0" err="1" smtClean="0">
                <a:latin typeface="Bookman Old Style" pitchFamily="18" charset="0"/>
              </a:rPr>
              <a:t>основи</a:t>
            </a:r>
            <a:r>
              <a:rPr lang="ru-RU" sz="6400" dirty="0" smtClean="0">
                <a:latin typeface="Bookman Old Style" pitchFamily="18" charset="0"/>
              </a:rPr>
              <a:t> волосяного </a:t>
            </a:r>
            <a:r>
              <a:rPr lang="ru-RU" sz="6400" dirty="0" err="1" smtClean="0">
                <a:latin typeface="Bookman Old Style" pitchFamily="18" charset="0"/>
              </a:rPr>
              <a:t>фолікула</a:t>
            </a:r>
            <a:r>
              <a:rPr lang="ru-RU" sz="6400" dirty="0" smtClean="0">
                <a:latin typeface="Bookman Old Style" pitchFamily="18" charset="0"/>
              </a:rPr>
              <a:t>, </a:t>
            </a:r>
            <a:r>
              <a:rPr lang="ru-RU" sz="6400" dirty="0" err="1" smtClean="0">
                <a:latin typeface="Bookman Old Style" pitchFamily="18" charset="0"/>
              </a:rPr>
              <a:t>відбувається</a:t>
            </a:r>
            <a:r>
              <a:rPr lang="ru-RU" sz="6400" dirty="0" smtClean="0">
                <a:latin typeface="Bookman Old Style" pitchFamily="18" charset="0"/>
              </a:rPr>
              <a:t> </a:t>
            </a:r>
            <a:r>
              <a:rPr lang="ru-RU" sz="6400" dirty="0" err="1" smtClean="0">
                <a:latin typeface="Bookman Old Style" pitchFamily="18" charset="0"/>
              </a:rPr>
              <a:t>це</a:t>
            </a:r>
            <a:r>
              <a:rPr lang="ru-RU" sz="6400" dirty="0" smtClean="0">
                <a:latin typeface="Bookman Old Style" pitchFamily="18" charset="0"/>
              </a:rPr>
              <a:t>, </a:t>
            </a:r>
            <a:r>
              <a:rPr lang="ru-RU" sz="6400" dirty="0" err="1" smtClean="0">
                <a:latin typeface="Bookman Old Style" pitchFamily="18" charset="0"/>
              </a:rPr>
              <a:t>наприклад</a:t>
            </a:r>
            <a:r>
              <a:rPr lang="ru-RU" sz="6400" dirty="0" smtClean="0">
                <a:latin typeface="Bookman Old Style" pitchFamily="18" charset="0"/>
              </a:rPr>
              <a:t>, коли нам холодно </a:t>
            </a:r>
            <a:r>
              <a:rPr lang="ru-RU" sz="6400" dirty="0" err="1" smtClean="0">
                <a:latin typeface="Bookman Old Style" pitchFamily="18" charset="0"/>
              </a:rPr>
              <a:t>або</a:t>
            </a:r>
            <a:r>
              <a:rPr lang="ru-RU" sz="6400" dirty="0" smtClean="0">
                <a:latin typeface="Bookman Old Style" pitchFamily="18" charset="0"/>
              </a:rPr>
              <a:t> коли страшно. Особливо </a:t>
            </a:r>
            <a:r>
              <a:rPr lang="ru-RU" sz="6400" dirty="0" err="1" smtClean="0">
                <a:latin typeface="Bookman Old Style" pitchFamily="18" charset="0"/>
              </a:rPr>
              <a:t>цікавий</a:t>
            </a:r>
            <a:r>
              <a:rPr lang="ru-RU" sz="6400" dirty="0" smtClean="0">
                <a:latin typeface="Bookman Old Style" pitchFamily="18" charset="0"/>
              </a:rPr>
              <a:t> </a:t>
            </a:r>
            <a:r>
              <a:rPr lang="ru-RU" sz="6400" dirty="0" err="1" smtClean="0">
                <a:latin typeface="Bookman Old Style" pitchFamily="18" charset="0"/>
              </a:rPr>
              <a:t>другий</a:t>
            </a:r>
            <a:r>
              <a:rPr lang="ru-RU" sz="6400" dirty="0" smtClean="0">
                <a:latin typeface="Bookman Old Style" pitchFamily="18" charset="0"/>
              </a:rPr>
              <a:t> </a:t>
            </a:r>
            <a:r>
              <a:rPr lang="ru-RU" sz="6400" dirty="0" err="1" smtClean="0">
                <a:latin typeface="Bookman Old Style" pitchFamily="18" charset="0"/>
              </a:rPr>
              <a:t>випадок</a:t>
            </a:r>
            <a:r>
              <a:rPr lang="ru-RU" sz="6400" dirty="0" smtClean="0">
                <a:latin typeface="Bookman Old Style" pitchFamily="18" charset="0"/>
              </a:rPr>
              <a:t>, </a:t>
            </a:r>
            <a:r>
              <a:rPr lang="ru-RU" sz="6400" dirty="0" err="1" smtClean="0">
                <a:latin typeface="Bookman Old Style" pitchFamily="18" charset="0"/>
              </a:rPr>
              <a:t>якби</a:t>
            </a:r>
            <a:r>
              <a:rPr lang="ru-RU" sz="6400" dirty="0" smtClean="0">
                <a:latin typeface="Bookman Old Style" pitchFamily="18" charset="0"/>
              </a:rPr>
              <a:t> у нас </a:t>
            </a:r>
            <a:r>
              <a:rPr lang="ru-RU" sz="6400" dirty="0" err="1" smtClean="0">
                <a:latin typeface="Bookman Old Style" pitchFamily="18" charset="0"/>
              </a:rPr>
              <a:t>була</a:t>
            </a:r>
            <a:r>
              <a:rPr lang="ru-RU" sz="6400" dirty="0" smtClean="0">
                <a:latin typeface="Bookman Old Style" pitchFamily="18" charset="0"/>
              </a:rPr>
              <a:t> шерсть, то вона вставала б </a:t>
            </a:r>
            <a:r>
              <a:rPr lang="ru-RU" sz="6400" dirty="0" err="1" smtClean="0">
                <a:latin typeface="Bookman Old Style" pitchFamily="18" charset="0"/>
              </a:rPr>
              <a:t>дибки</a:t>
            </a:r>
            <a:r>
              <a:rPr lang="ru-RU" sz="6400" dirty="0" smtClean="0">
                <a:latin typeface="Bookman Old Style" pitchFamily="18" charset="0"/>
              </a:rPr>
              <a:t>, як у </a:t>
            </a:r>
            <a:r>
              <a:rPr lang="ru-RU" sz="6400" dirty="0" err="1" smtClean="0">
                <a:latin typeface="Bookman Old Style" pitchFamily="18" charset="0"/>
              </a:rPr>
              <a:t>кішок</a:t>
            </a:r>
            <a:r>
              <a:rPr lang="ru-RU" sz="6400" dirty="0" smtClean="0">
                <a:latin typeface="Bookman Old Style" pitchFamily="18" charset="0"/>
              </a:rPr>
              <a:t> в момент </a:t>
            </a:r>
            <a:r>
              <a:rPr lang="ru-RU" sz="6400" dirty="0" err="1" smtClean="0">
                <a:latin typeface="Bookman Old Style" pitchFamily="18" charset="0"/>
              </a:rPr>
              <a:t>небезпеки</a:t>
            </a:r>
            <a:r>
              <a:rPr lang="ru-RU" sz="6400" dirty="0" smtClean="0">
                <a:latin typeface="Bookman Old Style" pitchFamily="18" charset="0"/>
              </a:rPr>
              <a:t>, </a:t>
            </a:r>
            <a:r>
              <a:rPr lang="ru-RU" sz="6400" dirty="0" err="1" smtClean="0">
                <a:latin typeface="Bookman Old Style" pitchFamily="18" charset="0"/>
              </a:rPr>
              <a:t>але</a:t>
            </a:r>
            <a:r>
              <a:rPr lang="ru-RU" sz="6400" dirty="0" smtClean="0">
                <a:latin typeface="Bookman Old Style" pitchFamily="18" charset="0"/>
              </a:rPr>
              <a:t> так як у нас </a:t>
            </a:r>
            <a:r>
              <a:rPr lang="ru-RU" sz="6400" dirty="0" err="1" smtClean="0">
                <a:latin typeface="Bookman Old Style" pitchFamily="18" charset="0"/>
              </a:rPr>
              <a:t>немає</a:t>
            </a:r>
            <a:r>
              <a:rPr lang="ru-RU" sz="6400" dirty="0" smtClean="0">
                <a:latin typeface="Bookman Old Style" pitchFamily="18" charset="0"/>
              </a:rPr>
              <a:t> </a:t>
            </a:r>
            <a:r>
              <a:rPr lang="ru-RU" sz="6400" dirty="0" err="1" smtClean="0">
                <a:latin typeface="Bookman Old Style" pitchFamily="18" charset="0"/>
              </a:rPr>
              <a:t>шерсті</a:t>
            </a:r>
            <a:r>
              <a:rPr lang="ru-RU" sz="6400" dirty="0" smtClean="0">
                <a:latin typeface="Bookman Old Style" pitchFamily="18" charset="0"/>
              </a:rPr>
              <a:t>, </a:t>
            </a:r>
            <a:r>
              <a:rPr lang="ru-RU" sz="6400" dirty="0" err="1" smtClean="0">
                <a:latin typeface="Bookman Old Style" pitchFamily="18" charset="0"/>
              </a:rPr>
              <a:t>стає</a:t>
            </a:r>
            <a:r>
              <a:rPr lang="ru-RU" sz="6400" dirty="0" smtClean="0">
                <a:latin typeface="Bookman Old Style" pitchFamily="18" charset="0"/>
              </a:rPr>
              <a:t> </a:t>
            </a:r>
            <a:r>
              <a:rPr lang="ru-RU" sz="6400" dirty="0" err="1" smtClean="0">
                <a:latin typeface="Bookman Old Style" pitchFamily="18" charset="0"/>
              </a:rPr>
              <a:t>незрозумілим</a:t>
            </a:r>
            <a:r>
              <a:rPr lang="ru-RU" sz="6400" dirty="0" smtClean="0">
                <a:latin typeface="Bookman Old Style" pitchFamily="18" charset="0"/>
              </a:rPr>
              <a:t>, </a:t>
            </a:r>
            <a:r>
              <a:rPr lang="ru-RU" sz="6400" dirty="0" err="1" smtClean="0">
                <a:latin typeface="Bookman Old Style" pitchFamily="18" charset="0"/>
              </a:rPr>
              <a:t>навіщо</a:t>
            </a:r>
            <a:r>
              <a:rPr lang="ru-RU" sz="6400" dirty="0" smtClean="0">
                <a:latin typeface="Bookman Old Style" pitchFamily="18" charset="0"/>
              </a:rPr>
              <a:t> </a:t>
            </a:r>
            <a:r>
              <a:rPr lang="ru-RU" sz="6400" dirty="0" err="1" smtClean="0">
                <a:latin typeface="Bookman Old Style" pitchFamily="18" charset="0"/>
              </a:rPr>
              <a:t>взагалі</a:t>
            </a:r>
            <a:r>
              <a:rPr lang="ru-RU" sz="6400" dirty="0" smtClean="0">
                <a:latin typeface="Bookman Old Style" pitchFamily="18" charset="0"/>
              </a:rPr>
              <a:t> нам </a:t>
            </a:r>
            <a:r>
              <a:rPr lang="ru-RU" sz="6400" dirty="0" err="1" smtClean="0">
                <a:latin typeface="Bookman Old Style" pitchFamily="18" charset="0"/>
              </a:rPr>
              <a:t>потрібна</a:t>
            </a:r>
            <a:r>
              <a:rPr lang="ru-RU" sz="6400" dirty="0" smtClean="0">
                <a:latin typeface="Bookman Old Style" pitchFamily="18" charset="0"/>
              </a:rPr>
              <a:t> </a:t>
            </a:r>
            <a:r>
              <a:rPr lang="ru-RU" sz="6400" dirty="0" err="1" smtClean="0">
                <a:latin typeface="Bookman Old Style" pitchFamily="18" charset="0"/>
              </a:rPr>
              <a:t>ця</a:t>
            </a:r>
            <a:r>
              <a:rPr lang="ru-RU" sz="6400" dirty="0" smtClean="0">
                <a:latin typeface="Bookman Old Style" pitchFamily="18" charset="0"/>
              </a:rPr>
              <a:t> </a:t>
            </a:r>
            <a:r>
              <a:rPr lang="ru-RU" sz="6400" dirty="0" err="1" smtClean="0">
                <a:latin typeface="Bookman Old Style" pitchFamily="18" charset="0"/>
              </a:rPr>
              <a:t>здатність</a:t>
            </a:r>
            <a:r>
              <a:rPr lang="ru-RU" sz="6400" dirty="0" smtClean="0">
                <a:latin typeface="Bookman Old Style" pitchFamily="18" charset="0"/>
              </a:rPr>
              <a:t>.</a:t>
            </a:r>
            <a:endParaRPr lang="en-US" sz="6400" dirty="0" smtClean="0">
              <a:latin typeface="Bookman Old Style" pitchFamily="18" charset="0"/>
            </a:endParaRPr>
          </a:p>
          <a:p>
            <a:pPr algn="just"/>
            <a:endParaRPr lang="en-US" sz="6400" dirty="0" smtClean="0">
              <a:latin typeface="Bookman Old Style" pitchFamily="18" charset="0"/>
            </a:endParaRPr>
          </a:p>
          <a:p>
            <a:pPr algn="just"/>
            <a:r>
              <a:rPr lang="ru-RU" sz="6400" dirty="0" smtClean="0">
                <a:latin typeface="Bookman Old Style" pitchFamily="18" charset="0"/>
              </a:rPr>
              <a:t> 3. У нас </a:t>
            </a:r>
            <a:r>
              <a:rPr lang="ru-RU" sz="6400" dirty="0" err="1" smtClean="0">
                <a:latin typeface="Bookman Old Style" pitchFamily="18" charset="0"/>
              </a:rPr>
              <a:t>збереглися</a:t>
            </a:r>
            <a:r>
              <a:rPr lang="ru-RU" sz="6400" dirty="0" smtClean="0">
                <a:latin typeface="Bookman Old Style" pitchFamily="18" charset="0"/>
              </a:rPr>
              <a:t> </a:t>
            </a:r>
            <a:r>
              <a:rPr lang="ru-RU" sz="6400" dirty="0" err="1" smtClean="0">
                <a:latin typeface="Bookman Old Style" pitchFamily="18" charset="0"/>
              </a:rPr>
              <a:t>вушні</a:t>
            </a:r>
            <a:r>
              <a:rPr lang="ru-RU" sz="6400" dirty="0" smtClean="0">
                <a:latin typeface="Bookman Old Style" pitchFamily="18" charset="0"/>
              </a:rPr>
              <a:t> </a:t>
            </a:r>
            <a:r>
              <a:rPr lang="ru-RU" sz="6400" dirty="0" err="1" smtClean="0">
                <a:latin typeface="Bookman Old Style" pitchFamily="18" charset="0"/>
              </a:rPr>
              <a:t>м’язи</a:t>
            </a:r>
            <a:r>
              <a:rPr lang="ru-RU" sz="6400" dirty="0" smtClean="0">
                <a:latin typeface="Bookman Old Style" pitchFamily="18" charset="0"/>
              </a:rPr>
              <a:t>, </a:t>
            </a:r>
            <a:r>
              <a:rPr lang="ru-RU" sz="6400" dirty="0" err="1" smtClean="0">
                <a:latin typeface="Bookman Old Style" pitchFamily="18" charset="0"/>
              </a:rPr>
              <a:t>проте</a:t>
            </a:r>
            <a:r>
              <a:rPr lang="ru-RU" sz="6400" dirty="0" smtClean="0">
                <a:latin typeface="Bookman Old Style" pitchFamily="18" charset="0"/>
              </a:rPr>
              <a:t>, ми </a:t>
            </a:r>
            <a:r>
              <a:rPr lang="ru-RU" sz="6400" dirty="0" err="1" smtClean="0">
                <a:latin typeface="Bookman Old Style" pitchFamily="18" charset="0"/>
              </a:rPr>
              <a:t>втратили</a:t>
            </a:r>
            <a:r>
              <a:rPr lang="ru-RU" sz="6400" dirty="0" smtClean="0">
                <a:latin typeface="Bookman Old Style" pitchFamily="18" charset="0"/>
              </a:rPr>
              <a:t> </a:t>
            </a:r>
            <a:r>
              <a:rPr lang="ru-RU" sz="6400" dirty="0" err="1" smtClean="0">
                <a:latin typeface="Bookman Old Style" pitchFamily="18" charset="0"/>
              </a:rPr>
              <a:t>можливість</a:t>
            </a:r>
            <a:r>
              <a:rPr lang="ru-RU" sz="6400" dirty="0" smtClean="0">
                <a:latin typeface="Bookman Old Style" pitchFamily="18" charset="0"/>
              </a:rPr>
              <a:t> </a:t>
            </a:r>
            <a:r>
              <a:rPr lang="ru-RU" sz="6400" dirty="0" err="1" smtClean="0">
                <a:latin typeface="Bookman Old Style" pitchFamily="18" charset="0"/>
              </a:rPr>
              <a:t>рухати</a:t>
            </a:r>
            <a:r>
              <a:rPr lang="ru-RU" sz="6400" dirty="0" smtClean="0">
                <a:latin typeface="Bookman Old Style" pitchFamily="18" charset="0"/>
              </a:rPr>
              <a:t> </a:t>
            </a:r>
            <a:r>
              <a:rPr lang="ru-RU" sz="6400" dirty="0" err="1" smtClean="0">
                <a:latin typeface="Bookman Old Style" pitchFamily="18" charset="0"/>
              </a:rPr>
              <a:t>вухами</a:t>
            </a:r>
            <a:r>
              <a:rPr lang="ru-RU" sz="6400" dirty="0" smtClean="0">
                <a:latin typeface="Bookman Old Style" pitchFamily="18" charset="0"/>
              </a:rPr>
              <a:t>. </a:t>
            </a:r>
            <a:endParaRPr lang="en-US" sz="6400" dirty="0" smtClean="0">
              <a:latin typeface="Bookman Old Style" pitchFamily="18" charset="0"/>
            </a:endParaRPr>
          </a:p>
          <a:p>
            <a:pPr algn="just"/>
            <a:endParaRPr lang="en-US" sz="6400" dirty="0" smtClean="0">
              <a:latin typeface="Bookman Old Style" pitchFamily="18" charset="0"/>
            </a:endParaRPr>
          </a:p>
          <a:p>
            <a:pPr algn="just"/>
            <a:r>
              <a:rPr lang="ru-RU" sz="6400" dirty="0" smtClean="0">
                <a:latin typeface="Bookman Old Style" pitchFamily="18" charset="0"/>
              </a:rPr>
              <a:t>4. Так як </a:t>
            </a:r>
            <a:r>
              <a:rPr lang="ru-RU" sz="6400" dirty="0" err="1" smtClean="0">
                <a:latin typeface="Bookman Old Style" pitchFamily="18" charset="0"/>
              </a:rPr>
              <a:t>наші</a:t>
            </a:r>
            <a:r>
              <a:rPr lang="ru-RU" sz="6400" dirty="0" smtClean="0">
                <a:latin typeface="Bookman Old Style" pitchFamily="18" charset="0"/>
              </a:rPr>
              <a:t> </a:t>
            </a:r>
            <a:r>
              <a:rPr lang="ru-RU" sz="6400" dirty="0" err="1" smtClean="0">
                <a:latin typeface="Bookman Old Style" pitchFamily="18" charset="0"/>
              </a:rPr>
              <a:t>далекі</a:t>
            </a:r>
            <a:r>
              <a:rPr lang="ru-RU" sz="6400" dirty="0" smtClean="0">
                <a:latin typeface="Bookman Old Style" pitchFamily="18" charset="0"/>
              </a:rPr>
              <a:t> предки </a:t>
            </a:r>
            <a:r>
              <a:rPr lang="ru-RU" sz="6400" dirty="0" err="1" smtClean="0">
                <a:latin typeface="Bookman Old Style" pitchFamily="18" charset="0"/>
              </a:rPr>
              <a:t>були</a:t>
            </a:r>
            <a:r>
              <a:rPr lang="ru-RU" sz="6400" dirty="0" smtClean="0">
                <a:latin typeface="Bookman Old Style" pitchFamily="18" charset="0"/>
              </a:rPr>
              <a:t> </a:t>
            </a:r>
            <a:r>
              <a:rPr lang="ru-RU" sz="6400" dirty="0" err="1" smtClean="0">
                <a:latin typeface="Bookman Old Style" pitchFamily="18" charset="0"/>
              </a:rPr>
              <a:t>травоїдними</a:t>
            </a:r>
            <a:r>
              <a:rPr lang="ru-RU" sz="6400" dirty="0" smtClean="0">
                <a:latin typeface="Bookman Old Style" pitchFamily="18" charset="0"/>
              </a:rPr>
              <a:t> </a:t>
            </a:r>
            <a:r>
              <a:rPr lang="ru-RU" sz="6400" dirty="0" err="1" smtClean="0">
                <a:latin typeface="Bookman Old Style" pitchFamily="18" charset="0"/>
              </a:rPr>
              <a:t>їм</a:t>
            </a:r>
            <a:r>
              <a:rPr lang="ru-RU" sz="6400" dirty="0" smtClean="0">
                <a:latin typeface="Bookman Old Style" pitchFamily="18" charset="0"/>
              </a:rPr>
              <a:t> </a:t>
            </a:r>
            <a:r>
              <a:rPr lang="ru-RU" sz="6400" dirty="0" err="1" smtClean="0">
                <a:latin typeface="Bookman Old Style" pitchFamily="18" charset="0"/>
              </a:rPr>
              <a:t>доводилося</a:t>
            </a:r>
            <a:r>
              <a:rPr lang="ru-RU" sz="6400" dirty="0" smtClean="0">
                <a:latin typeface="Bookman Old Style" pitchFamily="18" charset="0"/>
              </a:rPr>
              <a:t> </a:t>
            </a:r>
            <a:r>
              <a:rPr lang="ru-RU" sz="6400" dirty="0" err="1" smtClean="0">
                <a:latin typeface="Bookman Old Style" pitchFamily="18" charset="0"/>
              </a:rPr>
              <a:t>їсти</a:t>
            </a:r>
            <a:r>
              <a:rPr lang="ru-RU" sz="6400" dirty="0" smtClean="0">
                <a:latin typeface="Bookman Old Style" pitchFamily="18" charset="0"/>
              </a:rPr>
              <a:t> </a:t>
            </a:r>
            <a:r>
              <a:rPr lang="ru-RU" sz="6400" dirty="0" err="1" smtClean="0">
                <a:latin typeface="Bookman Old Style" pitchFamily="18" charset="0"/>
              </a:rPr>
              <a:t>багато</a:t>
            </a:r>
            <a:r>
              <a:rPr lang="ru-RU" sz="6400" dirty="0" smtClean="0">
                <a:latin typeface="Bookman Old Style" pitchFamily="18" charset="0"/>
              </a:rPr>
              <a:t> </a:t>
            </a:r>
            <a:r>
              <a:rPr lang="ru-RU" sz="6400" dirty="0" err="1" smtClean="0">
                <a:latin typeface="Bookman Old Style" pitchFamily="18" charset="0"/>
              </a:rPr>
              <a:t>зелених</a:t>
            </a:r>
            <a:r>
              <a:rPr lang="ru-RU" sz="6400" dirty="0" smtClean="0">
                <a:latin typeface="Bookman Old Style" pitchFamily="18" charset="0"/>
              </a:rPr>
              <a:t> </a:t>
            </a:r>
            <a:r>
              <a:rPr lang="ru-RU" sz="6400" dirty="0" err="1" smtClean="0">
                <a:latin typeface="Bookman Old Style" pitchFamily="18" charset="0"/>
              </a:rPr>
              <a:t>рослин</a:t>
            </a:r>
            <a:r>
              <a:rPr lang="ru-RU" sz="6400" dirty="0" smtClean="0">
                <a:latin typeface="Bookman Old Style" pitchFamily="18" charset="0"/>
              </a:rPr>
              <a:t>. </a:t>
            </a:r>
            <a:r>
              <a:rPr lang="ru-RU" sz="6400" dirty="0" err="1" smtClean="0">
                <a:latin typeface="Bookman Old Style" pitchFamily="18" charset="0"/>
              </a:rPr>
              <a:t>Щоб</a:t>
            </a:r>
            <a:r>
              <a:rPr lang="ru-RU" sz="6400" dirty="0" smtClean="0">
                <a:latin typeface="Bookman Old Style" pitchFamily="18" charset="0"/>
              </a:rPr>
              <a:t> все </a:t>
            </a:r>
            <a:r>
              <a:rPr lang="ru-RU" sz="6400" dirty="0" err="1" smtClean="0">
                <a:latin typeface="Bookman Old Style" pitchFamily="18" charset="0"/>
              </a:rPr>
              <a:t>це</a:t>
            </a:r>
            <a:r>
              <a:rPr lang="ru-RU" sz="6400" dirty="0" smtClean="0">
                <a:latin typeface="Bookman Old Style" pitchFamily="18" charset="0"/>
              </a:rPr>
              <a:t> </a:t>
            </a:r>
            <a:r>
              <a:rPr lang="ru-RU" sz="6400" dirty="0" err="1" smtClean="0">
                <a:latin typeface="Bookman Old Style" pitchFamily="18" charset="0"/>
              </a:rPr>
              <a:t>краще</a:t>
            </a:r>
            <a:r>
              <a:rPr lang="ru-RU" sz="6400" dirty="0" smtClean="0">
                <a:latin typeface="Bookman Old Style" pitchFamily="18" charset="0"/>
              </a:rPr>
              <a:t> </a:t>
            </a:r>
            <a:r>
              <a:rPr lang="ru-RU" sz="6400" dirty="0" err="1" smtClean="0">
                <a:latin typeface="Bookman Old Style" pitchFamily="18" charset="0"/>
              </a:rPr>
              <a:t>переварити</a:t>
            </a:r>
            <a:r>
              <a:rPr lang="ru-RU" sz="6400" dirty="0" smtClean="0">
                <a:latin typeface="Bookman Old Style" pitchFamily="18" charset="0"/>
              </a:rPr>
              <a:t> </a:t>
            </a:r>
            <a:r>
              <a:rPr lang="ru-RU" sz="6400" dirty="0" err="1" smtClean="0">
                <a:latin typeface="Bookman Old Style" pitchFamily="18" charset="0"/>
              </a:rPr>
              <a:t>необхідно</a:t>
            </a:r>
            <a:r>
              <a:rPr lang="ru-RU" sz="6400" dirty="0" smtClean="0">
                <a:latin typeface="Bookman Old Style" pitchFamily="18" charset="0"/>
              </a:rPr>
              <a:t> </a:t>
            </a:r>
            <a:r>
              <a:rPr lang="ru-RU" sz="6400" dirty="0" err="1" smtClean="0">
                <a:latin typeface="Bookman Old Style" pitchFamily="18" charset="0"/>
              </a:rPr>
              <a:t>було</a:t>
            </a:r>
            <a:r>
              <a:rPr lang="ru-RU" sz="6400" dirty="0" smtClean="0">
                <a:latin typeface="Bookman Old Style" pitchFamily="18" charset="0"/>
              </a:rPr>
              <a:t> </a:t>
            </a:r>
            <a:r>
              <a:rPr lang="ru-RU" sz="6400" dirty="0" err="1" smtClean="0">
                <a:latin typeface="Bookman Old Style" pitchFamily="18" charset="0"/>
              </a:rPr>
              <a:t>ретельно</a:t>
            </a:r>
            <a:r>
              <a:rPr lang="ru-RU" sz="6400" dirty="0" smtClean="0">
                <a:latin typeface="Bookman Old Style" pitchFamily="18" charset="0"/>
              </a:rPr>
              <a:t> </a:t>
            </a:r>
            <a:r>
              <a:rPr lang="ru-RU" sz="6400" dirty="0" err="1" smtClean="0">
                <a:latin typeface="Bookman Old Style" pitchFamily="18" charset="0"/>
              </a:rPr>
              <a:t>пережовувати</a:t>
            </a:r>
            <a:r>
              <a:rPr lang="ru-RU" sz="6400" dirty="0" smtClean="0">
                <a:latin typeface="Bookman Old Style" pitchFamily="18" charset="0"/>
              </a:rPr>
              <a:t> </a:t>
            </a:r>
            <a:r>
              <a:rPr lang="ru-RU" sz="6400" dirty="0" err="1" smtClean="0">
                <a:latin typeface="Bookman Old Style" pitchFamily="18" charset="0"/>
              </a:rPr>
              <a:t>їжу</a:t>
            </a:r>
            <a:r>
              <a:rPr lang="ru-RU" sz="6400" dirty="0" smtClean="0">
                <a:latin typeface="Bookman Old Style" pitchFamily="18" charset="0"/>
              </a:rPr>
              <a:t>. Для </a:t>
            </a:r>
            <a:r>
              <a:rPr lang="ru-RU" sz="6400" dirty="0" err="1" smtClean="0">
                <a:latin typeface="Bookman Old Style" pitchFamily="18" charset="0"/>
              </a:rPr>
              <a:t>цього</a:t>
            </a:r>
            <a:r>
              <a:rPr lang="ru-RU" sz="6400" dirty="0" smtClean="0">
                <a:latin typeface="Bookman Old Style" pitchFamily="18" charset="0"/>
              </a:rPr>
              <a:t> </a:t>
            </a:r>
            <a:r>
              <a:rPr lang="ru-RU" sz="6400" dirty="0" err="1" smtClean="0">
                <a:latin typeface="Bookman Old Style" pitchFamily="18" charset="0"/>
              </a:rPr>
              <a:t>і</a:t>
            </a:r>
            <a:r>
              <a:rPr lang="ru-RU" sz="6400" dirty="0" smtClean="0">
                <a:latin typeface="Bookman Old Style" pitchFamily="18" charset="0"/>
              </a:rPr>
              <a:t> </a:t>
            </a:r>
            <a:r>
              <a:rPr lang="ru-RU" sz="6400" dirty="0" err="1" smtClean="0">
                <a:latin typeface="Bookman Old Style" pitchFamily="18" charset="0"/>
              </a:rPr>
              <a:t>потрібні</a:t>
            </a:r>
            <a:r>
              <a:rPr lang="ru-RU" sz="6400" dirty="0" smtClean="0">
                <a:latin typeface="Bookman Old Style" pitchFamily="18" charset="0"/>
              </a:rPr>
              <a:t> </a:t>
            </a:r>
            <a:r>
              <a:rPr lang="ru-RU" sz="6400" dirty="0" err="1" smtClean="0">
                <a:latin typeface="Bookman Old Style" pitchFamily="18" charset="0"/>
              </a:rPr>
              <a:t>були</a:t>
            </a:r>
            <a:r>
              <a:rPr lang="ru-RU" sz="6400" dirty="0" smtClean="0">
                <a:latin typeface="Bookman Old Style" pitchFamily="18" charset="0"/>
              </a:rPr>
              <a:t> </a:t>
            </a:r>
            <a:r>
              <a:rPr lang="ru-RU" sz="6400" dirty="0" err="1" smtClean="0">
                <a:latin typeface="Bookman Old Style" pitchFamily="18" charset="0"/>
              </a:rPr>
              <a:t>зуби</a:t>
            </a:r>
            <a:r>
              <a:rPr lang="ru-RU" sz="6400" dirty="0" smtClean="0">
                <a:latin typeface="Bookman Old Style" pitchFamily="18" charset="0"/>
              </a:rPr>
              <a:t> </a:t>
            </a:r>
            <a:r>
              <a:rPr lang="ru-RU" sz="6400" dirty="0" err="1" smtClean="0">
                <a:latin typeface="Bookman Old Style" pitchFamily="18" charset="0"/>
              </a:rPr>
              <a:t>мудрості</a:t>
            </a:r>
            <a:r>
              <a:rPr lang="ru-RU" sz="6400" dirty="0" smtClean="0">
                <a:latin typeface="Bookman Old Style" pitchFamily="18" charset="0"/>
              </a:rPr>
              <a:t>. Зараз в них практично </a:t>
            </a:r>
            <a:r>
              <a:rPr lang="ru-RU" sz="6400" dirty="0" err="1" smtClean="0">
                <a:latin typeface="Bookman Old Style" pitchFamily="18" charset="0"/>
              </a:rPr>
              <a:t>немає</a:t>
            </a:r>
            <a:r>
              <a:rPr lang="ru-RU" sz="6400" dirty="0" smtClean="0">
                <a:latin typeface="Bookman Old Style" pitchFamily="18" charset="0"/>
              </a:rPr>
              <a:t> </a:t>
            </a:r>
            <a:r>
              <a:rPr lang="ru-RU" sz="6400" dirty="0" err="1" smtClean="0">
                <a:latin typeface="Bookman Old Style" pitchFamily="18" charset="0"/>
              </a:rPr>
              <a:t>необхідності</a:t>
            </a:r>
            <a:r>
              <a:rPr lang="ru-RU" sz="6400" dirty="0" smtClean="0">
                <a:latin typeface="Bookman Old Style" pitchFamily="18" charset="0"/>
              </a:rPr>
              <a:t>, </a:t>
            </a:r>
            <a:r>
              <a:rPr lang="ru-RU" sz="6400" dirty="0" err="1" smtClean="0">
                <a:latin typeface="Bookman Old Style" pitchFamily="18" charset="0"/>
              </a:rPr>
              <a:t>зате</a:t>
            </a:r>
            <a:r>
              <a:rPr lang="ru-RU" sz="6400" dirty="0" smtClean="0">
                <a:latin typeface="Bookman Old Style" pitchFamily="18" charset="0"/>
              </a:rPr>
              <a:t> вони </a:t>
            </a:r>
            <a:r>
              <a:rPr lang="ru-RU" sz="6400" dirty="0" err="1" smtClean="0">
                <a:latin typeface="Bookman Old Style" pitchFamily="18" charset="0"/>
              </a:rPr>
              <a:t>здатні</a:t>
            </a:r>
            <a:r>
              <a:rPr lang="ru-RU" sz="6400" dirty="0" smtClean="0">
                <a:latin typeface="Bookman Old Style" pitchFamily="18" charset="0"/>
              </a:rPr>
              <a:t> </a:t>
            </a:r>
            <a:r>
              <a:rPr lang="ru-RU" sz="6400" dirty="0" err="1" smtClean="0">
                <a:latin typeface="Bookman Old Style" pitchFamily="18" charset="0"/>
              </a:rPr>
              <a:t>доставити</a:t>
            </a:r>
            <a:r>
              <a:rPr lang="ru-RU" sz="6400" dirty="0" smtClean="0">
                <a:latin typeface="Bookman Old Style" pitchFamily="18" charset="0"/>
              </a:rPr>
              <a:t> нам </a:t>
            </a:r>
            <a:r>
              <a:rPr lang="ru-RU" sz="6400" dirty="0" err="1" smtClean="0">
                <a:latin typeface="Bookman Old Style" pitchFamily="18" charset="0"/>
              </a:rPr>
              <a:t>масу</a:t>
            </a:r>
            <a:r>
              <a:rPr lang="ru-RU" sz="6400" dirty="0" smtClean="0">
                <a:latin typeface="Bookman Old Style" pitchFamily="18" charset="0"/>
              </a:rPr>
              <a:t> дискомфорту. </a:t>
            </a:r>
            <a:endParaRPr lang="en-US" sz="6400" dirty="0" smtClean="0">
              <a:latin typeface="Bookman Old Style" pitchFamily="18" charset="0"/>
            </a:endParaRPr>
          </a:p>
          <a:p>
            <a:pPr algn="just"/>
            <a:endParaRPr lang="en-US" sz="6400" dirty="0" smtClean="0">
              <a:latin typeface="Bookman Old Style" pitchFamily="18" charset="0"/>
            </a:endParaRPr>
          </a:p>
          <a:p>
            <a:pPr algn="just"/>
            <a:r>
              <a:rPr lang="ru-RU" sz="6400" dirty="0" smtClean="0">
                <a:latin typeface="Bookman Old Style" pitchFamily="18" charset="0"/>
              </a:rPr>
              <a:t>5. Колись </a:t>
            </a:r>
            <a:r>
              <a:rPr lang="ru-RU" sz="6400" dirty="0" err="1" smtClean="0">
                <a:latin typeface="Bookman Old Style" pitchFamily="18" charset="0"/>
              </a:rPr>
              <a:t>апендикс</a:t>
            </a:r>
            <a:r>
              <a:rPr lang="ru-RU" sz="6400" dirty="0" smtClean="0">
                <a:latin typeface="Bookman Old Style" pitchFamily="18" charset="0"/>
              </a:rPr>
              <a:t> </a:t>
            </a:r>
            <a:r>
              <a:rPr lang="ru-RU" sz="6400" dirty="0" err="1" smtClean="0">
                <a:latin typeface="Bookman Old Style" pitchFamily="18" charset="0"/>
              </a:rPr>
              <a:t>грав</a:t>
            </a:r>
            <a:r>
              <a:rPr lang="ru-RU" sz="6400" dirty="0" smtClean="0">
                <a:latin typeface="Bookman Old Style" pitchFamily="18" charset="0"/>
              </a:rPr>
              <a:t> </a:t>
            </a:r>
            <a:r>
              <a:rPr lang="ru-RU" sz="6400" dirty="0" err="1" smtClean="0">
                <a:latin typeface="Bookman Old Style" pitchFamily="18" charset="0"/>
              </a:rPr>
              <a:t>важливу</a:t>
            </a:r>
            <a:r>
              <a:rPr lang="ru-RU" sz="6400" dirty="0" smtClean="0">
                <a:latin typeface="Bookman Old Style" pitchFamily="18" charset="0"/>
              </a:rPr>
              <a:t> роль в </a:t>
            </a:r>
            <a:r>
              <a:rPr lang="ru-RU" sz="6400" dirty="0" err="1" smtClean="0">
                <a:latin typeface="Bookman Old Style" pitchFamily="18" charset="0"/>
              </a:rPr>
              <a:t>травній</a:t>
            </a:r>
            <a:r>
              <a:rPr lang="ru-RU" sz="6400" dirty="0" smtClean="0">
                <a:latin typeface="Bookman Old Style" pitchFamily="18" charset="0"/>
              </a:rPr>
              <a:t> </a:t>
            </a:r>
            <a:r>
              <a:rPr lang="ru-RU" sz="6400" dirty="0" err="1" smtClean="0">
                <a:latin typeface="Bookman Old Style" pitchFamily="18" charset="0"/>
              </a:rPr>
              <a:t>системі</a:t>
            </a:r>
            <a:r>
              <a:rPr lang="ru-RU" sz="6400" dirty="0" smtClean="0">
                <a:latin typeface="Bookman Old Style" pitchFamily="18" charset="0"/>
              </a:rPr>
              <a:t>, </a:t>
            </a:r>
            <a:r>
              <a:rPr lang="ru-RU" sz="6400" dirty="0" err="1" smtClean="0">
                <a:latin typeface="Bookman Old Style" pitchFamily="18" charset="0"/>
              </a:rPr>
              <a:t>однак</a:t>
            </a:r>
            <a:r>
              <a:rPr lang="ru-RU" sz="6400" dirty="0" smtClean="0">
                <a:latin typeface="Bookman Old Style" pitchFamily="18" charset="0"/>
              </a:rPr>
              <a:t>, для нас </a:t>
            </a:r>
            <a:r>
              <a:rPr lang="ru-RU" sz="6400" dirty="0" err="1" smtClean="0">
                <a:latin typeface="Bookman Old Style" pitchFamily="18" charset="0"/>
              </a:rPr>
              <a:t>він</a:t>
            </a:r>
            <a:r>
              <a:rPr lang="ru-RU" sz="6400" dirty="0" smtClean="0">
                <a:latin typeface="Bookman Old Style" pitchFamily="18" charset="0"/>
              </a:rPr>
              <a:t> </a:t>
            </a:r>
            <a:r>
              <a:rPr lang="ru-RU" sz="6400" dirty="0" err="1" smtClean="0">
                <a:latin typeface="Bookman Old Style" pitchFamily="18" charset="0"/>
              </a:rPr>
              <a:t>є</a:t>
            </a:r>
            <a:r>
              <a:rPr lang="ru-RU" sz="6400" dirty="0" smtClean="0">
                <a:latin typeface="Bookman Old Style" pitchFamily="18" charset="0"/>
              </a:rPr>
              <a:t> абсолютно </a:t>
            </a:r>
            <a:r>
              <a:rPr lang="ru-RU" sz="6400" dirty="0" err="1" smtClean="0">
                <a:latin typeface="Bookman Old Style" pitchFamily="18" charset="0"/>
              </a:rPr>
              <a:t>непотрібним</a:t>
            </a:r>
            <a:r>
              <a:rPr lang="ru-RU" sz="6400" dirty="0" smtClean="0">
                <a:latin typeface="Bookman Old Style" pitchFamily="18" charset="0"/>
              </a:rPr>
              <a:t> органом. </a:t>
            </a:r>
            <a:endParaRPr lang="en-US" sz="6400" dirty="0" smtClean="0">
              <a:latin typeface="Bookman Old Style" pitchFamily="18" charset="0"/>
            </a:endParaRPr>
          </a:p>
          <a:p>
            <a:pPr algn="just"/>
            <a:endParaRPr lang="en-US" sz="6400" dirty="0" smtClean="0">
              <a:latin typeface="Bookman Old Style" pitchFamily="18" charset="0"/>
            </a:endParaRPr>
          </a:p>
          <a:p>
            <a:pPr algn="just"/>
            <a:r>
              <a:rPr lang="ru-RU" sz="6400" dirty="0" smtClean="0">
                <a:latin typeface="Bookman Old Style" pitchFamily="18" charset="0"/>
              </a:rPr>
              <a:t>6. </a:t>
            </a:r>
            <a:r>
              <a:rPr lang="ru-RU" sz="6400" dirty="0" err="1" smtClean="0">
                <a:latin typeface="Bookman Old Style" pitchFamily="18" charset="0"/>
              </a:rPr>
              <a:t>Ні</a:t>
            </a:r>
            <a:r>
              <a:rPr lang="ru-RU" sz="6400" dirty="0" smtClean="0">
                <a:latin typeface="Bookman Old Style" pitchFamily="18" charset="0"/>
              </a:rPr>
              <a:t> в </a:t>
            </a:r>
            <a:r>
              <a:rPr lang="ru-RU" sz="6400" dirty="0" err="1" smtClean="0">
                <a:latin typeface="Bookman Old Style" pitchFamily="18" charset="0"/>
              </a:rPr>
              <a:t>однієї</a:t>
            </a:r>
            <a:r>
              <a:rPr lang="ru-RU" sz="6400" dirty="0" smtClean="0">
                <a:latin typeface="Bookman Old Style" pitchFamily="18" charset="0"/>
              </a:rPr>
              <a:t> </a:t>
            </a:r>
            <a:r>
              <a:rPr lang="ru-RU" sz="6400" dirty="0" err="1" smtClean="0">
                <a:latin typeface="Bookman Old Style" pitchFamily="18" charset="0"/>
              </a:rPr>
              <a:t>тварини</a:t>
            </a:r>
            <a:r>
              <a:rPr lang="ru-RU" sz="6400" dirty="0" smtClean="0">
                <a:latin typeface="Bookman Old Style" pitchFamily="18" charset="0"/>
              </a:rPr>
              <a:t> </a:t>
            </a:r>
            <a:r>
              <a:rPr lang="ru-RU" sz="6400" dirty="0" err="1" smtClean="0">
                <a:latin typeface="Bookman Old Style" pitchFamily="18" charset="0"/>
              </a:rPr>
              <a:t>немає</a:t>
            </a:r>
            <a:r>
              <a:rPr lang="ru-RU" sz="6400" dirty="0" smtClean="0">
                <a:latin typeface="Bookman Old Style" pitchFamily="18" charset="0"/>
              </a:rPr>
              <a:t> грудей схожих на </a:t>
            </a:r>
            <a:r>
              <a:rPr lang="ru-RU" sz="6400" dirty="0" err="1" smtClean="0">
                <a:latin typeface="Bookman Old Style" pitchFamily="18" charset="0"/>
              </a:rPr>
              <a:t>наші</a:t>
            </a:r>
            <a:r>
              <a:rPr lang="ru-RU" sz="6400" dirty="0" smtClean="0">
                <a:latin typeface="Bookman Old Style" pitchFamily="18" charset="0"/>
              </a:rPr>
              <a:t>, особливо </a:t>
            </a:r>
            <a:r>
              <a:rPr lang="ru-RU" sz="6400" dirty="0" err="1" smtClean="0">
                <a:latin typeface="Bookman Old Style" pitchFamily="18" charset="0"/>
              </a:rPr>
              <a:t>жіночі</a:t>
            </a:r>
            <a:r>
              <a:rPr lang="ru-RU" sz="6400" dirty="0" smtClean="0">
                <a:latin typeface="Bookman Old Style" pitchFamily="18" charset="0"/>
              </a:rPr>
              <a:t>. </a:t>
            </a:r>
            <a:r>
              <a:rPr lang="ru-RU" sz="6400" dirty="0" err="1" smtClean="0">
                <a:latin typeface="Bookman Old Style" pitchFamily="18" charset="0"/>
              </a:rPr>
              <a:t>Швидше</a:t>
            </a:r>
            <a:r>
              <a:rPr lang="ru-RU" sz="6400" dirty="0" smtClean="0">
                <a:latin typeface="Bookman Old Style" pitchFamily="18" charset="0"/>
              </a:rPr>
              <a:t> за все </a:t>
            </a:r>
            <a:r>
              <a:rPr lang="ru-RU" sz="6400" smtClean="0">
                <a:latin typeface="Bookman Old Style" pitchFamily="18" charset="0"/>
              </a:rPr>
              <a:t>вони </a:t>
            </a:r>
            <a:r>
              <a:rPr lang="ru-RU" sz="6400" smtClean="0">
                <a:latin typeface="Bookman Old Style" pitchFamily="18" charset="0"/>
              </a:rPr>
              <a:t>почали </a:t>
            </a:r>
            <a:r>
              <a:rPr lang="ru-RU" sz="6400" dirty="0" err="1" smtClean="0">
                <a:latin typeface="Bookman Old Style" pitchFamily="18" charset="0"/>
              </a:rPr>
              <a:t>змінюватися</a:t>
            </a:r>
            <a:r>
              <a:rPr lang="ru-RU" sz="6400" dirty="0" smtClean="0">
                <a:latin typeface="Bookman Old Style" pitchFamily="18" charset="0"/>
              </a:rPr>
              <a:t> в </a:t>
            </a:r>
            <a:r>
              <a:rPr lang="ru-RU" sz="6400" dirty="0" err="1" smtClean="0">
                <a:latin typeface="Bookman Old Style" pitchFamily="18" charset="0"/>
              </a:rPr>
              <a:t>результаті</a:t>
            </a:r>
            <a:r>
              <a:rPr lang="ru-RU" sz="6400" dirty="0" smtClean="0">
                <a:latin typeface="Bookman Old Style" pitchFamily="18" charset="0"/>
              </a:rPr>
              <a:t> вертикального </a:t>
            </a:r>
            <a:r>
              <a:rPr lang="ru-RU" sz="6400" dirty="0" err="1" smtClean="0">
                <a:latin typeface="Bookman Old Style" pitchFamily="18" charset="0"/>
              </a:rPr>
              <a:t>положення</a:t>
            </a:r>
            <a:r>
              <a:rPr lang="ru-RU" sz="6400" dirty="0" smtClean="0">
                <a:latin typeface="Bookman Old Style" pitchFamily="18" charset="0"/>
              </a:rPr>
              <a:t> </a:t>
            </a:r>
            <a:r>
              <a:rPr lang="ru-RU" sz="6400" dirty="0" err="1" smtClean="0">
                <a:latin typeface="Bookman Old Style" pitchFamily="18" charset="0"/>
              </a:rPr>
              <a:t>нашого</a:t>
            </a:r>
            <a:r>
              <a:rPr lang="ru-RU" sz="6400" dirty="0" smtClean="0">
                <a:latin typeface="Bookman Old Style" pitchFamily="18" charset="0"/>
              </a:rPr>
              <a:t> </a:t>
            </a:r>
            <a:r>
              <a:rPr lang="ru-RU" sz="6400" dirty="0" err="1" smtClean="0">
                <a:latin typeface="Bookman Old Style" pitchFamily="18" charset="0"/>
              </a:rPr>
              <a:t>тіла</a:t>
            </a:r>
            <a:r>
              <a:rPr lang="ru-RU" sz="6400" dirty="0" smtClean="0">
                <a:latin typeface="Bookman Old Style" pitchFamily="18" charset="0"/>
              </a:rPr>
              <a:t> і стали такими, </a:t>
            </a:r>
            <a:r>
              <a:rPr lang="ru-RU" sz="6400" dirty="0" err="1" smtClean="0">
                <a:latin typeface="Bookman Old Style" pitchFamily="18" charset="0"/>
              </a:rPr>
              <a:t>якими</a:t>
            </a:r>
            <a:r>
              <a:rPr lang="ru-RU" sz="6400" dirty="0" smtClean="0">
                <a:latin typeface="Bookman Old Style" pitchFamily="18" charset="0"/>
              </a:rPr>
              <a:t> ми </a:t>
            </a:r>
            <a:r>
              <a:rPr lang="ru-RU" sz="6400" dirty="0" err="1" smtClean="0">
                <a:latin typeface="Bookman Old Style" pitchFamily="18" charset="0"/>
              </a:rPr>
              <a:t>їх</a:t>
            </a:r>
            <a:r>
              <a:rPr lang="ru-RU" sz="6400" dirty="0" smtClean="0">
                <a:latin typeface="Bookman Old Style" pitchFamily="18" charset="0"/>
              </a:rPr>
              <a:t> </a:t>
            </a:r>
            <a:r>
              <a:rPr lang="ru-RU" sz="6400" dirty="0" err="1" smtClean="0">
                <a:latin typeface="Bookman Old Style" pitchFamily="18" charset="0"/>
              </a:rPr>
              <a:t>звикли</a:t>
            </a:r>
            <a:r>
              <a:rPr lang="ru-RU" sz="6400" dirty="0" smtClean="0">
                <a:latin typeface="Bookman Old Style" pitchFamily="18" charset="0"/>
              </a:rPr>
              <a:t> </a:t>
            </a:r>
            <a:r>
              <a:rPr lang="ru-RU" sz="6400" dirty="0" err="1" smtClean="0">
                <a:latin typeface="Bookman Old Style" pitchFamily="18" charset="0"/>
              </a:rPr>
              <a:t>бачити</a:t>
            </a:r>
            <a:r>
              <a:rPr lang="ru-RU" sz="6400" dirty="0" smtClean="0">
                <a:latin typeface="Bookman Old Style" pitchFamily="18" charset="0"/>
              </a:rPr>
              <a:t> </a:t>
            </a:r>
            <a:r>
              <a:rPr lang="ru-RU" sz="6400" dirty="0" err="1" smtClean="0">
                <a:latin typeface="Bookman Old Style" pitchFamily="18" charset="0"/>
              </a:rPr>
              <a:t>сьогодні</a:t>
            </a:r>
            <a:r>
              <a:rPr lang="ru-RU" sz="6400" dirty="0" smtClean="0">
                <a:latin typeface="Bookman Old Style" pitchFamily="18" charset="0"/>
              </a:rPr>
              <a:t>. </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643438" y="0"/>
            <a:ext cx="4195762" cy="428604"/>
          </a:xfrm>
        </p:spPr>
        <p:txBody>
          <a:bodyPr>
            <a:normAutofit fontScale="90000"/>
          </a:bodyPr>
          <a:lstStyle/>
          <a:p>
            <a:r>
              <a:rPr lang="uk-UA" dirty="0" smtClean="0"/>
              <a:t>        </a:t>
            </a:r>
            <a:r>
              <a:rPr lang="uk-UA" sz="2700" dirty="0" smtClean="0"/>
              <a:t>Самоконтроль знань  </a:t>
            </a:r>
            <a:endParaRPr lang="ru-RU" sz="2700" dirty="0"/>
          </a:p>
        </p:txBody>
      </p:sp>
      <p:sp>
        <p:nvSpPr>
          <p:cNvPr id="5" name="Подзаголовок 4"/>
          <p:cNvSpPr>
            <a:spLocks noGrp="1"/>
          </p:cNvSpPr>
          <p:nvPr>
            <p:ph type="subTitle" idx="1"/>
          </p:nvPr>
        </p:nvSpPr>
        <p:spPr>
          <a:xfrm>
            <a:off x="285720" y="357166"/>
            <a:ext cx="8553480" cy="621510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just"/>
            <a:r>
              <a:rPr lang="uk-UA" sz="1400" b="1" dirty="0" smtClean="0"/>
              <a:t>1.Результатаом  дії природного   добору  є  :</a:t>
            </a:r>
          </a:p>
          <a:p>
            <a:pPr algn="just"/>
            <a:r>
              <a:rPr lang="uk-UA" sz="1400" dirty="0" smtClean="0"/>
              <a:t>А) пристосування  до  умов   існування ;    Б) боротьба  за  існування .</a:t>
            </a:r>
          </a:p>
          <a:p>
            <a:pPr algn="just"/>
            <a:r>
              <a:rPr lang="uk-UA" sz="1400" b="1" dirty="0" smtClean="0"/>
              <a:t>2.Природний   добір  відбирає  ознаки , які :</a:t>
            </a:r>
          </a:p>
          <a:p>
            <a:pPr algn="just"/>
            <a:r>
              <a:rPr lang="uk-UA" sz="1400" dirty="0" smtClean="0"/>
              <a:t>А) більш  потрібні  людям для  задоволення їх  потреб;  Б) більш потрібні  людям  для  виживання.</a:t>
            </a:r>
          </a:p>
          <a:p>
            <a:pPr algn="just"/>
            <a:r>
              <a:rPr lang="uk-UA" sz="1400" b="1" dirty="0" smtClean="0"/>
              <a:t>3.Штучний  добір вибирає ознаки , які :</a:t>
            </a:r>
          </a:p>
          <a:p>
            <a:pPr algn="just"/>
            <a:r>
              <a:rPr lang="uk-UA" sz="1400" dirty="0" smtClean="0"/>
              <a:t>А) більш  потрібні  людям для  задоволення їх  потреб;  Б) більш потрібні  людям  для  виживання.</a:t>
            </a:r>
          </a:p>
          <a:p>
            <a:pPr algn="just"/>
            <a:r>
              <a:rPr lang="uk-UA" sz="1400" b="1" dirty="0" smtClean="0"/>
              <a:t>4) Найгостріша  боротьба  за  існування  відбувається  :</a:t>
            </a:r>
          </a:p>
          <a:p>
            <a:pPr algn="just"/>
            <a:r>
              <a:rPr lang="uk-UA" sz="1400" dirty="0" smtClean="0"/>
              <a:t>А) між  левом і антилопою; Б) між горобцем  і горобцем;  В) під  час повені  між  тваринами  і стихією.</a:t>
            </a:r>
          </a:p>
          <a:p>
            <a:pPr algn="just"/>
            <a:r>
              <a:rPr lang="uk-UA" sz="1400" b="1" dirty="0" smtClean="0"/>
              <a:t>5.Репродуктивний  успіх  тим  вищий  , чим :</a:t>
            </a:r>
          </a:p>
          <a:p>
            <a:pPr algn="just"/>
            <a:r>
              <a:rPr lang="uk-UA" sz="1400" dirty="0" smtClean="0"/>
              <a:t>А) менша кількість  нащадків в організму; Б) більша  кількість нащадків  в  організму  ;В) менш плідні  нащадки  цього організму;.  Г) частіше  організм парується;Д) рідше організм парується .</a:t>
            </a:r>
          </a:p>
          <a:p>
            <a:pPr algn="just"/>
            <a:r>
              <a:rPr lang="uk-UA" sz="1400" b="1" dirty="0" smtClean="0"/>
              <a:t>6. Ураховуючи  думку </a:t>
            </a:r>
            <a:r>
              <a:rPr lang="uk-UA" sz="1400" b="1" dirty="0" err="1" smtClean="0"/>
              <a:t>Ламарка</a:t>
            </a:r>
            <a:r>
              <a:rPr lang="uk-UA" sz="1400" b="1" dirty="0" smtClean="0"/>
              <a:t>  щодо  бактерій  та  одноклітинних , можна  стверджувати , що не  всі  організми  стали  досконалими , як  люди  , тому  ,  що :</a:t>
            </a:r>
          </a:p>
          <a:p>
            <a:pPr algn="just"/>
            <a:r>
              <a:rPr lang="uk-UA" sz="1400" dirty="0" smtClean="0"/>
              <a:t>А) у них  не  було  до  цього  внутрішнього  прагнення ; В) вони  погано  тренували  свої  органи ; В) не  всі набуті ознаки успадковуються .</a:t>
            </a:r>
          </a:p>
          <a:p>
            <a:pPr algn="just"/>
            <a:r>
              <a:rPr lang="uk-UA" sz="1400" b="1" dirty="0" smtClean="0"/>
              <a:t>7. Дай визначення  терміну. </a:t>
            </a:r>
            <a:r>
              <a:rPr lang="uk-UA" sz="1400" b="1" dirty="0" err="1" smtClean="0"/>
              <a:t>Еволюція-</a:t>
            </a:r>
            <a:r>
              <a:rPr lang="uk-UA" sz="1400" b="1" dirty="0" smtClean="0"/>
              <a:t> це…..</a:t>
            </a:r>
          </a:p>
          <a:p>
            <a:pPr algn="just"/>
            <a:r>
              <a:rPr lang="uk-UA" sz="1400" b="1" dirty="0" smtClean="0"/>
              <a:t>8.Що спільного   в  еволюційних  теоріях  Дарвіна  і  </a:t>
            </a:r>
            <a:r>
              <a:rPr lang="uk-UA" sz="1400" b="1" dirty="0" err="1" smtClean="0"/>
              <a:t>Ламарка</a:t>
            </a:r>
            <a:r>
              <a:rPr lang="uk-UA" sz="1400" b="1" dirty="0" smtClean="0"/>
              <a:t> ?</a:t>
            </a:r>
          </a:p>
          <a:p>
            <a:pPr algn="just"/>
            <a:r>
              <a:rPr lang="uk-UA" sz="1400" b="1" dirty="0" smtClean="0"/>
              <a:t>9..Які причини створення  синтетичної  теорії еволюції ?</a:t>
            </a:r>
          </a:p>
          <a:p>
            <a:pPr algn="just"/>
            <a:r>
              <a:rPr lang="uk-UA" sz="1400" b="1" dirty="0" smtClean="0"/>
              <a:t>10.Чому  , що  інтенсивніше   відбувається  природній   добір , то менше  варіантів  мінливості  залишається  в  популяції ?</a:t>
            </a:r>
          </a:p>
          <a:p>
            <a:endParaRPr lang="uk-UA" sz="1400" b="1" dirty="0" smtClean="0"/>
          </a:p>
          <a:p>
            <a:r>
              <a:rPr lang="uk-UA" sz="2000" dirty="0" smtClean="0">
                <a:solidFill>
                  <a:srgbClr val="FF0000"/>
                </a:solidFill>
              </a:rPr>
              <a:t>                                   Дізнайся  самостійно  і  розкажи  іншим : </a:t>
            </a:r>
          </a:p>
          <a:p>
            <a:r>
              <a:rPr lang="uk-UA" sz="1600" b="1" dirty="0" smtClean="0"/>
              <a:t>Поясни  виникнення   довгої  шиї  в  жирафа з  погляду  природного  добору. </a:t>
            </a:r>
            <a:endParaRPr lang="ru-RU"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359898"/>
            <a:ext cx="8929718" cy="925962"/>
          </a:xfrm>
        </p:spPr>
        <p:txBody>
          <a:bodyPr>
            <a:normAutofit/>
          </a:bodyPr>
          <a:lstStyle/>
          <a:p>
            <a:r>
              <a:rPr lang="uk-UA" sz="2400" dirty="0" smtClean="0"/>
              <a:t>Як  виникло   різноманіття   живих організмів  на  планеті Земля?  Вченими  було  визначено   декілька   основні еволюційних  теорій.    </a:t>
            </a:r>
            <a:endParaRPr lang="ru-RU" sz="2400" dirty="0"/>
          </a:p>
        </p:txBody>
      </p:sp>
      <p:sp>
        <p:nvSpPr>
          <p:cNvPr id="3" name="Подзаголовок 2"/>
          <p:cNvSpPr>
            <a:spLocks noGrp="1"/>
          </p:cNvSpPr>
          <p:nvPr>
            <p:ph type="subTitle" idx="1"/>
          </p:nvPr>
        </p:nvSpPr>
        <p:spPr>
          <a:xfrm>
            <a:off x="0" y="1428736"/>
            <a:ext cx="5214942" cy="4786346"/>
          </a:xfrm>
        </p:spPr>
        <p:txBody>
          <a:bodyPr>
            <a:normAutofit/>
          </a:bodyPr>
          <a:lstStyle/>
          <a:p>
            <a:pPr lvl="0" algn="just"/>
            <a:r>
              <a:rPr lang="uk-UA" sz="1800" dirty="0" smtClean="0">
                <a:solidFill>
                  <a:schemeClr val="accent3">
                    <a:lumMod val="50000"/>
                  </a:schemeClr>
                </a:solidFill>
              </a:rPr>
              <a:t>Здавна  люди  намагались  пояснити  спостережуване різноманіття  життя  .У  Х</a:t>
            </a:r>
            <a:r>
              <a:rPr lang="en-US" sz="1800" dirty="0" smtClean="0">
                <a:solidFill>
                  <a:schemeClr val="accent3">
                    <a:lumMod val="50000"/>
                  </a:schemeClr>
                </a:solidFill>
              </a:rPr>
              <a:t>V</a:t>
            </a:r>
            <a:r>
              <a:rPr lang="uk-UA" sz="1800" dirty="0" smtClean="0">
                <a:solidFill>
                  <a:schemeClr val="accent3">
                    <a:lumMod val="50000"/>
                  </a:schemeClr>
                </a:solidFill>
              </a:rPr>
              <a:t>ІІІ столітті практично  всі  вчені   дотримувалися КРЕАЦІОНІСТСЬКИХ поглядів, тобто  були  впевнені   у  тому  ,  що  життя  на  землі   було  створено  вищими  силами . Проте  й  ці  науковці  поділились  на  два  табори </a:t>
            </a:r>
            <a:r>
              <a:rPr lang="uk-UA" sz="1800" dirty="0" err="1" smtClean="0">
                <a:solidFill>
                  <a:schemeClr val="accent3">
                    <a:lumMod val="50000"/>
                  </a:schemeClr>
                </a:solidFill>
              </a:rPr>
              <a:t>.Одні</a:t>
            </a:r>
            <a:r>
              <a:rPr lang="uk-UA" sz="1800" dirty="0" smtClean="0">
                <a:solidFill>
                  <a:schemeClr val="accent3">
                    <a:lumMod val="50000"/>
                  </a:schemeClr>
                </a:solidFill>
              </a:rPr>
              <a:t> з них </a:t>
            </a:r>
            <a:r>
              <a:rPr lang="uk-UA" sz="1800" dirty="0" err="1" smtClean="0">
                <a:solidFill>
                  <a:schemeClr val="accent3">
                    <a:lumMod val="50000"/>
                  </a:schemeClr>
                </a:solidFill>
              </a:rPr>
              <a:t>важали</a:t>
            </a:r>
            <a:r>
              <a:rPr lang="uk-UA" sz="1800" dirty="0" smtClean="0">
                <a:solidFill>
                  <a:schemeClr val="accent3">
                    <a:lumMod val="50000"/>
                  </a:schemeClr>
                </a:solidFill>
              </a:rPr>
              <a:t> , що  всі  живі  організми створені  такими  , як вони  зараз є , і з моменту  творення  не  змінювалися . Друга , прогресивніша , група припускала , що види  змінювались з плином  часу  і  сучасні види   є нащадками більш  давніших  </a:t>
            </a:r>
            <a:r>
              <a:rPr lang="uk-UA" sz="2000" dirty="0" smtClean="0">
                <a:solidFill>
                  <a:schemeClr val="accent3">
                    <a:lumMod val="50000"/>
                  </a:schemeClr>
                </a:solidFill>
              </a:rPr>
              <a:t>.</a:t>
            </a:r>
          </a:p>
          <a:p>
            <a:pPr lvl="0" algn="just"/>
            <a:endParaRPr lang="uk-UA" sz="2000" dirty="0" smtClean="0">
              <a:solidFill>
                <a:schemeClr val="accent3">
                  <a:lumMod val="50000"/>
                </a:schemeClr>
              </a:solidFill>
            </a:endParaRPr>
          </a:p>
          <a:p>
            <a:endParaRPr lang="ru-RU" dirty="0"/>
          </a:p>
        </p:txBody>
      </p:sp>
      <p:sp>
        <p:nvSpPr>
          <p:cNvPr id="6148" name="AutoShape 4"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0" name="AutoShape 6"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2" name="AutoShape 8" descr="https://upload.wikimedia.org/wikipedia/commons/thumb/c/cd/Animal_diversity_October_2007.jpg/256px-Animal_diversity_October_20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154" name="Picture 10" descr="Похожее изображение"/>
          <p:cNvPicPr>
            <a:picLocks noChangeAspect="1" noChangeArrowheads="1"/>
          </p:cNvPicPr>
          <p:nvPr/>
        </p:nvPicPr>
        <p:blipFill>
          <a:blip r:embed="rId2"/>
          <a:srcRect/>
          <a:stretch>
            <a:fillRect/>
          </a:stretch>
        </p:blipFill>
        <p:spPr bwMode="auto">
          <a:xfrm>
            <a:off x="5286380" y="1428736"/>
            <a:ext cx="3702045" cy="3071833"/>
          </a:xfrm>
          <a:prstGeom prst="rect">
            <a:avLst/>
          </a:prstGeom>
          <a:ln>
            <a:noFill/>
          </a:ln>
          <a:effectLst>
            <a:softEdge rad="112500"/>
          </a:effectLst>
        </p:spPr>
      </p:pic>
      <p:pic>
        <p:nvPicPr>
          <p:cNvPr id="9" name="Picture 2" descr="Картинки по запросу різноманітний  світ організмів"/>
          <p:cNvPicPr>
            <a:picLocks noChangeAspect="1" noChangeArrowheads="1"/>
          </p:cNvPicPr>
          <p:nvPr/>
        </p:nvPicPr>
        <p:blipFill>
          <a:blip r:embed="rId3"/>
          <a:srcRect/>
          <a:stretch>
            <a:fillRect/>
          </a:stretch>
        </p:blipFill>
        <p:spPr bwMode="auto">
          <a:xfrm>
            <a:off x="5286380" y="4357694"/>
            <a:ext cx="3719528" cy="2357454"/>
          </a:xfrm>
          <a:prstGeom prst="rect">
            <a:avLst/>
          </a:prstGeom>
          <a:ln>
            <a:noFill/>
          </a:ln>
          <a:effectLst>
            <a:softEdge rad="112500"/>
          </a:effectLst>
        </p:spPr>
      </p:pic>
      <p:sp>
        <p:nvSpPr>
          <p:cNvPr id="10" name="Выноска со стрелкой вниз 9"/>
          <p:cNvSpPr/>
          <p:nvPr/>
        </p:nvSpPr>
        <p:spPr>
          <a:xfrm>
            <a:off x="0" y="4786322"/>
            <a:ext cx="5286380" cy="1928826"/>
          </a:xfrm>
          <a:prstGeom prst="downArrowCallou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smtClean="0">
                <a:solidFill>
                  <a:schemeClr val="tx1"/>
                </a:solidFill>
              </a:rPr>
              <a:t>Під час створення  електронного  уроку   були  використані   матеріали  друкованих  видань: </a:t>
            </a:r>
          </a:p>
          <a:p>
            <a:pPr marL="228600" indent="-228600" algn="ctr">
              <a:buAutoNum type="arabicPeriod"/>
            </a:pPr>
            <a:r>
              <a:rPr lang="uk-UA" sz="1400" dirty="0" smtClean="0">
                <a:solidFill>
                  <a:schemeClr val="tx1"/>
                </a:solidFill>
              </a:rPr>
              <a:t>Підручник  Біологія – 9 клас , автор  Р.</a:t>
            </a:r>
            <a:r>
              <a:rPr lang="uk-UA" sz="1400" dirty="0" err="1" smtClean="0">
                <a:solidFill>
                  <a:schemeClr val="tx1"/>
                </a:solidFill>
              </a:rPr>
              <a:t>Шаламов</a:t>
            </a:r>
            <a:r>
              <a:rPr lang="uk-UA" sz="1400" dirty="0" smtClean="0">
                <a:solidFill>
                  <a:schemeClr val="tx1"/>
                </a:solidFill>
              </a:rPr>
              <a:t>, видавництво ТО   “ </a:t>
            </a:r>
            <a:r>
              <a:rPr lang="uk-UA" sz="1400" dirty="0" err="1" smtClean="0">
                <a:solidFill>
                  <a:schemeClr val="tx1"/>
                </a:solidFill>
              </a:rPr>
              <a:t>Соняшник”</a:t>
            </a:r>
            <a:r>
              <a:rPr lang="uk-UA" sz="1400" dirty="0" smtClean="0">
                <a:solidFill>
                  <a:schemeClr val="tx1"/>
                </a:solidFill>
              </a:rPr>
              <a:t> , Харків, 2017 р.</a:t>
            </a:r>
          </a:p>
          <a:p>
            <a:pPr marL="228600" indent="-228600" algn="ctr">
              <a:buAutoNum type="arabicPeriod"/>
            </a:pPr>
            <a:r>
              <a:rPr lang="uk-UA" sz="1400" dirty="0" smtClean="0">
                <a:solidFill>
                  <a:schemeClr val="tx1"/>
                </a:solidFill>
              </a:rPr>
              <a:t>Робочий зошит Біологія  9 клас, автор Князева О.В., видавництво “ </a:t>
            </a:r>
            <a:r>
              <a:rPr lang="uk-UA" sz="1400" dirty="0" err="1" smtClean="0">
                <a:solidFill>
                  <a:schemeClr val="tx1"/>
                </a:solidFill>
              </a:rPr>
              <a:t>Ноосфера”</a:t>
            </a:r>
            <a:r>
              <a:rPr lang="uk-UA" sz="1400" dirty="0" smtClean="0">
                <a:solidFill>
                  <a:schemeClr val="tx1"/>
                </a:solidFill>
              </a:rPr>
              <a:t> , </a:t>
            </a:r>
            <a:r>
              <a:rPr lang="uk-UA" sz="1400" dirty="0" err="1" smtClean="0">
                <a:solidFill>
                  <a:schemeClr val="tx1"/>
                </a:solidFill>
              </a:rPr>
              <a:t>м.Київ</a:t>
            </a:r>
            <a:r>
              <a:rPr lang="uk-UA" sz="1400" dirty="0" smtClean="0">
                <a:solidFill>
                  <a:schemeClr val="tx1"/>
                </a:solidFill>
              </a:rPr>
              <a:t> , 2017 р.</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12" y="274638"/>
            <a:ext cx="6219076" cy="1143000"/>
          </a:xfrm>
        </p:spPr>
        <p:txBody>
          <a:bodyPr>
            <a:normAutofit fontScale="90000"/>
          </a:bodyPr>
          <a:lstStyle/>
          <a:p>
            <a:r>
              <a:rPr lang="uk-UA" dirty="0" smtClean="0"/>
              <a:t>  Перша еволюційна теорія .</a:t>
            </a:r>
            <a:endParaRPr lang="ru-RU" dirty="0"/>
          </a:p>
        </p:txBody>
      </p:sp>
      <p:sp>
        <p:nvSpPr>
          <p:cNvPr id="3" name="Содержимое 2"/>
          <p:cNvSpPr>
            <a:spLocks noGrp="1"/>
          </p:cNvSpPr>
          <p:nvPr>
            <p:ph idx="1"/>
          </p:nvPr>
        </p:nvSpPr>
        <p:spPr>
          <a:xfrm>
            <a:off x="3214678" y="1447800"/>
            <a:ext cx="5719010" cy="1481134"/>
          </a:xfrm>
        </p:spPr>
        <p:txBody>
          <a:bodyPr>
            <a:normAutofit fontScale="85000" lnSpcReduction="20000"/>
          </a:bodyPr>
          <a:lstStyle/>
          <a:p>
            <a:r>
              <a:rPr lang="uk-UA" sz="2000" dirty="0" smtClean="0"/>
              <a:t>Першою теорією , що спробувала  пояснити походження  живих   істот  була  ЕВОЛЮЦІЙНА ТЕОРІЯ  Жана Батиста </a:t>
            </a:r>
            <a:r>
              <a:rPr lang="uk-UA" sz="2000" dirty="0" err="1" smtClean="0"/>
              <a:t>Ламарка</a:t>
            </a:r>
            <a:r>
              <a:rPr lang="uk-UA" sz="2000" dirty="0" smtClean="0"/>
              <a:t> . Він припускав , що  всім  живим  організмам  властиве  прагнення  до   досконалості  , бажання  стати  кращими  та складнішими .</a:t>
            </a:r>
            <a:endParaRPr lang="ru-RU" sz="2000" dirty="0"/>
          </a:p>
        </p:txBody>
      </p:sp>
      <p:pic>
        <p:nvPicPr>
          <p:cNvPr id="1026" name="Picture 2" descr="Похожее изображение"/>
          <p:cNvPicPr>
            <a:picLocks noChangeAspect="1" noChangeArrowheads="1"/>
          </p:cNvPicPr>
          <p:nvPr/>
        </p:nvPicPr>
        <p:blipFill>
          <a:blip r:embed="rId2"/>
          <a:srcRect/>
          <a:stretch>
            <a:fillRect/>
          </a:stretch>
        </p:blipFill>
        <p:spPr bwMode="auto">
          <a:xfrm>
            <a:off x="4643438" y="3409949"/>
            <a:ext cx="4127616" cy="31623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8" name="Picture 4" descr="Картинки по запросу жан батист ламарк презентация"/>
          <p:cNvPicPr>
            <a:picLocks noChangeAspect="1" noChangeArrowheads="1"/>
          </p:cNvPicPr>
          <p:nvPr/>
        </p:nvPicPr>
        <p:blipFill>
          <a:blip r:embed="rId3"/>
          <a:srcRect/>
          <a:stretch>
            <a:fillRect/>
          </a:stretch>
        </p:blipFill>
        <p:spPr bwMode="auto">
          <a:xfrm>
            <a:off x="214282" y="357166"/>
            <a:ext cx="2357422" cy="2500330"/>
          </a:xfrm>
          <a:prstGeom prst="rect">
            <a:avLst/>
          </a:prstGeom>
          <a:ln w="88900" cap="sq" cmpd="thickThin">
            <a:solidFill>
              <a:srgbClr val="000000"/>
            </a:solidFill>
            <a:prstDash val="solid"/>
            <a:miter lim="800000"/>
          </a:ln>
          <a:effectLst>
            <a:innerShdw blurRad="76200">
              <a:srgbClr val="000000"/>
            </a:innerShdw>
          </a:effectLst>
        </p:spPr>
      </p:pic>
      <p:sp>
        <p:nvSpPr>
          <p:cNvPr id="6" name="Капля 5"/>
          <p:cNvSpPr/>
          <p:nvPr/>
        </p:nvSpPr>
        <p:spPr>
          <a:xfrm>
            <a:off x="0" y="2780186"/>
            <a:ext cx="4715037" cy="4077814"/>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             Згідно з його теорією, живий організм  може натренувати  якийсь орган, а потім передати  цю  ознаку  іншим  поколінням. Предок  жирафи протягом  багатьох  поколінь тягнув шию , аби дістатися листя  на  гілках  дерев . У результаті  шия  тренувалась  та  видовжувалась із кожним поколінням  ,  що  й  призвело  до  появи шиї сучасного жирафа.</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647968" cy="1143000"/>
          </a:xfrm>
        </p:spPr>
        <p:txBody>
          <a:bodyPr>
            <a:normAutofit/>
          </a:bodyPr>
          <a:lstStyle/>
          <a:p>
            <a:r>
              <a:rPr lang="uk-UA" dirty="0" smtClean="0"/>
              <a:t>Основні постулати  теорії  </a:t>
            </a:r>
            <a:r>
              <a:rPr lang="uk-UA" dirty="0" err="1" smtClean="0"/>
              <a:t>Ламарка</a:t>
            </a:r>
            <a:r>
              <a:rPr lang="uk-UA" dirty="0" smtClean="0"/>
              <a:t> </a:t>
            </a:r>
            <a:endParaRPr lang="ru-RU" dirty="0"/>
          </a:p>
        </p:txBody>
      </p:sp>
      <p:graphicFrame>
        <p:nvGraphicFramePr>
          <p:cNvPr id="5" name="Схема 4"/>
          <p:cNvGraphicFramePr/>
          <p:nvPr/>
        </p:nvGraphicFramePr>
        <p:xfrm>
          <a:off x="142844" y="1397000"/>
          <a:ext cx="8786874" cy="260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61" name="Picture 5"/>
          <p:cNvPicPr>
            <a:picLocks noChangeAspect="1" noChangeArrowheads="1"/>
          </p:cNvPicPr>
          <p:nvPr/>
        </p:nvPicPr>
        <p:blipFill>
          <a:blip r:embed="rId7"/>
          <a:srcRect/>
          <a:stretch>
            <a:fillRect/>
          </a:stretch>
        </p:blipFill>
        <p:spPr bwMode="auto">
          <a:xfrm>
            <a:off x="476250" y="4214818"/>
            <a:ext cx="8310592" cy="2409825"/>
          </a:xfrm>
          <a:prstGeom prst="rect">
            <a:avLst/>
          </a:prstGeom>
          <a:ln w="228600" cap="sq" cmpd="thickThin">
            <a:solidFill>
              <a:srgbClr val="000000"/>
            </a:solidFill>
            <a:prstDash val="solid"/>
            <a:miter lim="800000"/>
          </a:ln>
          <a:effectLst>
            <a:innerShdw blurRad="76200">
              <a:srgbClr val="000000"/>
            </a:innerShdw>
          </a:effectLst>
        </p:spPr>
      </p:pic>
      <p:sp>
        <p:nvSpPr>
          <p:cNvPr id="8" name="Содержимое 7"/>
          <p:cNvSpPr>
            <a:spLocks noGrp="1"/>
          </p:cNvSpPr>
          <p:nvPr>
            <p:ph idx="1"/>
          </p:nvPr>
        </p:nvSpPr>
        <p:spPr>
          <a:xfrm>
            <a:off x="357158" y="1214422"/>
            <a:ext cx="8576530" cy="71438"/>
          </a:xfrm>
        </p:spPr>
        <p:txBody>
          <a:bodyPr>
            <a:normAutofit fontScale="25000" lnSpcReduction="20000"/>
          </a:bodyPr>
          <a:lstStyle/>
          <a:p>
            <a:r>
              <a:rPr lang="uk-UA" dirty="0" smtClean="0"/>
              <a:t>.</a:t>
            </a:r>
            <a:endParaRPr lang="ru-RU" dirty="0"/>
          </a:p>
        </p:txBody>
      </p:sp>
      <p:sp>
        <p:nvSpPr>
          <p:cNvPr id="9" name="Выноска со стрелкой вниз 8"/>
          <p:cNvSpPr/>
          <p:nvPr/>
        </p:nvSpPr>
        <p:spPr>
          <a:xfrm>
            <a:off x="214282" y="4143380"/>
            <a:ext cx="2071702" cy="128588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Теорія мала суто теоретичний  характер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74638"/>
            <a:ext cx="9001156" cy="1143000"/>
          </a:xfrm>
        </p:spPr>
        <p:txBody>
          <a:bodyPr>
            <a:normAutofit/>
          </a:bodyPr>
          <a:lstStyle/>
          <a:p>
            <a:r>
              <a:rPr lang="uk-UA" sz="3200" dirty="0" smtClean="0"/>
              <a:t>         Теорія природного  добору Чарльза Дарвіна  </a:t>
            </a:r>
            <a:endParaRPr lang="ru-RU" sz="3200" dirty="0"/>
          </a:p>
        </p:txBody>
      </p:sp>
      <p:sp>
        <p:nvSpPr>
          <p:cNvPr id="3" name="Содержимое 2"/>
          <p:cNvSpPr>
            <a:spLocks noGrp="1"/>
          </p:cNvSpPr>
          <p:nvPr>
            <p:ph idx="1"/>
          </p:nvPr>
        </p:nvSpPr>
        <p:spPr>
          <a:xfrm>
            <a:off x="3500430" y="1447800"/>
            <a:ext cx="5433258" cy="4695844"/>
          </a:xfrm>
        </p:spPr>
        <p:txBody>
          <a:bodyPr>
            <a:normAutofit fontScale="92500" lnSpcReduction="10000"/>
          </a:bodyPr>
          <a:lstStyle/>
          <a:p>
            <a:r>
              <a:rPr lang="uk-UA" dirty="0" smtClean="0"/>
              <a:t>Вчений  замість </a:t>
            </a:r>
            <a:r>
              <a:rPr lang="uk-UA" dirty="0" err="1" smtClean="0"/>
              <a:t>авбстрактних</a:t>
            </a:r>
            <a:r>
              <a:rPr lang="uk-UA" dirty="0" smtClean="0"/>
              <a:t>  висновків  описував спостережувані явища , </a:t>
            </a:r>
            <a:r>
              <a:rPr lang="uk-UA" dirty="0" err="1" smtClean="0"/>
              <a:t>грунтуючись</a:t>
            </a:r>
            <a:r>
              <a:rPr lang="uk-UA" dirty="0" smtClean="0"/>
              <a:t> на фактах  і </a:t>
            </a:r>
            <a:r>
              <a:rPr lang="uk-UA" dirty="0" err="1" smtClean="0"/>
              <a:t>мисленєвих</a:t>
            </a:r>
            <a:r>
              <a:rPr lang="uk-UA" dirty="0" smtClean="0"/>
              <a:t> </a:t>
            </a:r>
            <a:r>
              <a:rPr lang="uk-UA" dirty="0" err="1" smtClean="0"/>
              <a:t>експерементах</a:t>
            </a:r>
            <a:r>
              <a:rPr lang="uk-UA" dirty="0" smtClean="0"/>
              <a:t>. На той  час  Ч.Дарвін  нічого  не  знав   про генетику й механізм спадковості , проте  використав сам факт спадкової передачі ознак. </a:t>
            </a:r>
            <a:endParaRPr lang="ru-RU" dirty="0"/>
          </a:p>
        </p:txBody>
      </p:sp>
      <p:pic>
        <p:nvPicPr>
          <p:cNvPr id="3074" name="Picture 2" descr="Похожее изображение"/>
          <p:cNvPicPr>
            <a:picLocks noChangeAspect="1" noChangeArrowheads="1"/>
          </p:cNvPicPr>
          <p:nvPr/>
        </p:nvPicPr>
        <p:blipFill>
          <a:blip r:embed="rId2"/>
          <a:srcRect/>
          <a:stretch>
            <a:fillRect/>
          </a:stretch>
        </p:blipFill>
        <p:spPr bwMode="auto">
          <a:xfrm>
            <a:off x="642910" y="1142984"/>
            <a:ext cx="1800225" cy="25336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Горизонтальный свиток 4"/>
          <p:cNvSpPr/>
          <p:nvPr/>
        </p:nvSpPr>
        <p:spPr>
          <a:xfrm>
            <a:off x="142844" y="3500438"/>
            <a:ext cx="3214710" cy="150019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1809-1882 ( </a:t>
            </a:r>
            <a:r>
              <a:rPr lang="uk-UA" dirty="0" smtClean="0"/>
              <a:t>англійський  натураліст  та  мандрівник )</a:t>
            </a:r>
            <a:endParaRPr lang="ru-RU" dirty="0"/>
          </a:p>
        </p:txBody>
      </p:sp>
      <p:sp>
        <p:nvSpPr>
          <p:cNvPr id="5122" name="AutoShape 2" descr="Картинки по запросу книга чальза дарві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4" name="AutoShape 4" descr="Картинки по запросу книга чальза дарвін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6" name="AutoShape 6" descr="Похожее 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8" name="Picture 8" descr="Картинки по запросу книга чальза дарвіна еволюція"/>
          <p:cNvPicPr>
            <a:picLocks noChangeAspect="1" noChangeArrowheads="1"/>
          </p:cNvPicPr>
          <p:nvPr/>
        </p:nvPicPr>
        <p:blipFill>
          <a:blip r:embed="rId3"/>
          <a:srcRect/>
          <a:stretch>
            <a:fillRect/>
          </a:stretch>
        </p:blipFill>
        <p:spPr bwMode="auto">
          <a:xfrm>
            <a:off x="357158" y="4929198"/>
            <a:ext cx="3244260" cy="1747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3042" y="285728"/>
            <a:ext cx="7212328" cy="2214578"/>
          </a:xfrm>
        </p:spPr>
        <p:txBody>
          <a:bodyPr>
            <a:normAutofit fontScale="90000"/>
          </a:bodyPr>
          <a:lstStyle/>
          <a:p>
            <a:r>
              <a:rPr lang="ru-RU" sz="2200" dirty="0" err="1" smtClean="0"/>
              <a:t>Еволюція</a:t>
            </a:r>
            <a:r>
              <a:rPr lang="ru-RU" sz="2200" dirty="0" smtClean="0"/>
              <a:t>,   за </a:t>
            </a:r>
            <a:r>
              <a:rPr lang="ru-RU" sz="2200" dirty="0" err="1" smtClean="0"/>
              <a:t>Дарвіном</a:t>
            </a:r>
            <a:r>
              <a:rPr lang="ru-RU" sz="2200" dirty="0" smtClean="0"/>
              <a:t>,   </a:t>
            </a:r>
            <a:r>
              <a:rPr lang="ru-RU" sz="2200" dirty="0" err="1" smtClean="0"/>
              <a:t>полягає</a:t>
            </a:r>
            <a:r>
              <a:rPr lang="ru-RU" sz="2200" dirty="0" smtClean="0"/>
              <a:t> в </a:t>
            </a:r>
            <a:r>
              <a:rPr lang="ru-RU" sz="2200" dirty="0" err="1" smtClean="0"/>
              <a:t>безперервних</a:t>
            </a:r>
            <a:r>
              <a:rPr lang="ru-RU" sz="2200" dirty="0" smtClean="0"/>
              <a:t> </a:t>
            </a:r>
            <a:r>
              <a:rPr lang="ru-RU" sz="2200" dirty="0" err="1" smtClean="0"/>
              <a:t>пристосувальних</a:t>
            </a:r>
            <a:r>
              <a:rPr lang="ru-RU" sz="2200" dirty="0" smtClean="0"/>
              <a:t>  </a:t>
            </a:r>
            <a:r>
              <a:rPr lang="ru-RU" sz="2200" dirty="0" err="1" smtClean="0"/>
              <a:t>змінах</a:t>
            </a:r>
            <a:r>
              <a:rPr lang="ru-RU" sz="2200" dirty="0" smtClean="0"/>
              <a:t>  </a:t>
            </a:r>
            <a:r>
              <a:rPr lang="ru-RU" sz="2200" dirty="0" err="1" smtClean="0"/>
              <a:t>видів</a:t>
            </a:r>
            <a:r>
              <a:rPr lang="ru-RU" sz="2200" dirty="0" smtClean="0"/>
              <a:t>. </a:t>
            </a:r>
            <a:br>
              <a:rPr lang="ru-RU" sz="2200" dirty="0" smtClean="0"/>
            </a:br>
            <a:r>
              <a:rPr lang="ru-RU" sz="2200" dirty="0" err="1" smtClean="0"/>
              <a:t>Еволюція</a:t>
            </a:r>
            <a:r>
              <a:rPr lang="ru-RU" sz="2200" dirty="0" smtClean="0"/>
              <a:t> </a:t>
            </a:r>
            <a:r>
              <a:rPr lang="ru-RU" sz="2200" dirty="0" err="1" smtClean="0"/>
              <a:t>відбувається</a:t>
            </a:r>
            <a:r>
              <a:rPr lang="ru-RU" sz="2200" dirty="0" smtClean="0"/>
              <a:t> на </a:t>
            </a:r>
            <a:r>
              <a:rPr lang="ru-RU" sz="2200" dirty="0" err="1" smtClean="0"/>
              <a:t>основі</a:t>
            </a:r>
            <a:r>
              <a:rPr lang="ru-RU" sz="2200" dirty="0" smtClean="0"/>
              <a:t> </a:t>
            </a:r>
            <a:r>
              <a:rPr lang="ru-RU" sz="2200" dirty="0" err="1" smtClean="0"/>
              <a:t>спадкової</a:t>
            </a:r>
            <a:r>
              <a:rPr lang="ru-RU" sz="2200" dirty="0" smtClean="0"/>
              <a:t> </a:t>
            </a:r>
            <a:r>
              <a:rPr lang="ru-RU" sz="2200" dirty="0" err="1" smtClean="0"/>
              <a:t>мінливості</a:t>
            </a:r>
            <a:r>
              <a:rPr lang="ru-RU" sz="2200" dirty="0" smtClean="0"/>
              <a:t> </a:t>
            </a:r>
            <a:r>
              <a:rPr lang="ru-RU" sz="2200" dirty="0" err="1" smtClean="0"/>
              <a:t>під</a:t>
            </a:r>
            <a:r>
              <a:rPr lang="ru-RU" sz="2200" dirty="0" smtClean="0"/>
              <a:t> </a:t>
            </a:r>
            <a:r>
              <a:rPr lang="ru-RU" sz="2200" dirty="0" err="1" smtClean="0"/>
              <a:t>дією</a:t>
            </a:r>
            <a:r>
              <a:rPr lang="ru-RU" sz="2200" dirty="0" smtClean="0"/>
              <a:t> </a:t>
            </a:r>
            <a:r>
              <a:rPr lang="ru-RU" sz="2200" dirty="0" err="1" smtClean="0"/>
              <a:t>боротьби</a:t>
            </a:r>
            <a:r>
              <a:rPr lang="ru-RU" sz="2200" dirty="0" smtClean="0"/>
              <a:t> за  </a:t>
            </a:r>
            <a:r>
              <a:rPr lang="ru-RU" sz="2200" dirty="0" err="1" smtClean="0"/>
              <a:t>існування</a:t>
            </a:r>
            <a:r>
              <a:rPr lang="ru-RU" sz="2200" dirty="0" smtClean="0"/>
              <a:t>, результатом </a:t>
            </a:r>
            <a:r>
              <a:rPr lang="ru-RU" sz="2200" dirty="0" err="1" smtClean="0"/>
              <a:t>якої</a:t>
            </a:r>
            <a:r>
              <a:rPr lang="ru-RU" sz="2200" dirty="0" smtClean="0"/>
              <a:t> є </a:t>
            </a:r>
            <a:r>
              <a:rPr lang="ru-RU" sz="2200" dirty="0" err="1" smtClean="0"/>
              <a:t>природний</a:t>
            </a:r>
            <a:r>
              <a:rPr lang="ru-RU" sz="2200" dirty="0" smtClean="0"/>
              <a:t> </a:t>
            </a:r>
            <a:r>
              <a:rPr lang="ru-RU" sz="2200" dirty="0" err="1" smtClean="0"/>
              <a:t>добір</a:t>
            </a:r>
            <a:r>
              <a:rPr lang="ru-RU" dirty="0" smtClean="0"/>
              <a:t>.</a:t>
            </a:r>
            <a:br>
              <a:rPr lang="ru-RU" dirty="0" smtClean="0"/>
            </a:br>
            <a:endParaRPr lang="ru-RU" dirty="0"/>
          </a:p>
        </p:txBody>
      </p:sp>
      <p:pic>
        <p:nvPicPr>
          <p:cNvPr id="16386" name="Picture 2"/>
          <p:cNvPicPr>
            <a:picLocks noChangeAspect="1" noChangeArrowheads="1"/>
          </p:cNvPicPr>
          <p:nvPr/>
        </p:nvPicPr>
        <p:blipFill>
          <a:blip r:embed="rId2"/>
          <a:srcRect/>
          <a:stretch>
            <a:fillRect/>
          </a:stretch>
        </p:blipFill>
        <p:spPr bwMode="auto">
          <a:xfrm>
            <a:off x="571472" y="2285992"/>
            <a:ext cx="7786742" cy="42434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2"/>
          <p:cNvPicPr>
            <a:picLocks noChangeAspect="1" noChangeArrowheads="1"/>
          </p:cNvPicPr>
          <p:nvPr/>
        </p:nvPicPr>
        <p:blipFill>
          <a:blip r:embed="rId3"/>
          <a:srcRect/>
          <a:stretch>
            <a:fillRect/>
          </a:stretch>
        </p:blipFill>
        <p:spPr bwMode="auto">
          <a:xfrm>
            <a:off x="142844" y="642918"/>
            <a:ext cx="1485900" cy="1285885"/>
          </a:xfrm>
          <a:prstGeom prst="rect">
            <a:avLst/>
          </a:prstGeom>
          <a:ln>
            <a:noFill/>
          </a:ln>
          <a:effectLst>
            <a:softEdge rad="112500"/>
          </a:effectLst>
        </p:spPr>
      </p:pic>
      <p:pic>
        <p:nvPicPr>
          <p:cNvPr id="5" name="Picture 2"/>
          <p:cNvPicPr>
            <a:picLocks noChangeAspect="1" noChangeArrowheads="1"/>
          </p:cNvPicPr>
          <p:nvPr/>
        </p:nvPicPr>
        <p:blipFill>
          <a:blip r:embed="rId4"/>
          <a:srcRect/>
          <a:stretch>
            <a:fillRect/>
          </a:stretch>
        </p:blipFill>
        <p:spPr bwMode="auto">
          <a:xfrm>
            <a:off x="6215074" y="1857364"/>
            <a:ext cx="2357454" cy="1714512"/>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640454"/>
          </a:xfrm>
        </p:spPr>
        <p:txBody>
          <a:bodyPr>
            <a:normAutofit/>
          </a:bodyPr>
          <a:lstStyle/>
          <a:p>
            <a:r>
              <a:rPr lang="uk-UA" sz="3200"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Природний  добір. </a:t>
            </a:r>
            <a:endParaRPr lang="ru-RU" sz="3200"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3" name="Текст 2"/>
          <p:cNvSpPr>
            <a:spLocks noGrp="1"/>
          </p:cNvSpPr>
          <p:nvPr>
            <p:ph type="body" idx="2"/>
          </p:nvPr>
        </p:nvSpPr>
        <p:spPr>
          <a:xfrm>
            <a:off x="142844" y="857232"/>
            <a:ext cx="4286280" cy="928694"/>
          </a:xfrm>
        </p:spPr>
        <p:txBody>
          <a:bodyPr>
            <a:normAutofit fontScale="85000" lnSpcReduction="10000"/>
          </a:bodyPr>
          <a:lstStyle/>
          <a:p>
            <a:r>
              <a:rPr lang="uk-UA" sz="2600" dirty="0" smtClean="0">
                <a:solidFill>
                  <a:srgbClr val="FF0000"/>
                </a:solidFill>
              </a:rPr>
              <a:t>ВАЖЛИВО</a:t>
            </a:r>
            <a:r>
              <a:rPr lang="uk-UA" sz="1800" dirty="0" smtClean="0">
                <a:solidFill>
                  <a:srgbClr val="FF0000"/>
                </a:solidFill>
              </a:rPr>
              <a:t> ЗАЗНАЧИТИ , що природний  добір   немов “  харчується “ мінливістю й сам  її  знищує  в  ході  боротьби  за  існування  </a:t>
            </a:r>
            <a:endParaRPr lang="ru-RU" sz="1800" dirty="0">
              <a:solidFill>
                <a:srgbClr val="FF0000"/>
              </a:solidFill>
            </a:endParaRPr>
          </a:p>
        </p:txBody>
      </p:sp>
      <p:sp>
        <p:nvSpPr>
          <p:cNvPr id="4" name="Содержимое 3"/>
          <p:cNvSpPr>
            <a:spLocks noGrp="1"/>
          </p:cNvSpPr>
          <p:nvPr>
            <p:ph sz="half" idx="1"/>
          </p:nvPr>
        </p:nvSpPr>
        <p:spPr>
          <a:xfrm>
            <a:off x="500034" y="4429132"/>
            <a:ext cx="8153400" cy="2214578"/>
          </a:xfrm>
        </p:spPr>
        <p:txBody>
          <a:bodyPr>
            <a:normAutofit/>
          </a:bodyPr>
          <a:lstStyle/>
          <a:p>
            <a:pPr algn="just"/>
            <a:r>
              <a:rPr lang="ru-RU" sz="1800" dirty="0" err="1" smtClean="0"/>
              <a:t>Наслідком</a:t>
            </a:r>
            <a:r>
              <a:rPr lang="ru-RU" sz="1800" dirty="0" smtClean="0"/>
              <a:t> </a:t>
            </a:r>
            <a:r>
              <a:rPr lang="ru-RU" sz="1800" dirty="0" err="1" smtClean="0"/>
              <a:t>боротьби</a:t>
            </a:r>
            <a:r>
              <a:rPr lang="ru-RU" sz="1800" dirty="0" smtClean="0"/>
              <a:t> за </a:t>
            </a:r>
            <a:r>
              <a:rPr lang="ru-RU" sz="1800" dirty="0" err="1" smtClean="0"/>
              <a:t>існування</a:t>
            </a:r>
            <a:r>
              <a:rPr lang="ru-RU" sz="1800" dirty="0" smtClean="0"/>
              <a:t>, </a:t>
            </a:r>
            <a:r>
              <a:rPr lang="ru-RU" sz="1800" dirty="0" err="1" smtClean="0"/>
              <a:t>згідно</a:t>
            </a:r>
            <a:r>
              <a:rPr lang="ru-RU" sz="1800" dirty="0" smtClean="0"/>
              <a:t> </a:t>
            </a:r>
            <a:r>
              <a:rPr lang="ru-RU" sz="1800" dirty="0" err="1" smtClean="0"/>
              <a:t>з</a:t>
            </a:r>
            <a:r>
              <a:rPr lang="ru-RU" sz="1800" dirty="0" smtClean="0"/>
              <a:t> Ч. </a:t>
            </a:r>
            <a:r>
              <a:rPr lang="ru-RU" sz="1800" dirty="0" err="1" smtClean="0"/>
              <a:t>Дарвіном</a:t>
            </a:r>
            <a:r>
              <a:rPr lang="ru-RU" sz="1800" dirty="0" smtClean="0"/>
              <a:t>, </a:t>
            </a:r>
            <a:r>
              <a:rPr lang="ru-RU" sz="1800" dirty="0" err="1" smtClean="0"/>
              <a:t>є</a:t>
            </a:r>
            <a:r>
              <a:rPr lang="ru-RU" sz="1800" dirty="0" smtClean="0"/>
              <a:t> </a:t>
            </a:r>
            <a:r>
              <a:rPr lang="ru-RU" sz="1800" dirty="0" err="1" smtClean="0"/>
              <a:t>природний</a:t>
            </a:r>
            <a:r>
              <a:rPr lang="ru-RU" sz="1800" dirty="0" smtClean="0"/>
              <a:t> </a:t>
            </a:r>
            <a:r>
              <a:rPr lang="ru-RU" sz="1800" dirty="0" err="1" smtClean="0"/>
              <a:t>добір</a:t>
            </a:r>
            <a:r>
              <a:rPr lang="ru-RU" sz="1800" dirty="0" smtClean="0"/>
              <a:t>, </a:t>
            </a:r>
            <a:r>
              <a:rPr lang="ru-RU" sz="1800" dirty="0" err="1" smtClean="0"/>
              <a:t>який</a:t>
            </a:r>
            <a:r>
              <a:rPr lang="ru-RU" sz="1800" dirty="0" smtClean="0"/>
              <a:t> </a:t>
            </a:r>
            <a:r>
              <a:rPr lang="ru-RU" sz="1800" dirty="0" err="1" smtClean="0"/>
              <a:t>проявляється</a:t>
            </a:r>
            <a:r>
              <a:rPr lang="ru-RU" sz="1800" dirty="0" smtClean="0"/>
              <a:t> у </a:t>
            </a:r>
            <a:r>
              <a:rPr lang="ru-RU" sz="1800" dirty="0" err="1" smtClean="0"/>
              <a:t>переважаючому</a:t>
            </a:r>
            <a:r>
              <a:rPr lang="ru-RU" sz="1800" dirty="0" smtClean="0"/>
              <a:t> </a:t>
            </a:r>
            <a:r>
              <a:rPr lang="ru-RU" sz="1800" dirty="0" err="1" smtClean="0"/>
              <a:t>виживанні</a:t>
            </a:r>
            <a:r>
              <a:rPr lang="ru-RU" sz="1800" dirty="0" smtClean="0"/>
              <a:t> </a:t>
            </a:r>
            <a:r>
              <a:rPr lang="ru-RU" sz="1800" dirty="0" err="1" smtClean="0"/>
              <a:t>й</a:t>
            </a:r>
            <a:r>
              <a:rPr lang="ru-RU" sz="1800" dirty="0" smtClean="0"/>
              <a:t> </a:t>
            </a:r>
            <a:r>
              <a:rPr lang="ru-RU" sz="1800" dirty="0" err="1" smtClean="0"/>
              <a:t>розмноженні</a:t>
            </a:r>
            <a:r>
              <a:rPr lang="ru-RU" sz="1800" dirty="0" smtClean="0"/>
              <a:t> </a:t>
            </a:r>
            <a:r>
              <a:rPr lang="ru-RU" sz="1800" dirty="0" err="1" smtClean="0"/>
              <a:t>найпристосованіших</a:t>
            </a:r>
            <a:r>
              <a:rPr lang="ru-RU" sz="1800" dirty="0" smtClean="0"/>
              <a:t> до умов </a:t>
            </a:r>
            <a:r>
              <a:rPr lang="ru-RU" sz="1800" dirty="0" err="1" smtClean="0"/>
              <a:t>існування</a:t>
            </a:r>
            <a:r>
              <a:rPr lang="ru-RU" sz="1800" dirty="0" smtClean="0"/>
              <a:t> </a:t>
            </a:r>
            <a:r>
              <a:rPr lang="ru-RU" sz="1800" dirty="0" err="1" smtClean="0"/>
              <a:t>організмів</a:t>
            </a:r>
            <a:r>
              <a:rPr lang="ru-RU" sz="1800" dirty="0" smtClean="0"/>
              <a:t> </a:t>
            </a:r>
            <a:r>
              <a:rPr lang="ru-RU" sz="1800" dirty="0" err="1" smtClean="0"/>
              <a:t>певного</a:t>
            </a:r>
            <a:r>
              <a:rPr lang="ru-RU" sz="1800" dirty="0" smtClean="0"/>
              <a:t> виду. Цей </a:t>
            </a:r>
            <a:r>
              <a:rPr lang="ru-RU" sz="1800" dirty="0" err="1" smtClean="0"/>
              <a:t>термін</a:t>
            </a:r>
            <a:r>
              <a:rPr lang="ru-RU" sz="1800" dirty="0" smtClean="0"/>
              <a:t> </a:t>
            </a:r>
            <a:r>
              <a:rPr lang="ru-RU" sz="1800" dirty="0" err="1" smtClean="0"/>
              <a:t>він</a:t>
            </a:r>
            <a:r>
              <a:rPr lang="ru-RU" sz="1800" dirty="0" smtClean="0"/>
              <a:t> </a:t>
            </a:r>
            <a:r>
              <a:rPr lang="ru-RU" sz="1800" dirty="0" err="1" smtClean="0"/>
              <a:t>увів</a:t>
            </a:r>
            <a:r>
              <a:rPr lang="ru-RU" sz="1800" dirty="0" smtClean="0"/>
              <a:t> </a:t>
            </a:r>
            <a:r>
              <a:rPr lang="ru-RU" sz="1800" dirty="0" err="1" smtClean="0"/>
              <a:t>аналогічно</a:t>
            </a:r>
            <a:r>
              <a:rPr lang="ru-RU" sz="1800" dirty="0" smtClean="0"/>
              <a:t> штучному добору, </a:t>
            </a:r>
            <a:r>
              <a:rPr lang="ru-RU" sz="1800" dirty="0" err="1" smtClean="0"/>
              <a:t>який</a:t>
            </a:r>
            <a:r>
              <a:rPr lang="ru-RU" sz="1800" dirty="0" smtClean="0"/>
              <a:t> </a:t>
            </a:r>
            <a:r>
              <a:rPr lang="ru-RU" sz="1800" dirty="0" err="1" smtClean="0"/>
              <a:t>людина</a:t>
            </a:r>
            <a:r>
              <a:rPr lang="ru-RU" sz="1800" dirty="0" smtClean="0"/>
              <a:t> </a:t>
            </a:r>
            <a:r>
              <a:rPr lang="ru-RU" sz="1800" dirty="0" err="1" smtClean="0"/>
              <a:t>застосовує</a:t>
            </a:r>
            <a:r>
              <a:rPr lang="ru-RU" sz="1800" dirty="0" smtClean="0"/>
              <a:t> в </a:t>
            </a:r>
            <a:r>
              <a:rPr lang="ru-RU" sz="1800" dirty="0" err="1" smtClean="0"/>
              <a:t>селекції</a:t>
            </a:r>
            <a:r>
              <a:rPr lang="ru-RU" sz="1800" dirty="0" smtClean="0"/>
              <a:t> для </a:t>
            </a:r>
            <a:r>
              <a:rPr lang="ru-RU" sz="1800" dirty="0" err="1" smtClean="0"/>
              <a:t>виведення</a:t>
            </a:r>
            <a:r>
              <a:rPr lang="ru-RU" sz="1800" dirty="0" smtClean="0"/>
              <a:t> </a:t>
            </a:r>
            <a:r>
              <a:rPr lang="ru-RU" sz="1800" dirty="0" err="1" smtClean="0"/>
              <a:t>нових</a:t>
            </a:r>
            <a:r>
              <a:rPr lang="ru-RU" sz="1800" dirty="0" smtClean="0"/>
              <a:t> </a:t>
            </a:r>
            <a:r>
              <a:rPr lang="ru-RU" sz="1800" dirty="0" err="1" smtClean="0"/>
              <a:t>порід</a:t>
            </a:r>
            <a:r>
              <a:rPr lang="ru-RU" sz="1800" dirty="0" smtClean="0"/>
              <a:t> </a:t>
            </a:r>
            <a:r>
              <a:rPr lang="ru-RU" sz="1800" dirty="0" err="1" smtClean="0"/>
              <a:t>тварин</a:t>
            </a:r>
            <a:r>
              <a:rPr lang="ru-RU" sz="1800" dirty="0" smtClean="0"/>
              <a:t> </a:t>
            </a:r>
            <a:r>
              <a:rPr lang="ru-RU" sz="1800" dirty="0" err="1" smtClean="0"/>
              <a:t>і</a:t>
            </a:r>
            <a:r>
              <a:rPr lang="ru-RU" sz="1800" dirty="0" smtClean="0"/>
              <a:t> </a:t>
            </a:r>
            <a:r>
              <a:rPr lang="ru-RU" sz="1800" dirty="0" err="1" smtClean="0"/>
              <a:t>сортів</a:t>
            </a:r>
            <a:r>
              <a:rPr lang="ru-RU" sz="1800" dirty="0" smtClean="0"/>
              <a:t> </a:t>
            </a:r>
            <a:r>
              <a:rPr lang="ru-RU" sz="1800" dirty="0" err="1" smtClean="0"/>
              <a:t>рослин</a:t>
            </a:r>
            <a:r>
              <a:rPr lang="ru-RU" sz="1800" dirty="0" smtClean="0"/>
              <a:t>, </a:t>
            </a:r>
            <a:r>
              <a:rPr lang="ru-RU" sz="1800" dirty="0" err="1" smtClean="0"/>
              <a:t>залишаючи</a:t>
            </a:r>
            <a:r>
              <a:rPr lang="ru-RU" sz="1800" dirty="0" smtClean="0"/>
              <a:t> </a:t>
            </a:r>
            <a:r>
              <a:rPr lang="ru-RU" sz="1800" dirty="0" err="1" smtClean="0"/>
              <a:t>нащадків</a:t>
            </a:r>
            <a:r>
              <a:rPr lang="ru-RU" sz="1800" dirty="0" smtClean="0"/>
              <a:t> </a:t>
            </a:r>
            <a:r>
              <a:rPr lang="ru-RU" sz="1800" dirty="0" err="1" smtClean="0"/>
              <a:t>найпродуктивніших</a:t>
            </a:r>
            <a:r>
              <a:rPr lang="ru-RU" sz="1800" dirty="0" smtClean="0"/>
              <a:t> </a:t>
            </a:r>
            <a:r>
              <a:rPr lang="ru-RU" sz="1800" dirty="0" err="1" smtClean="0"/>
              <a:t>особин</a:t>
            </a:r>
            <a:r>
              <a:rPr lang="ru-RU" sz="1800" dirty="0" smtClean="0"/>
              <a:t>.</a:t>
            </a:r>
            <a:endParaRPr lang="ru-RU" sz="1800" dirty="0"/>
          </a:p>
        </p:txBody>
      </p:sp>
      <p:pic>
        <p:nvPicPr>
          <p:cNvPr id="2050" name="Picture 2" descr="Картинки по запросу боротьба за існування"/>
          <p:cNvPicPr>
            <a:picLocks noChangeAspect="1" noChangeArrowheads="1"/>
          </p:cNvPicPr>
          <p:nvPr/>
        </p:nvPicPr>
        <p:blipFill>
          <a:blip r:embed="rId2"/>
          <a:srcRect/>
          <a:stretch>
            <a:fillRect/>
          </a:stretch>
        </p:blipFill>
        <p:spPr bwMode="auto">
          <a:xfrm>
            <a:off x="4643406" y="500042"/>
            <a:ext cx="4500594" cy="3857652"/>
          </a:xfrm>
          <a:prstGeom prst="flowChartAlternateProcess">
            <a:avLst/>
          </a:prstGeom>
          <a:noFill/>
        </p:spPr>
      </p:pic>
      <p:pic>
        <p:nvPicPr>
          <p:cNvPr id="7" name="Рисунок 6"/>
          <p:cNvPicPr/>
          <p:nvPr/>
        </p:nvPicPr>
        <p:blipFill>
          <a:blip r:embed="rId3"/>
          <a:srcRect/>
          <a:stretch>
            <a:fillRect/>
          </a:stretch>
        </p:blipFill>
        <p:spPr bwMode="auto">
          <a:xfrm>
            <a:off x="142844" y="1785926"/>
            <a:ext cx="4786346" cy="257176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5472122" cy="569016"/>
          </a:xfrm>
        </p:spPr>
        <p:txBody>
          <a:bodyPr>
            <a:normAutofit fontScale="90000"/>
          </a:bodyPr>
          <a:lstStyle/>
          <a:p>
            <a:r>
              <a:rPr lang="ru-RU" dirty="0" err="1" smtClean="0"/>
              <a:t>Однією</a:t>
            </a:r>
            <a:r>
              <a:rPr lang="ru-RU" dirty="0" smtClean="0"/>
              <a:t>   </a:t>
            </a:r>
            <a:r>
              <a:rPr lang="ru-RU" dirty="0" err="1" smtClean="0"/>
              <a:t>із</a:t>
            </a:r>
            <a:r>
              <a:rPr lang="ru-RU" dirty="0" smtClean="0"/>
              <a:t>  форм  природного  добору   </a:t>
            </a:r>
            <a:r>
              <a:rPr lang="ru-RU" dirty="0" err="1" smtClean="0"/>
              <a:t>є</a:t>
            </a:r>
            <a:r>
              <a:rPr lang="ru-RU" dirty="0" smtClean="0"/>
              <a:t>  </a:t>
            </a:r>
            <a:r>
              <a:rPr lang="ru-RU" dirty="0" err="1" smtClean="0"/>
              <a:t>статевий</a:t>
            </a:r>
            <a:r>
              <a:rPr lang="ru-RU" dirty="0" smtClean="0"/>
              <a:t> </a:t>
            </a:r>
            <a:r>
              <a:rPr lang="ru-RU" dirty="0" err="1" smtClean="0"/>
              <a:t>доб</a:t>
            </a:r>
            <a:r>
              <a:rPr lang="uk-UA" dirty="0" err="1" smtClean="0"/>
              <a:t>ір</a:t>
            </a:r>
            <a:r>
              <a:rPr lang="uk-UA" dirty="0" smtClean="0"/>
              <a:t>.</a:t>
            </a:r>
            <a:endParaRPr lang="ru-RU" dirty="0"/>
          </a:p>
        </p:txBody>
      </p:sp>
      <p:sp>
        <p:nvSpPr>
          <p:cNvPr id="4" name="Содержимое 3"/>
          <p:cNvSpPr>
            <a:spLocks noGrp="1"/>
          </p:cNvSpPr>
          <p:nvPr>
            <p:ph sz="half" idx="1"/>
          </p:nvPr>
        </p:nvSpPr>
        <p:spPr>
          <a:xfrm>
            <a:off x="500034" y="714356"/>
            <a:ext cx="4614866" cy="3357585"/>
          </a:xfrm>
        </p:spPr>
        <p:txBody>
          <a:bodyPr>
            <a:normAutofit/>
          </a:bodyPr>
          <a:lstStyle/>
          <a:p>
            <a:pPr algn="just"/>
            <a:r>
              <a:rPr lang="ru-RU" sz="2000" dirty="0" err="1" smtClean="0"/>
              <a:t>Однією</a:t>
            </a:r>
            <a:r>
              <a:rPr lang="ru-RU" sz="2000" dirty="0" smtClean="0"/>
              <a:t> </a:t>
            </a:r>
            <a:r>
              <a:rPr lang="ru-RU" sz="2000" dirty="0" err="1" smtClean="0"/>
              <a:t>з</a:t>
            </a:r>
            <a:r>
              <a:rPr lang="ru-RU" sz="2000" dirty="0" smtClean="0"/>
              <a:t> форм природного добору </a:t>
            </a:r>
            <a:r>
              <a:rPr lang="ru-RU" sz="2000" dirty="0" err="1" smtClean="0"/>
              <a:t>Дарвін</a:t>
            </a:r>
            <a:r>
              <a:rPr lang="ru-RU" sz="2000" dirty="0" smtClean="0"/>
              <a:t> </a:t>
            </a:r>
            <a:r>
              <a:rPr lang="ru-RU" sz="2000" dirty="0" err="1" smtClean="0"/>
              <a:t>вважав</a:t>
            </a:r>
            <a:r>
              <a:rPr lang="ru-RU" sz="2000" dirty="0" smtClean="0"/>
              <a:t> </a:t>
            </a:r>
            <a:r>
              <a:rPr lang="ru-RU" sz="2000" dirty="0" err="1" smtClean="0"/>
              <a:t>статевий</a:t>
            </a:r>
            <a:r>
              <a:rPr lang="ru-RU" sz="2000" dirty="0" smtClean="0"/>
              <a:t> </a:t>
            </a:r>
            <a:r>
              <a:rPr lang="ru-RU" sz="2000" dirty="0" err="1" smtClean="0"/>
              <a:t>добір</a:t>
            </a:r>
            <a:r>
              <a:rPr lang="ru-RU" sz="2000" dirty="0" smtClean="0"/>
              <a:t> — </a:t>
            </a:r>
            <a:r>
              <a:rPr lang="ru-RU" sz="2000" dirty="0" err="1" smtClean="0"/>
              <a:t>явище</a:t>
            </a:r>
            <a:r>
              <a:rPr lang="ru-RU" sz="2000" dirty="0" smtClean="0"/>
              <a:t> </a:t>
            </a:r>
            <a:r>
              <a:rPr lang="ru-RU" sz="2000" dirty="0" err="1" smtClean="0"/>
              <a:t>суперництва</a:t>
            </a:r>
            <a:r>
              <a:rPr lang="ru-RU" sz="2000" dirty="0" smtClean="0"/>
              <a:t> </a:t>
            </a:r>
            <a:r>
              <a:rPr lang="ru-RU" sz="2000" dirty="0" err="1" smtClean="0"/>
              <a:t>особин</a:t>
            </a:r>
            <a:r>
              <a:rPr lang="ru-RU" sz="2000" dirty="0" smtClean="0"/>
              <a:t> </a:t>
            </a:r>
            <a:r>
              <a:rPr lang="ru-RU" sz="2000" dirty="0" err="1" smtClean="0"/>
              <a:t>однієї</a:t>
            </a:r>
            <a:r>
              <a:rPr lang="ru-RU" sz="2000" dirty="0" smtClean="0"/>
              <a:t> </a:t>
            </a:r>
            <a:r>
              <a:rPr lang="ru-RU" sz="2000" dirty="0" err="1" smtClean="0"/>
              <a:t>статі</a:t>
            </a:r>
            <a:r>
              <a:rPr lang="ru-RU" sz="2000" dirty="0" smtClean="0"/>
              <a:t> за </a:t>
            </a:r>
            <a:r>
              <a:rPr lang="ru-RU" sz="2000" dirty="0" err="1" smtClean="0"/>
              <a:t>парування</a:t>
            </a:r>
            <a:r>
              <a:rPr lang="ru-RU" sz="2000" dirty="0" smtClean="0"/>
              <a:t> </a:t>
            </a:r>
            <a:r>
              <a:rPr lang="ru-RU" sz="2000" dirty="0" err="1" smtClean="0"/>
              <a:t>з</a:t>
            </a:r>
            <a:r>
              <a:rPr lang="ru-RU" sz="2000" dirty="0" smtClean="0"/>
              <a:t> </a:t>
            </a:r>
            <a:r>
              <a:rPr lang="ru-RU" sz="2000" dirty="0" err="1" smtClean="0"/>
              <a:t>особинами</a:t>
            </a:r>
            <a:r>
              <a:rPr lang="ru-RU" sz="2000" dirty="0" smtClean="0"/>
              <a:t> </a:t>
            </a:r>
            <a:r>
              <a:rPr lang="ru-RU" sz="2000" dirty="0" err="1" smtClean="0"/>
              <a:t>іншої</a:t>
            </a:r>
            <a:r>
              <a:rPr lang="ru-RU" sz="2000" dirty="0" smtClean="0"/>
              <a:t> в </a:t>
            </a:r>
            <a:r>
              <a:rPr lang="ru-RU" sz="2000" dirty="0" err="1" smtClean="0"/>
              <a:t>багатьох</a:t>
            </a:r>
            <a:r>
              <a:rPr lang="ru-RU" sz="2000" dirty="0" smtClean="0"/>
              <a:t> </a:t>
            </a:r>
            <a:r>
              <a:rPr lang="ru-RU" sz="2000" dirty="0" err="1" smtClean="0"/>
              <a:t>тварин</a:t>
            </a:r>
            <a:r>
              <a:rPr lang="ru-RU" sz="2000" dirty="0" smtClean="0"/>
              <a:t>, </a:t>
            </a:r>
            <a:r>
              <a:rPr lang="ru-RU" sz="2000" dirty="0" err="1" smtClean="0"/>
              <a:t>переважно</a:t>
            </a:r>
            <a:r>
              <a:rPr lang="ru-RU" sz="2000" dirty="0" smtClean="0"/>
              <a:t> </a:t>
            </a:r>
            <a:r>
              <a:rPr lang="ru-RU" sz="2000" dirty="0" err="1" smtClean="0"/>
              <a:t>хребетних</a:t>
            </a:r>
            <a:r>
              <a:rPr lang="ru-RU" sz="2000" dirty="0" smtClean="0"/>
              <a:t>. </a:t>
            </a:r>
            <a:r>
              <a:rPr lang="ru-RU" sz="2000" dirty="0" err="1" smtClean="0"/>
              <a:t>Він</a:t>
            </a:r>
            <a:r>
              <a:rPr lang="ru-RU" sz="2000" dirty="0" smtClean="0"/>
              <a:t> </a:t>
            </a:r>
            <a:r>
              <a:rPr lang="ru-RU" sz="2000" dirty="0" err="1" smtClean="0"/>
              <a:t>проявляється</a:t>
            </a:r>
            <a:r>
              <a:rPr lang="ru-RU" sz="2000" dirty="0" smtClean="0"/>
              <a:t> в </a:t>
            </a:r>
            <a:r>
              <a:rPr lang="ru-RU" sz="2000" dirty="0" err="1" smtClean="0"/>
              <a:t>поєдинках</a:t>
            </a:r>
            <a:r>
              <a:rPr lang="ru-RU" sz="2000" dirty="0" smtClean="0"/>
              <a:t> (</a:t>
            </a:r>
            <a:r>
              <a:rPr lang="ru-RU" sz="2000" dirty="0" err="1" smtClean="0"/>
              <a:t>олені</a:t>
            </a:r>
            <a:r>
              <a:rPr lang="ru-RU" sz="2000" dirty="0" smtClean="0"/>
              <a:t>), </a:t>
            </a:r>
            <a:r>
              <a:rPr lang="ru-RU" sz="2000" dirty="0" err="1" smtClean="0"/>
              <a:t>шлюбних</a:t>
            </a:r>
            <a:r>
              <a:rPr lang="ru-RU" sz="2000" dirty="0" smtClean="0"/>
              <a:t> </a:t>
            </a:r>
            <a:r>
              <a:rPr lang="ru-RU" sz="2000" dirty="0" err="1" smtClean="0"/>
              <a:t>танцях</a:t>
            </a:r>
            <a:r>
              <a:rPr lang="ru-RU" sz="2000" dirty="0" smtClean="0"/>
              <a:t> (</a:t>
            </a:r>
            <a:r>
              <a:rPr lang="ru-RU" sz="2000" dirty="0" err="1" smtClean="0"/>
              <a:t>журавлі</a:t>
            </a:r>
            <a:r>
              <a:rPr lang="ru-RU" sz="2000" dirty="0" smtClean="0"/>
              <a:t>), «конкурсах» </a:t>
            </a:r>
            <a:r>
              <a:rPr lang="ru-RU" sz="2000" dirty="0" err="1" smtClean="0"/>
              <a:t>співу</a:t>
            </a:r>
            <a:r>
              <a:rPr lang="ru-RU" sz="2000" dirty="0" smtClean="0"/>
              <a:t> (</a:t>
            </a:r>
            <a:r>
              <a:rPr lang="ru-RU" sz="2000" dirty="0" err="1" smtClean="0"/>
              <a:t>співочі</a:t>
            </a:r>
            <a:r>
              <a:rPr lang="ru-RU" sz="2000" dirty="0" smtClean="0"/>
              <a:t> птахи) </a:t>
            </a:r>
            <a:r>
              <a:rPr lang="ru-RU" sz="2000" dirty="0" err="1" smtClean="0"/>
              <a:t>тощо</a:t>
            </a:r>
            <a:r>
              <a:rPr lang="ru-RU" sz="2000" dirty="0" smtClean="0"/>
              <a:t>.</a:t>
            </a:r>
          </a:p>
          <a:p>
            <a:endParaRPr lang="ru-RU" dirty="0"/>
          </a:p>
        </p:txBody>
      </p:sp>
      <p:pic>
        <p:nvPicPr>
          <p:cNvPr id="1026" name="Picture 2" descr="Картинки по запросу танец журавля"/>
          <p:cNvPicPr>
            <a:picLocks noChangeAspect="1" noChangeArrowheads="1"/>
          </p:cNvPicPr>
          <p:nvPr/>
        </p:nvPicPr>
        <p:blipFill>
          <a:blip r:embed="rId2" cstate="print"/>
          <a:srcRect/>
          <a:stretch>
            <a:fillRect/>
          </a:stretch>
        </p:blipFill>
        <p:spPr bwMode="auto">
          <a:xfrm>
            <a:off x="6286512" y="142852"/>
            <a:ext cx="2703509" cy="1807972"/>
          </a:xfrm>
          <a:prstGeom prst="rect">
            <a:avLst/>
          </a:prstGeom>
          <a:ln>
            <a:noFill/>
          </a:ln>
          <a:effectLst>
            <a:softEdge rad="112500"/>
          </a:effectLst>
        </p:spPr>
      </p:pic>
      <p:pic>
        <p:nvPicPr>
          <p:cNvPr id="1028" name="Picture 4" descr="Картинки по запросу поєдинок оленів"/>
          <p:cNvPicPr>
            <a:picLocks noChangeAspect="1" noChangeArrowheads="1"/>
          </p:cNvPicPr>
          <p:nvPr/>
        </p:nvPicPr>
        <p:blipFill>
          <a:blip r:embed="rId3"/>
          <a:srcRect/>
          <a:stretch>
            <a:fillRect/>
          </a:stretch>
        </p:blipFill>
        <p:spPr bwMode="auto">
          <a:xfrm>
            <a:off x="785786" y="3857628"/>
            <a:ext cx="4214842" cy="28070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Блок-схема: документ 6"/>
          <p:cNvSpPr/>
          <p:nvPr/>
        </p:nvSpPr>
        <p:spPr>
          <a:xfrm>
            <a:off x="5715008" y="1785926"/>
            <a:ext cx="3286148" cy="364333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Природний  добір  тримається  на  трьох  стовпах:</a:t>
            </a:r>
          </a:p>
          <a:p>
            <a:pPr marL="342900" indent="-342900" algn="ctr">
              <a:buAutoNum type="arabicPeriod"/>
            </a:pPr>
            <a:r>
              <a:rPr lang="uk-UA" sz="1600" dirty="0" smtClean="0">
                <a:solidFill>
                  <a:schemeClr val="tx1"/>
                </a:solidFill>
              </a:rPr>
              <a:t>Мінливість: потрібні альтернативні прояви  ознаки</a:t>
            </a:r>
          </a:p>
          <a:p>
            <a:pPr marL="342900" indent="-342900" algn="ctr">
              <a:buAutoNum type="arabicPeriod"/>
            </a:pPr>
            <a:r>
              <a:rPr lang="uk-UA" sz="1600" dirty="0" smtClean="0">
                <a:solidFill>
                  <a:schemeClr val="tx1"/>
                </a:solidFill>
              </a:rPr>
              <a:t>Спадковість: передача альтернативних  проявів ознак від  батьків нащадкам.</a:t>
            </a:r>
          </a:p>
          <a:p>
            <a:pPr marL="342900" indent="-342900" algn="ctr">
              <a:buAutoNum type="arabicPeriod"/>
            </a:pPr>
            <a:r>
              <a:rPr lang="uk-UA" sz="1600" dirty="0" smtClean="0">
                <a:solidFill>
                  <a:schemeClr val="tx1"/>
                </a:solidFill>
              </a:rPr>
              <a:t>Різні шанси залишити  плідне  потомство ( здатне  розмножуватись) в особин  з  альтернативними проявами  ознак  .</a:t>
            </a:r>
            <a:endParaRPr lang="ru-RU" sz="1600" dirty="0">
              <a:solidFill>
                <a:schemeClr val="tx1"/>
              </a:solidFill>
            </a:endParaRPr>
          </a:p>
        </p:txBody>
      </p:sp>
      <p:sp>
        <p:nvSpPr>
          <p:cNvPr id="10" name="Блок-схема: ручной ввод 9"/>
          <p:cNvSpPr/>
          <p:nvPr/>
        </p:nvSpPr>
        <p:spPr>
          <a:xfrm>
            <a:off x="5072066" y="5286388"/>
            <a:ext cx="3857652" cy="1428760"/>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Що вищий  шанс , то більша  кількість копій  певної  ознаки  буде передана плідному потомству, тобто  більший  репродуктивний успіх   </a:t>
            </a:r>
            <a:endParaRPr lang="ru-RU" dirty="0"/>
          </a:p>
        </p:txBody>
      </p:sp>
      <p:sp>
        <p:nvSpPr>
          <p:cNvPr id="11" name="Выгнутая вправо стрелка 10"/>
          <p:cNvSpPr/>
          <p:nvPr/>
        </p:nvSpPr>
        <p:spPr>
          <a:xfrm>
            <a:off x="8001024" y="4429132"/>
            <a:ext cx="428628" cy="121444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4654878"/>
          </a:xfrm>
        </p:spPr>
        <p:txBody>
          <a:bodyPr>
            <a:normAutofit fontScale="90000"/>
          </a:bodyPr>
          <a:lstStyle/>
          <a:p>
            <a:pPr algn="just"/>
            <a:r>
              <a:rPr lang="ru-RU" sz="2000" b="1" dirty="0" err="1" smtClean="0"/>
              <a:t>Спадкова</a:t>
            </a:r>
            <a:r>
              <a:rPr lang="ru-RU" sz="2000" b="1" dirty="0" smtClean="0"/>
              <a:t>   </a:t>
            </a:r>
            <a:r>
              <a:rPr lang="ru-RU" sz="2000" b="1" dirty="0" err="1" smtClean="0"/>
              <a:t>мінливість</a:t>
            </a:r>
            <a:r>
              <a:rPr lang="ru-RU" sz="2000" b="1" dirty="0" smtClean="0"/>
              <a:t> </a:t>
            </a:r>
            <a:r>
              <a:rPr lang="ru-RU" sz="2000" dirty="0" smtClean="0"/>
              <a:t>— </a:t>
            </a:r>
            <a:r>
              <a:rPr lang="ru-RU" sz="2000" dirty="0" err="1" smtClean="0"/>
              <a:t>це</a:t>
            </a:r>
            <a:r>
              <a:rPr lang="ru-RU" sz="2000" dirty="0" smtClean="0"/>
              <a:t> </a:t>
            </a:r>
            <a:r>
              <a:rPr lang="ru-RU" sz="2000" dirty="0" err="1" smtClean="0"/>
              <a:t>зміни</a:t>
            </a:r>
            <a:r>
              <a:rPr lang="ru-RU" sz="2000" dirty="0" smtClean="0"/>
              <a:t>, </a:t>
            </a:r>
            <a:r>
              <a:rPr lang="ru-RU" sz="2000" dirty="0" err="1" smtClean="0"/>
              <a:t>які</a:t>
            </a:r>
            <a:r>
              <a:rPr lang="ru-RU" sz="2000" dirty="0" smtClean="0"/>
              <a:t> </a:t>
            </a:r>
            <a:r>
              <a:rPr lang="ru-RU" sz="2000" dirty="0" err="1" smtClean="0"/>
              <a:t>виникають</a:t>
            </a:r>
            <a:r>
              <a:rPr lang="ru-RU" sz="2000" dirty="0" smtClean="0"/>
              <a:t> у кожного </a:t>
            </a:r>
            <a:r>
              <a:rPr lang="ru-RU" sz="2000" dirty="0" err="1" smtClean="0"/>
              <a:t>організму</a:t>
            </a:r>
            <a:r>
              <a:rPr lang="ru-RU" sz="2000" dirty="0" smtClean="0"/>
              <a:t> </a:t>
            </a:r>
            <a:r>
              <a:rPr lang="ru-RU" sz="2000" dirty="0" err="1" smtClean="0"/>
              <a:t>індивідуально</a:t>
            </a:r>
            <a:r>
              <a:rPr lang="ru-RU" sz="2000" dirty="0" smtClean="0"/>
              <a:t>, </a:t>
            </a:r>
            <a:r>
              <a:rPr lang="ru-RU" sz="2000" dirty="0" err="1" smtClean="0"/>
              <a:t>незалежно</a:t>
            </a:r>
            <a:r>
              <a:rPr lang="ru-RU" sz="2000" dirty="0" smtClean="0"/>
              <a:t> </a:t>
            </a:r>
            <a:r>
              <a:rPr lang="ru-RU" sz="2000" dirty="0" err="1" smtClean="0"/>
              <a:t>від</a:t>
            </a:r>
            <a:r>
              <a:rPr lang="ru-RU" sz="2000" dirty="0" smtClean="0"/>
              <a:t> </a:t>
            </a:r>
            <a:r>
              <a:rPr lang="ru-RU" sz="2000" dirty="0" err="1" smtClean="0"/>
              <a:t>змін</a:t>
            </a:r>
            <a:r>
              <a:rPr lang="ru-RU" sz="2000" dirty="0" smtClean="0"/>
              <a:t> </a:t>
            </a:r>
            <a:r>
              <a:rPr lang="ru-RU" sz="2000" dirty="0" err="1" smtClean="0"/>
              <a:t>довкілля</a:t>
            </a:r>
            <a:r>
              <a:rPr lang="ru-RU" sz="2000" dirty="0" smtClean="0"/>
              <a:t>, </a:t>
            </a:r>
            <a:r>
              <a:rPr lang="ru-RU" sz="2000" dirty="0" err="1" smtClean="0"/>
              <a:t>і</a:t>
            </a:r>
            <a:r>
              <a:rPr lang="ru-RU" sz="2000" dirty="0" smtClean="0"/>
              <a:t> </a:t>
            </a:r>
            <a:r>
              <a:rPr lang="ru-RU" sz="2000" dirty="0" err="1" smtClean="0"/>
              <a:t>передаються</a:t>
            </a:r>
            <a:r>
              <a:rPr lang="ru-RU" sz="2000" dirty="0" smtClean="0"/>
              <a:t> </a:t>
            </a:r>
            <a:r>
              <a:rPr lang="ru-RU" sz="2000" dirty="0" err="1" smtClean="0"/>
              <a:t>нащадкам</a:t>
            </a:r>
            <a:r>
              <a:rPr lang="ru-RU" sz="2000" dirty="0" smtClean="0"/>
              <a:t>. </a:t>
            </a:r>
            <a:r>
              <a:rPr lang="ru-RU" sz="2000" dirty="0" err="1" smtClean="0"/>
              <a:t>Від</a:t>
            </a:r>
            <a:r>
              <a:rPr lang="ru-RU" sz="2000" dirty="0" smtClean="0"/>
              <a:t> </a:t>
            </a:r>
            <a:r>
              <a:rPr lang="ru-RU" sz="2000" dirty="0" err="1" smtClean="0"/>
              <a:t>спадкової</a:t>
            </a:r>
            <a:r>
              <a:rPr lang="ru-RU" sz="2000" dirty="0" smtClean="0"/>
              <a:t> </a:t>
            </a:r>
            <a:r>
              <a:rPr lang="ru-RU" sz="2000" dirty="0" err="1" smtClean="0"/>
              <a:t>мінливості</a:t>
            </a:r>
            <a:r>
              <a:rPr lang="ru-RU" sz="2000" dirty="0" smtClean="0"/>
              <a:t> </a:t>
            </a:r>
            <a:r>
              <a:rPr lang="ru-RU" sz="2000" dirty="0" err="1" smtClean="0"/>
              <a:t>Дарвін</a:t>
            </a:r>
            <a:r>
              <a:rPr lang="ru-RU" sz="2000" dirty="0" smtClean="0"/>
              <a:t> </a:t>
            </a:r>
            <a:r>
              <a:rPr lang="ru-RU" sz="2000" dirty="0" err="1" smtClean="0"/>
              <a:t>відрізняв</a:t>
            </a:r>
            <a:r>
              <a:rPr lang="ru-RU" sz="2000" dirty="0" smtClean="0"/>
              <a:t> </a:t>
            </a:r>
            <a:r>
              <a:rPr lang="ru-RU" sz="2000" dirty="0" err="1" smtClean="0"/>
              <a:t>неспадкову</a:t>
            </a:r>
            <a:r>
              <a:rPr lang="ru-RU" sz="2000" dirty="0" smtClean="0"/>
              <a:t> (</a:t>
            </a:r>
            <a:r>
              <a:rPr lang="ru-RU" sz="2000" dirty="0" err="1" smtClean="0"/>
              <a:t>визначену</a:t>
            </a:r>
            <a:r>
              <a:rPr lang="ru-RU" sz="2000" dirty="0" smtClean="0"/>
              <a:t>), яка </a:t>
            </a:r>
            <a:r>
              <a:rPr lang="ru-RU" sz="2000" dirty="0" err="1" smtClean="0"/>
              <a:t>проявляється</a:t>
            </a:r>
            <a:r>
              <a:rPr lang="ru-RU" sz="2000" dirty="0" smtClean="0"/>
              <a:t> в </a:t>
            </a:r>
            <a:r>
              <a:rPr lang="ru-RU" sz="2000" dirty="0" err="1" smtClean="0"/>
              <a:t>усіх</a:t>
            </a:r>
            <a:r>
              <a:rPr lang="ru-RU" sz="2000" dirty="0" smtClean="0"/>
              <a:t> </a:t>
            </a:r>
            <a:r>
              <a:rPr lang="ru-RU" sz="2000" dirty="0" err="1" smtClean="0"/>
              <a:t>особин</a:t>
            </a:r>
            <a:r>
              <a:rPr lang="ru-RU" sz="2000" dirty="0" smtClean="0"/>
              <a:t> виду </a:t>
            </a:r>
            <a:r>
              <a:rPr lang="ru-RU" sz="2000" dirty="0" err="1" smtClean="0"/>
              <a:t>однаково</a:t>
            </a:r>
            <a:r>
              <a:rPr lang="ru-RU" sz="2000" dirty="0" smtClean="0"/>
              <a:t> </a:t>
            </a:r>
            <a:r>
              <a:rPr lang="ru-RU" sz="2000" dirty="0" err="1" smtClean="0"/>
              <a:t>під</a:t>
            </a:r>
            <a:r>
              <a:rPr lang="ru-RU" sz="2000" dirty="0" smtClean="0"/>
              <a:t> </a:t>
            </a:r>
            <a:r>
              <a:rPr lang="ru-RU" sz="2000" dirty="0" err="1" smtClean="0"/>
              <a:t>дією</a:t>
            </a:r>
            <a:r>
              <a:rPr lang="ru-RU" sz="2000" dirty="0" smtClean="0"/>
              <a:t> </a:t>
            </a:r>
            <a:r>
              <a:rPr lang="ru-RU" sz="2000" dirty="0" err="1" smtClean="0"/>
              <a:t>певного</a:t>
            </a:r>
            <a:r>
              <a:rPr lang="ru-RU" sz="2000" dirty="0" smtClean="0"/>
              <a:t> </a:t>
            </a:r>
            <a:r>
              <a:rPr lang="ru-RU" sz="2000" dirty="0" err="1" smtClean="0"/>
              <a:t>чинника</a:t>
            </a:r>
            <a:r>
              <a:rPr lang="ru-RU" sz="2000" dirty="0" smtClean="0"/>
              <a:t> </a:t>
            </a:r>
            <a:r>
              <a:rPr lang="ru-RU" sz="2000" dirty="0" err="1" smtClean="0"/>
              <a:t>і</a:t>
            </a:r>
            <a:r>
              <a:rPr lang="ru-RU" sz="2000" dirty="0" smtClean="0"/>
              <a:t> </a:t>
            </a:r>
            <a:r>
              <a:rPr lang="ru-RU" sz="2000" dirty="0" err="1" smtClean="0"/>
              <a:t>зникає</a:t>
            </a:r>
            <a:r>
              <a:rPr lang="ru-RU" sz="2000" dirty="0" smtClean="0"/>
              <a:t> у </a:t>
            </a:r>
            <a:r>
              <a:rPr lang="ru-RU" sz="2000" dirty="0" err="1" smtClean="0"/>
              <a:t>нащадків</a:t>
            </a:r>
            <a:r>
              <a:rPr lang="ru-RU" sz="2000" dirty="0" smtClean="0"/>
              <a:t>, коли </a:t>
            </a:r>
            <a:r>
              <a:rPr lang="ru-RU" sz="2000" dirty="0" err="1" smtClean="0"/>
              <a:t>дія</a:t>
            </a:r>
            <a:r>
              <a:rPr lang="ru-RU" sz="2000" dirty="0" smtClean="0"/>
              <a:t> </a:t>
            </a:r>
            <a:r>
              <a:rPr lang="ru-RU" sz="2000" dirty="0" err="1" smtClean="0"/>
              <a:t>цього</a:t>
            </a:r>
            <a:r>
              <a:rPr lang="ru-RU" sz="2000" dirty="0" smtClean="0"/>
              <a:t> </a:t>
            </a:r>
            <a:r>
              <a:rPr lang="ru-RU" sz="2000" dirty="0" err="1" smtClean="0"/>
              <a:t>чинника</a:t>
            </a:r>
            <a:r>
              <a:rPr lang="ru-RU" sz="2000" dirty="0" smtClean="0"/>
              <a:t> </a:t>
            </a:r>
            <a:r>
              <a:rPr lang="ru-RU" sz="2000" dirty="0" err="1" smtClean="0"/>
              <a:t>припиняється</a:t>
            </a:r>
            <a:r>
              <a:rPr lang="ru-RU" sz="2000" dirty="0" smtClean="0"/>
              <a:t>. </a:t>
            </a:r>
            <a:r>
              <a:rPr lang="ru-RU" sz="2000" dirty="0" err="1" smtClean="0"/>
              <a:t>Наприклад</a:t>
            </a:r>
            <a:r>
              <a:rPr lang="ru-RU" sz="2000" dirty="0" smtClean="0"/>
              <a:t>, </a:t>
            </a:r>
            <a:r>
              <a:rPr lang="ru-RU" sz="2000" dirty="0" err="1" smtClean="0"/>
              <a:t>коні</a:t>
            </a:r>
            <a:r>
              <a:rPr lang="ru-RU" sz="2000" dirty="0" smtClean="0"/>
              <a:t>, </a:t>
            </a:r>
            <a:r>
              <a:rPr lang="ru-RU" sz="2000" dirty="0" err="1" smtClean="0"/>
              <a:t>перевезені</a:t>
            </a:r>
            <a:r>
              <a:rPr lang="ru-RU" sz="2000" dirty="0" smtClean="0"/>
              <a:t> на </a:t>
            </a:r>
            <a:r>
              <a:rPr lang="ru-RU" sz="2000" dirty="0" err="1" smtClean="0"/>
              <a:t>невеликі</a:t>
            </a:r>
            <a:r>
              <a:rPr lang="ru-RU" sz="2000" dirty="0" smtClean="0"/>
              <a:t> </a:t>
            </a:r>
            <a:r>
              <a:rPr lang="ru-RU" sz="2000" dirty="0" err="1" smtClean="0"/>
              <a:t>острови</a:t>
            </a:r>
            <a:r>
              <a:rPr lang="ru-RU" sz="2000" dirty="0" smtClean="0"/>
              <a:t> </a:t>
            </a:r>
            <a:r>
              <a:rPr lang="ru-RU" sz="2000" dirty="0" err="1" smtClean="0"/>
              <a:t>чи</a:t>
            </a:r>
            <a:r>
              <a:rPr lang="ru-RU" sz="2000" dirty="0" smtClean="0"/>
              <a:t> в гори, через </a:t>
            </a:r>
            <a:r>
              <a:rPr lang="ru-RU" sz="2000" dirty="0" err="1" smtClean="0"/>
              <a:t>кілька</a:t>
            </a:r>
            <a:r>
              <a:rPr lang="ru-RU" sz="2000" dirty="0" smtClean="0"/>
              <a:t> </a:t>
            </a:r>
            <a:r>
              <a:rPr lang="ru-RU" sz="2000" dirty="0" err="1" smtClean="0"/>
              <a:t>поколінь</a:t>
            </a:r>
            <a:r>
              <a:rPr lang="ru-RU" sz="2000" dirty="0" smtClean="0"/>
              <a:t> </a:t>
            </a:r>
            <a:r>
              <a:rPr lang="ru-RU" sz="2000" dirty="0" err="1" smtClean="0"/>
              <a:t>дрібнішають</a:t>
            </a:r>
            <a:r>
              <a:rPr lang="ru-RU" sz="2000" dirty="0" smtClean="0"/>
              <a:t>. Коли ж </a:t>
            </a:r>
            <a:r>
              <a:rPr lang="ru-RU" sz="2000" dirty="0" err="1" smtClean="0"/>
              <a:t>цих</a:t>
            </a:r>
            <a:r>
              <a:rPr lang="ru-RU" sz="2000" dirty="0" smtClean="0"/>
              <a:t> </a:t>
            </a:r>
            <a:r>
              <a:rPr lang="ru-RU" sz="2000" dirty="0" err="1" smtClean="0"/>
              <a:t>тварин</a:t>
            </a:r>
            <a:r>
              <a:rPr lang="ru-RU" sz="2000" dirty="0" smtClean="0"/>
              <a:t> </a:t>
            </a:r>
            <a:r>
              <a:rPr lang="ru-RU" sz="2000" dirty="0" err="1" smtClean="0"/>
              <a:t>почати</a:t>
            </a:r>
            <a:r>
              <a:rPr lang="ru-RU" sz="2000" dirty="0" smtClean="0"/>
              <a:t> </a:t>
            </a:r>
            <a:r>
              <a:rPr lang="ru-RU" sz="2000" dirty="0" err="1" smtClean="0"/>
              <a:t>утримувати</a:t>
            </a:r>
            <a:r>
              <a:rPr lang="ru-RU" sz="2000" dirty="0" smtClean="0"/>
              <a:t> на </a:t>
            </a:r>
            <a:r>
              <a:rPr lang="ru-RU" sz="2000" dirty="0" err="1" smtClean="0"/>
              <a:t>низинних</a:t>
            </a:r>
            <a:r>
              <a:rPr lang="ru-RU" sz="2000" dirty="0" smtClean="0"/>
              <a:t> </a:t>
            </a:r>
            <a:r>
              <a:rPr lang="ru-RU" sz="2000" dirty="0" err="1" smtClean="0"/>
              <a:t>рівнинах</a:t>
            </a:r>
            <a:r>
              <a:rPr lang="ru-RU" sz="2000" dirty="0" smtClean="0"/>
              <a:t>, то через </a:t>
            </a:r>
            <a:r>
              <a:rPr lang="ru-RU" sz="2000" dirty="0" err="1" smtClean="0"/>
              <a:t>кілька</a:t>
            </a:r>
            <a:r>
              <a:rPr lang="ru-RU" sz="2000" dirty="0" smtClean="0"/>
              <a:t> </a:t>
            </a:r>
            <a:r>
              <a:rPr lang="ru-RU" sz="2000" dirty="0" err="1" smtClean="0"/>
              <a:t>поколінь</a:t>
            </a:r>
            <a:r>
              <a:rPr lang="ru-RU" sz="2000" dirty="0" smtClean="0"/>
              <a:t> вони </a:t>
            </a:r>
            <a:r>
              <a:rPr lang="ru-RU" sz="2000" dirty="0" err="1" smtClean="0"/>
              <a:t>знову</a:t>
            </a:r>
            <a:r>
              <a:rPr lang="ru-RU" sz="2000" dirty="0" smtClean="0"/>
              <a:t> досягнуть </a:t>
            </a:r>
            <a:r>
              <a:rPr lang="ru-RU" sz="2000" dirty="0" err="1" smtClean="0"/>
              <a:t>розмірів</a:t>
            </a:r>
            <a:r>
              <a:rPr lang="ru-RU" sz="2000" dirty="0" smtClean="0"/>
              <a:t> </a:t>
            </a:r>
            <a:r>
              <a:rPr lang="ru-RU" sz="2000" dirty="0" err="1" smtClean="0"/>
              <a:t>своїх</a:t>
            </a:r>
            <a:r>
              <a:rPr lang="ru-RU" sz="2000" dirty="0" smtClean="0"/>
              <a:t> </a:t>
            </a:r>
            <a:r>
              <a:rPr lang="ru-RU" sz="2000" dirty="0" err="1" smtClean="0"/>
              <a:t>предків</a:t>
            </a:r>
            <a:r>
              <a:rPr lang="ru-RU" sz="2000" dirty="0" smtClean="0"/>
              <a:t>.</a:t>
            </a:r>
            <a:br>
              <a:rPr lang="ru-RU" sz="2000" dirty="0" smtClean="0"/>
            </a:br>
            <a:r>
              <a:rPr lang="ru-RU" sz="2000" dirty="0" err="1" smtClean="0"/>
              <a:t>Оскільки</a:t>
            </a:r>
            <a:r>
              <a:rPr lang="ru-RU" sz="2000" dirty="0" smtClean="0"/>
              <a:t> </a:t>
            </a:r>
            <a:r>
              <a:rPr lang="ru-RU" sz="2000" dirty="0" err="1" smtClean="0"/>
              <a:t>невизначена</a:t>
            </a:r>
            <a:r>
              <a:rPr lang="ru-RU" sz="2000" dirty="0" smtClean="0"/>
              <a:t> (</a:t>
            </a:r>
            <a:r>
              <a:rPr lang="ru-RU" sz="2000" dirty="0" err="1" smtClean="0"/>
              <a:t>спадкова</a:t>
            </a:r>
            <a:r>
              <a:rPr lang="ru-RU" sz="2000" dirty="0" smtClean="0"/>
              <a:t>) </a:t>
            </a:r>
            <a:r>
              <a:rPr lang="ru-RU" sz="2000" dirty="0" err="1" smtClean="0"/>
              <a:t>мінливість</a:t>
            </a:r>
            <a:r>
              <a:rPr lang="ru-RU" sz="2000" dirty="0" smtClean="0"/>
              <a:t> сама по </a:t>
            </a:r>
            <a:r>
              <a:rPr lang="ru-RU" sz="2000" dirty="0" err="1" smtClean="0"/>
              <a:t>собі</a:t>
            </a:r>
            <a:r>
              <a:rPr lang="ru-RU" sz="2000" dirty="0" smtClean="0"/>
              <a:t> не </a:t>
            </a:r>
            <a:r>
              <a:rPr lang="ru-RU" sz="2000" dirty="0" err="1" smtClean="0"/>
              <a:t>має</a:t>
            </a:r>
            <a:r>
              <a:rPr lang="ru-RU" sz="2000" dirty="0" smtClean="0"/>
              <a:t> </a:t>
            </a:r>
            <a:r>
              <a:rPr lang="ru-RU" sz="2000" dirty="0" err="1" smtClean="0"/>
              <a:t>пристосувального</a:t>
            </a:r>
            <a:r>
              <a:rPr lang="ru-RU" sz="2000" dirty="0" smtClean="0"/>
              <a:t> характеру (</a:t>
            </a:r>
            <a:r>
              <a:rPr lang="ru-RU" sz="2000" dirty="0" err="1" smtClean="0"/>
              <a:t>неадаптивна</a:t>
            </a:r>
            <a:r>
              <a:rPr lang="ru-RU" sz="2000" dirty="0" smtClean="0"/>
              <a:t>), то </a:t>
            </a:r>
            <a:r>
              <a:rPr lang="ru-RU" sz="2000" dirty="0" err="1" smtClean="0"/>
              <a:t>мав</a:t>
            </a:r>
            <a:r>
              <a:rPr lang="ru-RU" sz="2000" dirty="0" smtClean="0"/>
              <a:t> </a:t>
            </a:r>
            <a:r>
              <a:rPr lang="ru-RU" sz="2000" dirty="0" err="1" smtClean="0"/>
              <a:t>існувати</a:t>
            </a:r>
            <a:r>
              <a:rPr lang="ru-RU" sz="2000" dirty="0" smtClean="0"/>
              <a:t> </a:t>
            </a:r>
            <a:r>
              <a:rPr lang="ru-RU" sz="2000" dirty="0" err="1" smtClean="0"/>
              <a:t>певний</a:t>
            </a:r>
            <a:r>
              <a:rPr lang="ru-RU" sz="2000" dirty="0" smtClean="0"/>
              <a:t> </a:t>
            </a:r>
            <a:r>
              <a:rPr lang="ru-RU" sz="2000" dirty="0" err="1" smtClean="0"/>
              <a:t>природний</a:t>
            </a:r>
            <a:r>
              <a:rPr lang="ru-RU" sz="2000" dirty="0" smtClean="0"/>
              <a:t> </a:t>
            </a:r>
            <a:r>
              <a:rPr lang="ru-RU" sz="2000" dirty="0" err="1" smtClean="0"/>
              <a:t>механізм</a:t>
            </a:r>
            <a:r>
              <a:rPr lang="ru-RU" sz="2000" dirty="0" smtClean="0"/>
              <a:t>, </a:t>
            </a:r>
            <a:r>
              <a:rPr lang="ru-RU" sz="2000" dirty="0" err="1" smtClean="0"/>
              <a:t>який</a:t>
            </a:r>
            <a:r>
              <a:rPr lang="ru-RU" sz="2000" dirty="0" smtClean="0"/>
              <a:t> </a:t>
            </a:r>
            <a:r>
              <a:rPr lang="ru-RU" sz="2000" dirty="0" err="1" smtClean="0"/>
              <a:t>забезпечує</a:t>
            </a:r>
            <a:r>
              <a:rPr lang="ru-RU" sz="2000" dirty="0" smtClean="0"/>
              <a:t> </a:t>
            </a:r>
            <a:r>
              <a:rPr lang="ru-RU" sz="2000" dirty="0" err="1" smtClean="0"/>
              <a:t>пристосування</a:t>
            </a:r>
            <a:r>
              <a:rPr lang="ru-RU" sz="2000" dirty="0" smtClean="0"/>
              <a:t> </a:t>
            </a:r>
            <a:r>
              <a:rPr lang="ru-RU" sz="2000" dirty="0" err="1" smtClean="0"/>
              <a:t>організмів</a:t>
            </a:r>
            <a:r>
              <a:rPr lang="ru-RU" sz="2000" dirty="0" smtClean="0"/>
              <a:t> до умов </a:t>
            </a:r>
            <a:r>
              <a:rPr lang="ru-RU" sz="2000" dirty="0" err="1" smtClean="0"/>
              <a:t>довкілля</a:t>
            </a:r>
            <a:r>
              <a:rPr lang="ru-RU" sz="2000" dirty="0" smtClean="0"/>
              <a:t>. Цей </a:t>
            </a:r>
            <a:r>
              <a:rPr lang="ru-RU" sz="2000" dirty="0" err="1" smtClean="0"/>
              <a:t>механізм</a:t>
            </a:r>
            <a:r>
              <a:rPr lang="ru-RU" sz="2000" dirty="0" smtClean="0"/>
              <a:t> </a:t>
            </a:r>
            <a:r>
              <a:rPr lang="ru-RU" sz="2000" dirty="0" err="1" smtClean="0"/>
              <a:t>Дарвін</a:t>
            </a:r>
            <a:r>
              <a:rPr lang="ru-RU" sz="2000" dirty="0" smtClean="0"/>
              <a:t> </a:t>
            </a:r>
            <a:r>
              <a:rPr lang="ru-RU" sz="2000" dirty="0" err="1" smtClean="0"/>
              <a:t>убачав</a:t>
            </a:r>
            <a:r>
              <a:rPr lang="ru-RU" sz="2000" dirty="0" smtClean="0"/>
              <a:t> у </a:t>
            </a:r>
            <a:r>
              <a:rPr lang="ru-RU" sz="2000" dirty="0" err="1" smtClean="0"/>
              <a:t>боротьбі</a:t>
            </a:r>
            <a:r>
              <a:rPr lang="ru-RU" sz="2000" dirty="0" smtClean="0"/>
              <a:t> за </a:t>
            </a:r>
            <a:r>
              <a:rPr lang="ru-RU" sz="2000" dirty="0" err="1" smtClean="0"/>
              <a:t>існування</a:t>
            </a:r>
            <a:r>
              <a:rPr lang="ru-RU" sz="2000" dirty="0" smtClean="0"/>
              <a:t> та природному </a:t>
            </a:r>
            <a:r>
              <a:rPr lang="ru-RU" sz="2000" dirty="0" err="1" smtClean="0"/>
              <a:t>доборі</a:t>
            </a:r>
            <a:r>
              <a:rPr lang="ru-RU" sz="2000" dirty="0" smtClean="0"/>
              <a:t>.</a:t>
            </a:r>
            <a:r>
              <a:rPr lang="ru-RU" sz="2400" dirty="0" smtClean="0"/>
              <a:t/>
            </a:r>
            <a:br>
              <a:rPr lang="ru-RU" sz="2400" dirty="0" smtClean="0"/>
            </a:br>
            <a:endParaRPr lang="ru-RU" sz="2400" dirty="0"/>
          </a:p>
        </p:txBody>
      </p:sp>
      <p:pic>
        <p:nvPicPr>
          <p:cNvPr id="1026" name="Picture 2" descr="Похожее изображение"/>
          <p:cNvPicPr>
            <a:picLocks noChangeAspect="1" noChangeArrowheads="1"/>
          </p:cNvPicPr>
          <p:nvPr/>
        </p:nvPicPr>
        <p:blipFill>
          <a:blip r:embed="rId2"/>
          <a:srcRect/>
          <a:stretch>
            <a:fillRect/>
          </a:stretch>
        </p:blipFill>
        <p:spPr bwMode="auto">
          <a:xfrm>
            <a:off x="4000496" y="4143380"/>
            <a:ext cx="4067184" cy="2571768"/>
          </a:xfrm>
          <a:prstGeom prst="rect">
            <a:avLst/>
          </a:prstGeom>
          <a:ln>
            <a:noFill/>
          </a:ln>
          <a:effectLst>
            <a:softEdge rad="112500"/>
          </a:effectLst>
        </p:spPr>
      </p:pic>
      <p:sp>
        <p:nvSpPr>
          <p:cNvPr id="4" name="Солнце 3"/>
          <p:cNvSpPr/>
          <p:nvPr/>
        </p:nvSpPr>
        <p:spPr>
          <a:xfrm>
            <a:off x="6929454" y="4143380"/>
            <a:ext cx="928694" cy="114300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descr="Картинки по запросу спадкова мінливість та її види"/>
          <p:cNvPicPr>
            <a:picLocks noChangeAspect="1" noChangeArrowheads="1"/>
          </p:cNvPicPr>
          <p:nvPr/>
        </p:nvPicPr>
        <p:blipFill>
          <a:blip r:embed="rId3"/>
          <a:srcRect/>
          <a:stretch>
            <a:fillRect/>
          </a:stretch>
        </p:blipFill>
        <p:spPr bwMode="auto">
          <a:xfrm>
            <a:off x="214282" y="4429132"/>
            <a:ext cx="3743325" cy="2214554"/>
          </a:xfrm>
          <a:prstGeom prst="rect">
            <a:avLst/>
          </a:prstGeom>
          <a:ln>
            <a:noFill/>
          </a:ln>
          <a:effectLst>
            <a:softEdge rad="112500"/>
          </a:effectLst>
        </p:spPr>
      </p:pic>
      <p:sp>
        <p:nvSpPr>
          <p:cNvPr id="6" name="Двойная стрелка вверх/вниз 5"/>
          <p:cNvSpPr/>
          <p:nvPr/>
        </p:nvSpPr>
        <p:spPr>
          <a:xfrm>
            <a:off x="428596" y="357166"/>
            <a:ext cx="214314" cy="40005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283</TotalTime>
  <Words>1262</Words>
  <Application>Microsoft Office PowerPoint</Application>
  <PresentationFormat>Экран (4:3)</PresentationFormat>
  <Paragraphs>85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Солнцестояние</vt:lpstr>
      <vt:lpstr>                            Тема  уроку:  “ Розвиток  еволюційних  поглядів”</vt:lpstr>
      <vt:lpstr>Як  виникло   різноманіття   живих організмів  на  планеті Земля?  Вченими  було  визначено   декілька   основні еволюційних  теорій.    </vt:lpstr>
      <vt:lpstr>  Перша еволюційна теорія .</vt:lpstr>
      <vt:lpstr>Основні постулати  теорії  Ламарка </vt:lpstr>
      <vt:lpstr>         Теорія природного  добору Чарльза Дарвіна  </vt:lpstr>
      <vt:lpstr>Еволюція,   за Дарвіном,   полягає в безперервних пристосувальних  змінах  видів.  Еволюція відбувається на основі спадкової мінливості під дією боротьби за  існування, результатом якої є природний добір. </vt:lpstr>
      <vt:lpstr>Природний  добір. </vt:lpstr>
      <vt:lpstr>Однією   із  форм  природного  добору   є  статевий добір.</vt:lpstr>
      <vt:lpstr>Спадкова   мінливість — це зміни, які виникають у кожного організму індивідуально, незалежно від змін довкілля, і передаються нащадкам. Від спадкової мінливості Дарвін відрізняв неспадкову (визначену), яка проявляється в усіх особин виду однаково під дією певного чинника і зникає у нащадків, коли дія цього чинника припиняється. Наприклад, коні, перевезені на невеликі острови чи в гори, через кілька поколінь дрібнішають. Коли ж цих тварин почати утримувати на низинних рівнинах, то через кілька поколінь вони знову досягнуть розмірів своїх предків. Оскільки невизначена (спадкова) мінливість сама по собі не має пристосувального характеру (неадаптивна), то мав існувати певний природний механізм, який забезпечує пристосування організмів до умов довкілля. Цей механізм Дарвін убачав у боротьбі за існування та природному доборі. </vt:lpstr>
      <vt:lpstr>Основні  положення   синтетичної   теорії   еволюції</vt:lpstr>
      <vt:lpstr>     Еволюція людини: цікаві факти  </vt:lpstr>
      <vt:lpstr>        Самоконтроль знань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Асус</cp:lastModifiedBy>
  <cp:revision>36</cp:revision>
  <dcterms:modified xsi:type="dcterms:W3CDTF">2019-03-01T15:04:33Z</dcterms:modified>
</cp:coreProperties>
</file>