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5" r:id="rId3"/>
    <p:sldId id="296" r:id="rId4"/>
    <p:sldId id="257" r:id="rId5"/>
    <p:sldId id="289" r:id="rId6"/>
    <p:sldId id="290" r:id="rId7"/>
    <p:sldId id="291" r:id="rId8"/>
    <p:sldId id="286" r:id="rId9"/>
    <p:sldId id="258" r:id="rId10"/>
    <p:sldId id="259" r:id="rId11"/>
    <p:sldId id="283" r:id="rId12"/>
    <p:sldId id="288" r:id="rId13"/>
    <p:sldId id="297" r:id="rId14"/>
    <p:sldId id="260" r:id="rId15"/>
    <p:sldId id="261" r:id="rId16"/>
    <p:sldId id="262" r:id="rId17"/>
    <p:sldId id="263" r:id="rId18"/>
    <p:sldId id="285" r:id="rId19"/>
    <p:sldId id="264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01" autoAdjust="0"/>
    <p:restoredTop sz="94660"/>
  </p:normalViewPr>
  <p:slideViewPr>
    <p:cSldViewPr>
      <p:cViewPr varScale="1">
        <p:scale>
          <a:sx n="61" d="100"/>
          <a:sy n="61" d="100"/>
        </p:scale>
        <p:origin x="17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48E1-F04B-444E-9AC6-4B3F033ABAC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1646B-24B0-4AC4-A1F8-534CE497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2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646B-24B0-4AC4-A1F8-534CE4972F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6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79D6-F141-460B-90BB-AA2CECFAE6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5180-0819-467C-A229-2DB5DBA1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79D6-F141-460B-90BB-AA2CECFAE6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5180-0819-467C-A229-2DB5DBA1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7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79D6-F141-460B-90BB-AA2CECFAE6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5180-0819-467C-A229-2DB5DBA1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5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79D6-F141-460B-90BB-AA2CECFAE6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5180-0819-467C-A229-2DB5DBA1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8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79D6-F141-460B-90BB-AA2CECFAE6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5180-0819-467C-A229-2DB5DBA1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79D6-F141-460B-90BB-AA2CECFAE6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5180-0819-467C-A229-2DB5DBA1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79D6-F141-460B-90BB-AA2CECFAE6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5180-0819-467C-A229-2DB5DBA1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4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79D6-F141-460B-90BB-AA2CECFAE6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5180-0819-467C-A229-2DB5DBA1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1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79D6-F141-460B-90BB-AA2CECFAE6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5180-0819-467C-A229-2DB5DBA1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79D6-F141-460B-90BB-AA2CECFAE6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5180-0819-467C-A229-2DB5DBA1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0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79D6-F141-460B-90BB-AA2CECFAE6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5180-0819-467C-A229-2DB5DBA1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4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79D6-F141-460B-90BB-AA2CECFAE6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E5180-0819-467C-A229-2DB5DBA1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Джанні </a:t>
            </a:r>
            <a:r>
              <a:rPr lang="uk-UA" dirty="0" err="1" smtClean="0"/>
              <a:t>Родарі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C00000"/>
                </a:solidFill>
              </a:rPr>
              <a:t>«Листівки з видами міст»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05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394960" cy="359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933056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Одна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впізнаваних</a:t>
            </a:r>
            <a:r>
              <a:rPr lang="ru-RU" dirty="0"/>
              <a:t> </a:t>
            </a:r>
            <a:r>
              <a:rPr lang="ru-RU" dirty="0" err="1"/>
              <a:t>пам’яток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–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залишок</a:t>
            </a:r>
            <a:r>
              <a:rPr lang="ru-RU" dirty="0"/>
              <a:t> </a:t>
            </a:r>
            <a:r>
              <a:rPr lang="ru-RU" dirty="0" err="1"/>
              <a:t>старовини</a:t>
            </a:r>
            <a:r>
              <a:rPr lang="ru-RU" dirty="0"/>
              <a:t>, </a:t>
            </a:r>
            <a:r>
              <a:rPr lang="ru-RU" dirty="0" err="1"/>
              <a:t>типовий</a:t>
            </a:r>
            <a:r>
              <a:rPr lang="ru-RU" dirty="0"/>
              <a:t> </a:t>
            </a:r>
            <a:r>
              <a:rPr lang="ru-RU" dirty="0" err="1"/>
              <a:t>амфітеатр</a:t>
            </a:r>
            <a:r>
              <a:rPr lang="ru-RU" dirty="0"/>
              <a:t>, 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smtClean="0"/>
              <a:t>диво,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доказ</a:t>
            </a:r>
            <a:r>
              <a:rPr lang="ru-RU" dirty="0"/>
              <a:t> </a:t>
            </a:r>
            <a:r>
              <a:rPr lang="ru-RU" dirty="0" err="1"/>
              <a:t>пишності</a:t>
            </a:r>
            <a:r>
              <a:rPr lang="ru-RU" dirty="0"/>
              <a:t> та </a:t>
            </a:r>
            <a:r>
              <a:rPr lang="ru-RU" dirty="0" err="1"/>
              <a:t>жорстокості</a:t>
            </a:r>
            <a:r>
              <a:rPr lang="ru-RU" dirty="0"/>
              <a:t> </a:t>
            </a:r>
            <a:r>
              <a:rPr lang="ru-RU" dirty="0" err="1"/>
              <a:t>римського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– </a:t>
            </a:r>
            <a:r>
              <a:rPr lang="ru-RU" dirty="0" err="1"/>
              <a:t>Колізей</a:t>
            </a:r>
            <a:r>
              <a:rPr lang="ru-RU" dirty="0"/>
              <a:t> 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дубльований</a:t>
            </a:r>
            <a:r>
              <a:rPr lang="ru-RU" dirty="0"/>
              <a:t> </a:t>
            </a:r>
            <a:r>
              <a:rPr lang="ru-RU" dirty="0" err="1"/>
              <a:t>незліченну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але так і </a:t>
            </a:r>
            <a:r>
              <a:rPr lang="ru-RU" dirty="0" err="1"/>
              <a:t>залишається</a:t>
            </a:r>
            <a:r>
              <a:rPr lang="ru-RU" dirty="0"/>
              <a:t> одним з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для </a:t>
            </a:r>
            <a:r>
              <a:rPr lang="ru-RU" dirty="0" err="1"/>
              <a:t>відвідування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Колізей</a:t>
            </a:r>
            <a:r>
              <a:rPr lang="ru-RU" dirty="0"/>
              <a:t> (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 smtClean="0"/>
              <a:t>Флавіїв</a:t>
            </a:r>
            <a:r>
              <a:rPr lang="ru-RU" dirty="0" smtClean="0"/>
              <a:t> </a:t>
            </a:r>
            <a:r>
              <a:rPr lang="ru-RU" dirty="0" err="1"/>
              <a:t>амфітеатр</a:t>
            </a:r>
            <a:r>
              <a:rPr lang="ru-RU" dirty="0"/>
              <a:t>)  - </a:t>
            </a:r>
            <a:r>
              <a:rPr lang="ru-RU" dirty="0" err="1" smtClean="0"/>
              <a:t>еліптичний</a:t>
            </a:r>
            <a:r>
              <a:rPr lang="ru-RU" dirty="0" smtClean="0"/>
              <a:t> </a:t>
            </a:r>
            <a:r>
              <a:rPr lang="ru-RU" dirty="0" err="1"/>
              <a:t>амфітеатр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Рим </a:t>
            </a:r>
            <a:r>
              <a:rPr lang="ru-RU" dirty="0" smtClean="0"/>
              <a:t>, </a:t>
            </a:r>
            <a:r>
              <a:rPr lang="ru-RU" dirty="0" err="1"/>
              <a:t>найбільший</a:t>
            </a:r>
            <a:r>
              <a:rPr lang="ru-RU" dirty="0"/>
              <a:t> з коли-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побудованих</a:t>
            </a:r>
            <a:r>
              <a:rPr lang="ru-RU" dirty="0"/>
              <a:t> у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уважається</a:t>
            </a:r>
            <a:r>
              <a:rPr lang="ru-RU" dirty="0"/>
              <a:t> одним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добутків</a:t>
            </a:r>
            <a:r>
              <a:rPr lang="ru-RU" dirty="0"/>
              <a:t>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почалося</a:t>
            </a:r>
            <a:r>
              <a:rPr lang="ru-RU" dirty="0"/>
              <a:t> в 72 р. при </a:t>
            </a:r>
            <a:r>
              <a:rPr lang="ru-RU" dirty="0" err="1"/>
              <a:t>імператорах</a:t>
            </a:r>
            <a:r>
              <a:rPr lang="ru-RU" dirty="0"/>
              <a:t> </a:t>
            </a:r>
            <a:r>
              <a:rPr lang="ru-RU" dirty="0" err="1"/>
              <a:t>династії</a:t>
            </a:r>
            <a:r>
              <a:rPr lang="ru-RU" dirty="0"/>
              <a:t> </a:t>
            </a:r>
            <a:r>
              <a:rPr lang="ru-RU" dirty="0" err="1" smtClean="0"/>
              <a:t>Флавіїв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було</a:t>
            </a:r>
            <a:r>
              <a:rPr lang="ru-RU" dirty="0"/>
              <a:t> завершено в 80 г.</a:t>
            </a:r>
          </a:p>
        </p:txBody>
      </p:sp>
    </p:spTree>
    <p:extLst>
      <p:ext uri="{BB962C8B-B14F-4D97-AF65-F5344CB8AC3E}">
        <p14:creationId xmlns:p14="http://schemas.microsoft.com/office/powerpoint/2010/main" val="2158974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248000" cy="543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768" y="5805264"/>
            <a:ext cx="8253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Спочиваючи</a:t>
            </a:r>
            <a:r>
              <a:rPr lang="ru-RU" dirty="0"/>
              <a:t> в </a:t>
            </a:r>
            <a:r>
              <a:rPr lang="ru-RU" dirty="0" err="1"/>
              <a:t>долині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Палатином</a:t>
            </a:r>
            <a:r>
              <a:rPr lang="ru-RU" dirty="0"/>
              <a:t> і </a:t>
            </a:r>
            <a:r>
              <a:rPr lang="ru-RU" dirty="0" err="1"/>
              <a:t>Капітолійським</a:t>
            </a:r>
            <a:r>
              <a:rPr lang="ru-RU" dirty="0"/>
              <a:t> </a:t>
            </a:r>
            <a:r>
              <a:rPr lang="ru-RU" dirty="0" err="1"/>
              <a:t>пагорбом</a:t>
            </a:r>
            <a:r>
              <a:rPr lang="ru-RU" dirty="0"/>
              <a:t>, </a:t>
            </a:r>
            <a:r>
              <a:rPr lang="ru-RU" dirty="0" err="1"/>
              <a:t>Римський</a:t>
            </a:r>
            <a:r>
              <a:rPr lang="ru-RU" dirty="0"/>
              <a:t> форум – </a:t>
            </a:r>
            <a:r>
              <a:rPr lang="ru-RU" dirty="0" err="1"/>
              <a:t>безумовно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найістотніших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розкопок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 </a:t>
            </a:r>
            <a:r>
              <a:rPr lang="ru-RU" dirty="0" err="1"/>
              <a:t>Серце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795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2598"/>
            <a:ext cx="6455442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4104456" cy="480131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r>
              <a:rPr lang="vi-VN" dirty="0" smtClean="0"/>
              <a:t>Міла́н 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vi-VN" dirty="0"/>
              <a:t>місто в північній Італії, адміністративний центр провінції Мілан у області </a:t>
            </a:r>
            <a:r>
              <a:rPr lang="vi-VN" dirty="0" smtClean="0"/>
              <a:t>Ломбардія.</a:t>
            </a:r>
            <a:endParaRPr lang="vi-VN" dirty="0"/>
          </a:p>
          <a:p>
            <a:r>
              <a:rPr lang="uk-UA" dirty="0" smtClean="0"/>
              <a:t>   </a:t>
            </a:r>
            <a:r>
              <a:rPr lang="vi-VN" dirty="0" smtClean="0"/>
              <a:t>Мілан </a:t>
            </a:r>
            <a:r>
              <a:rPr lang="vi-VN" dirty="0"/>
              <a:t>— значний фінансовий, промисловий, науковий і культурний центр Італії. Тут діє єдина в країні Італійська фондова біржа (</a:t>
            </a:r>
            <a:r>
              <a:rPr lang="en-US" dirty="0" err="1"/>
              <a:t>Borsa</a:t>
            </a:r>
            <a:r>
              <a:rPr lang="en-US" dirty="0"/>
              <a:t> </a:t>
            </a:r>
            <a:r>
              <a:rPr lang="en-US" dirty="0" err="1"/>
              <a:t>Italiana</a:t>
            </a:r>
            <a:r>
              <a:rPr lang="en-US" dirty="0"/>
              <a:t>). </a:t>
            </a:r>
            <a:r>
              <a:rPr lang="vi-VN" dirty="0"/>
              <a:t>Тут добре розвинені машинобудування (у тому числі автомобілебудування), кольорова металургія (алюміній, мідь), нафтопереробна, хімічна промисловість, виробництво автопокришок, легка промисловість (одяг, взуття), фармацевтична промисловість, харчова, поліграфія і книговидання.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420" y="592268"/>
            <a:ext cx="4536504" cy="618630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Міланський</a:t>
            </a:r>
            <a:r>
              <a:rPr lang="ru-RU" dirty="0" smtClean="0"/>
              <a:t> </a:t>
            </a:r>
            <a:r>
              <a:rPr lang="ru-RU" dirty="0"/>
              <a:t>собор (</a:t>
            </a:r>
            <a:r>
              <a:rPr lang="ru-RU" dirty="0" err="1"/>
              <a:t>італ</a:t>
            </a:r>
            <a:r>
              <a:rPr lang="ru-RU" dirty="0"/>
              <a:t>. </a:t>
            </a:r>
            <a:r>
              <a:rPr lang="en-US" dirty="0" err="1"/>
              <a:t>Duomo</a:t>
            </a:r>
            <a:r>
              <a:rPr lang="en-US" dirty="0"/>
              <a:t> di Milano) — </a:t>
            </a:r>
            <a:r>
              <a:rPr lang="ru-RU" dirty="0" err="1"/>
              <a:t>кафедральний</a:t>
            </a:r>
            <a:r>
              <a:rPr lang="ru-RU" dirty="0"/>
              <a:t> собор в </a:t>
            </a:r>
            <a:r>
              <a:rPr lang="ru-RU" dirty="0" err="1"/>
              <a:t>Мілані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різдву</a:t>
            </a:r>
            <a:r>
              <a:rPr lang="ru-RU" dirty="0"/>
              <a:t>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Діви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. </a:t>
            </a:r>
            <a:r>
              <a:rPr lang="ru-RU" dirty="0" err="1"/>
              <a:t>Побудований</a:t>
            </a:r>
            <a:r>
              <a:rPr lang="ru-RU" dirty="0"/>
              <a:t> в </a:t>
            </a:r>
            <a:r>
              <a:rPr lang="ru-RU" dirty="0" err="1"/>
              <a:t>готичному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з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мармуру</a:t>
            </a:r>
            <a:r>
              <a:rPr lang="ru-RU" dirty="0"/>
              <a:t>.</a:t>
            </a:r>
          </a:p>
          <a:p>
            <a:r>
              <a:rPr lang="ru-RU" dirty="0" smtClean="0"/>
              <a:t>    У </a:t>
            </a:r>
            <a:r>
              <a:rPr lang="ru-RU" dirty="0" err="1"/>
              <a:t>римську</a:t>
            </a:r>
            <a:r>
              <a:rPr lang="ru-RU" dirty="0"/>
              <a:t> </a:t>
            </a:r>
            <a:r>
              <a:rPr lang="ru-RU" dirty="0" err="1"/>
              <a:t>епоху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Міланського</a:t>
            </a:r>
            <a:r>
              <a:rPr lang="ru-RU" dirty="0"/>
              <a:t> собору </a:t>
            </a:r>
            <a:r>
              <a:rPr lang="ru-RU" dirty="0" err="1"/>
              <a:t>знаходився</a:t>
            </a:r>
            <a:r>
              <a:rPr lang="ru-RU" dirty="0"/>
              <a:t> храм,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Мінерві</a:t>
            </a:r>
            <a:r>
              <a:rPr lang="ru-RU" dirty="0"/>
              <a:t>, а 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християнські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- </a:t>
            </a:r>
            <a:r>
              <a:rPr lang="ru-RU" dirty="0" err="1"/>
              <a:t>церква</a:t>
            </a:r>
            <a:r>
              <a:rPr lang="ru-RU" dirty="0"/>
              <a:t> Санта-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Маджоре</a:t>
            </a:r>
            <a:r>
              <a:rPr lang="ru-RU" dirty="0"/>
              <a:t> і </a:t>
            </a:r>
            <a:r>
              <a:rPr lang="ru-RU" dirty="0" err="1"/>
              <a:t>церква</a:t>
            </a:r>
            <a:r>
              <a:rPr lang="ru-RU" dirty="0"/>
              <a:t> Санта-Текла. До </a:t>
            </a:r>
            <a:r>
              <a:rPr lang="en-US" dirty="0"/>
              <a:t>XVI </a:t>
            </a:r>
            <a:r>
              <a:rPr lang="ru-RU" dirty="0"/>
              <a:t>ст.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церкви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знесені</a:t>
            </a:r>
            <a:r>
              <a:rPr lang="ru-RU" dirty="0"/>
              <a:t>. Перший </a:t>
            </a:r>
            <a:r>
              <a:rPr lang="ru-RU" dirty="0" err="1"/>
              <a:t>камінь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фундамент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закладений</a:t>
            </a:r>
            <a:r>
              <a:rPr lang="ru-RU" dirty="0"/>
              <a:t>, в 1386 </a:t>
            </a:r>
            <a:r>
              <a:rPr lang="ru-RU" dirty="0" err="1"/>
              <a:t>році</a:t>
            </a:r>
            <a:r>
              <a:rPr lang="ru-RU" dirty="0"/>
              <a:t> (</a:t>
            </a:r>
            <a:r>
              <a:rPr lang="ru-RU" dirty="0" err="1"/>
              <a:t>ця</a:t>
            </a:r>
            <a:r>
              <a:rPr lang="ru-RU" dirty="0"/>
              <a:t> дата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достовірною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точна дата </a:t>
            </a:r>
            <a:r>
              <a:rPr lang="ru-RU" dirty="0" err="1"/>
              <a:t>невідома</a:t>
            </a:r>
            <a:r>
              <a:rPr lang="ru-RU" dirty="0"/>
              <a:t>), а </a:t>
            </a:r>
            <a:r>
              <a:rPr lang="ru-RU" dirty="0" err="1"/>
              <a:t>останній</a:t>
            </a:r>
            <a:r>
              <a:rPr lang="ru-RU" dirty="0"/>
              <a:t> -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20 ст. Сам Наполеон Бонапарт </a:t>
            </a:r>
            <a:r>
              <a:rPr lang="ru-RU" dirty="0" err="1"/>
              <a:t>вибрав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собор для </a:t>
            </a:r>
            <a:r>
              <a:rPr lang="ru-RU" dirty="0" err="1"/>
              <a:t>коронації.Пишна</a:t>
            </a:r>
            <a:r>
              <a:rPr lang="ru-RU" dirty="0"/>
              <a:t> </a:t>
            </a:r>
            <a:r>
              <a:rPr lang="ru-RU" dirty="0" err="1"/>
              <a:t>церемонія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Наполеона на пост короля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20 </a:t>
            </a:r>
            <a:r>
              <a:rPr lang="ru-RU" dirty="0" err="1"/>
              <a:t>травня</a:t>
            </a:r>
            <a:r>
              <a:rPr lang="ru-RU" dirty="0"/>
              <a:t> 1805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ажурними</a:t>
            </a:r>
            <a:r>
              <a:rPr lang="ru-RU" dirty="0"/>
              <a:t> </a:t>
            </a:r>
            <a:r>
              <a:rPr lang="ru-RU" dirty="0" err="1"/>
              <a:t>склепіннями</a:t>
            </a:r>
            <a:r>
              <a:rPr lang="ru-RU" dirty="0"/>
              <a:t> </a:t>
            </a:r>
            <a:r>
              <a:rPr lang="ru-RU" dirty="0" err="1"/>
              <a:t>Дуомо</a:t>
            </a:r>
            <a:r>
              <a:rPr lang="ru-RU" dirty="0"/>
              <a:t>. На честь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пам'ятної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виготовлена</a:t>
            </a:r>
            <a:r>
              <a:rPr lang="ru-RU" dirty="0"/>
              <a:t> ​​статуя Бонапарта, яка </a:t>
            </a:r>
            <a:r>
              <a:rPr lang="ru-RU" dirty="0" err="1"/>
              <a:t>прикрашає</a:t>
            </a:r>
            <a:r>
              <a:rPr lang="ru-RU" dirty="0"/>
              <a:t> один з </a:t>
            </a:r>
            <a:r>
              <a:rPr lang="ru-RU" dirty="0" err="1"/>
              <a:t>шпилів</a:t>
            </a:r>
            <a:r>
              <a:rPr lang="ru-RU" dirty="0"/>
              <a:t> </a:t>
            </a:r>
            <a:r>
              <a:rPr lang="ru-RU" dirty="0" smtClean="0"/>
              <a:t>собору.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12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" y="84489"/>
            <a:ext cx="8907476" cy="651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Міланський собор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7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3" y="116632"/>
            <a:ext cx="5162433" cy="39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6849728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22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"/>
          <a:stretch/>
        </p:blipFill>
        <p:spPr>
          <a:xfrm>
            <a:off x="251520" y="116632"/>
            <a:ext cx="6858000" cy="30519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38" y="3145666"/>
            <a:ext cx="5334000" cy="3627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728168"/>
            <a:ext cx="3356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Піза</a:t>
            </a:r>
            <a:r>
              <a:rPr lang="ru-RU" dirty="0"/>
              <a:t> (</a:t>
            </a:r>
            <a:r>
              <a:rPr lang="ru-RU" dirty="0" err="1"/>
              <a:t>італ</a:t>
            </a:r>
            <a:r>
              <a:rPr lang="ru-RU" dirty="0"/>
              <a:t>. </a:t>
            </a:r>
            <a:r>
              <a:rPr lang="en-US" dirty="0"/>
              <a:t>Pisa) — </a:t>
            </a:r>
            <a:r>
              <a:rPr lang="ru-RU" dirty="0" err="1"/>
              <a:t>місто</a:t>
            </a:r>
            <a:r>
              <a:rPr lang="ru-RU" dirty="0"/>
              <a:t> та </a:t>
            </a:r>
            <a:r>
              <a:rPr lang="ru-RU" dirty="0" err="1"/>
              <a:t>муніципалітет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, у </a:t>
            </a:r>
            <a:r>
              <a:rPr lang="ru-RU" dirty="0" err="1"/>
              <a:t>регіоні</a:t>
            </a:r>
            <a:r>
              <a:rPr lang="ru-RU" dirty="0"/>
              <a:t> Тоскана, 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провінції</a:t>
            </a:r>
            <a:r>
              <a:rPr lang="ru-RU" dirty="0"/>
              <a:t> </a:t>
            </a:r>
            <a:r>
              <a:rPr lang="ru-RU" dirty="0" err="1"/>
              <a:t>Піза</a:t>
            </a:r>
            <a:r>
              <a:rPr lang="ru-RU" dirty="0"/>
              <a:t>, </a:t>
            </a:r>
            <a:r>
              <a:rPr lang="ru-RU" dirty="0" err="1"/>
              <a:t>відоме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падаючій</a:t>
            </a:r>
            <a:r>
              <a:rPr lang="ru-RU" dirty="0"/>
              <a:t> </a:t>
            </a:r>
            <a:r>
              <a:rPr lang="ru-RU" dirty="0" err="1"/>
              <a:t>Пізанській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, </a:t>
            </a:r>
            <a:r>
              <a:rPr lang="ru-RU" dirty="0" err="1"/>
              <a:t>розташованої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. </a:t>
            </a:r>
            <a:r>
              <a:rPr lang="ru-RU" dirty="0" err="1"/>
              <a:t>Піза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правому </a:t>
            </a:r>
            <a:r>
              <a:rPr lang="ru-RU" dirty="0" err="1"/>
              <a:t>березі</a:t>
            </a:r>
            <a:r>
              <a:rPr lang="ru-RU" dirty="0"/>
              <a:t> гирла </a:t>
            </a:r>
            <a:r>
              <a:rPr lang="ru-RU" dirty="0" err="1"/>
              <a:t>ріки</a:t>
            </a:r>
            <a:r>
              <a:rPr lang="ru-RU" dirty="0"/>
              <a:t> </a:t>
            </a:r>
            <a:r>
              <a:rPr lang="ru-RU" dirty="0" err="1"/>
              <a:t>Арно</a:t>
            </a:r>
            <a:r>
              <a:rPr lang="ru-RU" dirty="0"/>
              <a:t>, при </a:t>
            </a:r>
            <a:r>
              <a:rPr lang="ru-RU" dirty="0" err="1"/>
              <a:t>Ліґурійському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8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2514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Пізанську</a:t>
            </a:r>
            <a:r>
              <a:rPr lang="ru-RU" dirty="0" smtClean="0"/>
              <a:t> </a:t>
            </a:r>
            <a:r>
              <a:rPr lang="ru-RU" dirty="0"/>
              <a:t>вежу почали </a:t>
            </a:r>
            <a:r>
              <a:rPr lang="ru-RU" dirty="0" err="1"/>
              <a:t>будувати</a:t>
            </a:r>
            <a:r>
              <a:rPr lang="ru-RU" dirty="0"/>
              <a:t> в 1173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Передбачалося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буде </a:t>
            </a:r>
            <a:r>
              <a:rPr lang="ru-RU" dirty="0" err="1"/>
              <a:t>дзвіниця</a:t>
            </a:r>
            <a:r>
              <a:rPr lang="ru-RU" dirty="0"/>
              <a:t> для кафедрального собору. Але через </a:t>
            </a:r>
            <a:r>
              <a:rPr lang="ru-RU" dirty="0" err="1"/>
              <a:t>помилку</a:t>
            </a:r>
            <a:r>
              <a:rPr lang="ru-RU" dirty="0"/>
              <a:t> </a:t>
            </a:r>
            <a:r>
              <a:rPr lang="ru-RU" dirty="0" err="1"/>
              <a:t>архітекторів</a:t>
            </a:r>
            <a:r>
              <a:rPr lang="ru-RU" dirty="0"/>
              <a:t> вежа практично </a:t>
            </a:r>
            <a:r>
              <a:rPr lang="ru-RU" dirty="0" err="1"/>
              <a:t>відразу</a:t>
            </a:r>
            <a:r>
              <a:rPr lang="ru-RU" dirty="0"/>
              <a:t> стала </a:t>
            </a:r>
            <a:r>
              <a:rPr lang="ru-RU" dirty="0" err="1"/>
              <a:t>хилитися</a:t>
            </a:r>
            <a:r>
              <a:rPr lang="ru-RU" dirty="0"/>
              <a:t>, через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м`який</a:t>
            </a:r>
            <a:r>
              <a:rPr lang="ru-RU" dirty="0"/>
              <a:t> шар </a:t>
            </a:r>
            <a:r>
              <a:rPr lang="ru-RU" dirty="0" err="1"/>
              <a:t>ґрунту</a:t>
            </a:r>
            <a:r>
              <a:rPr lang="ru-RU" dirty="0"/>
              <a:t> для такого </a:t>
            </a:r>
            <a:r>
              <a:rPr lang="ru-RU" dirty="0" err="1"/>
              <a:t>масивного</a:t>
            </a:r>
            <a:r>
              <a:rPr lang="ru-RU" dirty="0"/>
              <a:t> </a:t>
            </a:r>
            <a:r>
              <a:rPr lang="ru-RU" dirty="0" err="1"/>
              <a:t>спорудження</a:t>
            </a:r>
            <a:r>
              <a:rPr lang="ru-RU" dirty="0"/>
              <a:t>. </a:t>
            </a:r>
            <a:r>
              <a:rPr lang="ru-RU" dirty="0" err="1"/>
              <a:t>Звичайно</a:t>
            </a:r>
            <a:r>
              <a:rPr lang="ru-RU" dirty="0"/>
              <a:t> ж, </a:t>
            </a:r>
            <a:r>
              <a:rPr lang="ru-RU" dirty="0" err="1"/>
              <a:t>будівельники</a:t>
            </a:r>
            <a:r>
              <a:rPr lang="ru-RU" dirty="0"/>
              <a:t>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виправити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недолік</a:t>
            </a:r>
            <a:r>
              <a:rPr lang="ru-RU" dirty="0"/>
              <a:t> (</a:t>
            </a:r>
            <a:r>
              <a:rPr lang="ru-RU" dirty="0" err="1"/>
              <a:t>протягом</a:t>
            </a:r>
            <a:r>
              <a:rPr lang="ru-RU" dirty="0"/>
              <a:t> 180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уживали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по </a:t>
            </a:r>
            <a:r>
              <a:rPr lang="ru-RU" dirty="0" err="1"/>
              <a:t>випрямленню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), але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марні</a:t>
            </a:r>
            <a:r>
              <a:rPr lang="ru-RU" dirty="0"/>
              <a:t>. Так одна проста </a:t>
            </a:r>
            <a:r>
              <a:rPr lang="ru-RU" dirty="0" err="1"/>
              <a:t>помилка</a:t>
            </a:r>
            <a:r>
              <a:rPr lang="ru-RU" dirty="0"/>
              <a:t>, </a:t>
            </a:r>
            <a:r>
              <a:rPr lang="ru-RU" dirty="0" err="1"/>
              <a:t>зробила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дзвіниці</a:t>
            </a:r>
            <a:r>
              <a:rPr lang="ru-RU" dirty="0"/>
              <a:t> </a:t>
            </a:r>
            <a:r>
              <a:rPr lang="ru-RU" dirty="0" err="1"/>
              <a:t>справжню</a:t>
            </a:r>
            <a:r>
              <a:rPr lang="ru-RU" dirty="0"/>
              <a:t> легенду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3619"/>
            <a:ext cx="720601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6667500" cy="5000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51723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Венеція</a:t>
            </a:r>
            <a:r>
              <a:rPr lang="en-US" dirty="0"/>
              <a:t> — </a:t>
            </a:r>
            <a:r>
              <a:rPr lang="ru-RU" dirty="0" err="1"/>
              <a:t>місто</a:t>
            </a:r>
            <a:r>
              <a:rPr lang="ru-RU" dirty="0"/>
              <a:t> та </a:t>
            </a:r>
            <a:r>
              <a:rPr lang="ru-RU" dirty="0" err="1" smtClean="0"/>
              <a:t>муніципалітет</a:t>
            </a:r>
            <a:r>
              <a:rPr lang="ru-RU" dirty="0"/>
              <a:t> 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 </a:t>
            </a:r>
            <a:r>
              <a:rPr lang="ru-RU" dirty="0" err="1" smtClean="0"/>
              <a:t>Італії</a:t>
            </a:r>
            <a:r>
              <a:rPr lang="ru-RU" dirty="0" smtClean="0"/>
              <a:t>, 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 </a:t>
            </a:r>
            <a:r>
              <a:rPr lang="ru-RU" dirty="0" err="1" smtClean="0"/>
              <a:t>Венето</a:t>
            </a:r>
            <a:r>
              <a:rPr lang="ru-RU" dirty="0" smtClean="0"/>
              <a:t>. </a:t>
            </a:r>
            <a:r>
              <a:rPr lang="ru-RU" dirty="0" err="1"/>
              <a:t>Венеція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як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туристичний</a:t>
            </a:r>
            <a:r>
              <a:rPr lang="ru-RU" dirty="0"/>
              <a:t> </a:t>
            </a:r>
            <a:r>
              <a:rPr lang="ru-RU" dirty="0" err="1" smtClean="0"/>
              <a:t>центр.Місто</a:t>
            </a:r>
            <a:r>
              <a:rPr lang="ru-RU" dirty="0" smtClean="0"/>
              <a:t> </a:t>
            </a:r>
            <a:r>
              <a:rPr lang="ru-RU" dirty="0" err="1"/>
              <a:t>розташоване</a:t>
            </a:r>
            <a:r>
              <a:rPr lang="ru-RU" dirty="0"/>
              <a:t> на 117 невеликих островах </a:t>
            </a:r>
            <a:r>
              <a:rPr lang="ru-RU" dirty="0" smtClean="0"/>
              <a:t>у </a:t>
            </a:r>
            <a:r>
              <a:rPr lang="ru-RU" dirty="0" err="1" smtClean="0"/>
              <a:t>Венеціанській</a:t>
            </a:r>
            <a:r>
              <a:rPr lang="ru-RU" dirty="0" smtClean="0"/>
              <a:t> </a:t>
            </a:r>
            <a:r>
              <a:rPr lang="ru-RU" dirty="0" err="1" smtClean="0"/>
              <a:t>лагуні</a:t>
            </a:r>
            <a:r>
              <a:rPr lang="ru-RU" dirty="0" smtClean="0"/>
              <a:t> </a:t>
            </a:r>
            <a:r>
              <a:rPr lang="ru-RU" dirty="0" err="1" smtClean="0"/>
              <a:t>Адріатичного</a:t>
            </a:r>
            <a:r>
              <a:rPr lang="ru-RU" dirty="0" smtClean="0"/>
              <a:t> моря.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1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875468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8996" y="183576"/>
            <a:ext cx="48245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Джанні</a:t>
            </a:r>
            <a:r>
              <a:rPr lang="ru-RU" dirty="0" smtClean="0"/>
              <a:t> </a:t>
            </a:r>
            <a:r>
              <a:rPr lang="ru-RU" dirty="0" err="1"/>
              <a:t>Родарі</a:t>
            </a:r>
            <a:r>
              <a:rPr lang="ru-RU" dirty="0"/>
              <a:t> –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італійський</a:t>
            </a:r>
            <a:r>
              <a:rPr lang="ru-RU" dirty="0"/>
              <a:t> дитячий </a:t>
            </a:r>
            <a:r>
              <a:rPr lang="ru-RU" dirty="0" err="1"/>
              <a:t>письменник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виріс</a:t>
            </a:r>
            <a:r>
              <a:rPr lang="ru-RU" dirty="0"/>
              <a:t> у </a:t>
            </a:r>
            <a:r>
              <a:rPr lang="ru-RU" dirty="0" err="1"/>
              <a:t>бідній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, а тому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розпещений</a:t>
            </a:r>
            <a:r>
              <a:rPr lang="ru-RU" dirty="0"/>
              <a:t> у </a:t>
            </a:r>
            <a:r>
              <a:rPr lang="ru-RU" dirty="0" err="1"/>
              <a:t>дитинстві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розкішшю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ситістю</a:t>
            </a:r>
            <a:r>
              <a:rPr lang="ru-RU" dirty="0"/>
              <a:t>. Маленький </a:t>
            </a:r>
            <a:r>
              <a:rPr lang="ru-RU" dirty="0" err="1"/>
              <a:t>Джанні</a:t>
            </a:r>
            <a:r>
              <a:rPr lang="ru-RU" dirty="0"/>
              <a:t> </a:t>
            </a:r>
            <a:r>
              <a:rPr lang="ru-RU" dirty="0" err="1"/>
              <a:t>складав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, </a:t>
            </a:r>
            <a:r>
              <a:rPr lang="ru-RU" dirty="0" err="1"/>
              <a:t>вчився</a:t>
            </a:r>
            <a:r>
              <a:rPr lang="ru-RU" dirty="0"/>
              <a:t> </a:t>
            </a:r>
            <a:r>
              <a:rPr lang="ru-RU" dirty="0" err="1"/>
              <a:t>грати</a:t>
            </a:r>
            <a:r>
              <a:rPr lang="ru-RU" dirty="0"/>
              <a:t> на </a:t>
            </a:r>
            <a:r>
              <a:rPr lang="ru-RU" dirty="0" err="1"/>
              <a:t>скрипці</a:t>
            </a:r>
            <a:r>
              <a:rPr lang="ru-RU" dirty="0"/>
              <a:t> і з </a:t>
            </a:r>
            <a:r>
              <a:rPr lang="ru-RU" dirty="0" err="1"/>
              <a:t>задоволенням</a:t>
            </a:r>
            <a:r>
              <a:rPr lang="ru-RU" dirty="0"/>
              <a:t> </a:t>
            </a:r>
            <a:r>
              <a:rPr lang="ru-RU" dirty="0" err="1"/>
              <a:t>малював</a:t>
            </a:r>
            <a:r>
              <a:rPr lang="ru-RU" dirty="0"/>
              <a:t>, </a:t>
            </a:r>
            <a:r>
              <a:rPr lang="ru-RU" dirty="0" err="1"/>
              <a:t>мріючи</a:t>
            </a:r>
            <a:r>
              <a:rPr lang="ru-RU" dirty="0"/>
              <a:t> стати </a:t>
            </a:r>
            <a:r>
              <a:rPr lang="ru-RU" dirty="0" err="1"/>
              <a:t>знаменитим</a:t>
            </a:r>
            <a:r>
              <a:rPr lang="ru-RU" dirty="0"/>
              <a:t> художником. </a:t>
            </a:r>
          </a:p>
          <a:p>
            <a:r>
              <a:rPr lang="ru-RU" dirty="0" smtClean="0"/>
              <a:t>   Твори </a:t>
            </a:r>
            <a:r>
              <a:rPr lang="ru-RU" dirty="0"/>
              <a:t>Дж. </a:t>
            </a:r>
            <a:r>
              <a:rPr lang="ru-RU" dirty="0" err="1"/>
              <a:t>Родарі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цікаві</a:t>
            </a:r>
            <a:r>
              <a:rPr lang="ru-RU" dirty="0"/>
              <a:t>, </a:t>
            </a:r>
            <a:r>
              <a:rPr lang="ru-RU" dirty="0" err="1"/>
              <a:t>змістовні</a:t>
            </a:r>
            <a:r>
              <a:rPr lang="ru-RU" dirty="0"/>
              <a:t> і </a:t>
            </a:r>
            <a:r>
              <a:rPr lang="ru-RU" dirty="0" err="1"/>
              <a:t>повчальні</a:t>
            </a:r>
            <a:r>
              <a:rPr lang="ru-RU" dirty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він</a:t>
            </a:r>
            <a:r>
              <a:rPr lang="ru-RU" dirty="0"/>
              <a:t>, </a:t>
            </a:r>
            <a:r>
              <a:rPr lang="ru-RU" dirty="0" err="1"/>
              <a:t>Джанні</a:t>
            </a:r>
            <a:r>
              <a:rPr lang="ru-RU" dirty="0"/>
              <a:t> </a:t>
            </a:r>
            <a:r>
              <a:rPr lang="ru-RU" dirty="0" err="1"/>
              <a:t>Родарі</a:t>
            </a:r>
            <a:r>
              <a:rPr lang="ru-RU" dirty="0"/>
              <a:t>, </a:t>
            </a:r>
            <a:r>
              <a:rPr lang="ru-RU" dirty="0" err="1"/>
              <a:t>привів</a:t>
            </a:r>
            <a:r>
              <a:rPr lang="ru-RU" dirty="0"/>
              <a:t> у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домівки</a:t>
            </a:r>
            <a:r>
              <a:rPr lang="ru-RU" dirty="0"/>
              <a:t> хороброго і доброго </a:t>
            </a:r>
            <a:r>
              <a:rPr lang="ru-RU" dirty="0" err="1"/>
              <a:t>Чіполліно</a:t>
            </a:r>
            <a:r>
              <a:rPr lang="ru-RU" dirty="0"/>
              <a:t>, дав нам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почути</a:t>
            </a:r>
            <a:r>
              <a:rPr lang="ru-RU" dirty="0"/>
              <a:t> голос </a:t>
            </a:r>
            <a:r>
              <a:rPr lang="ru-RU" dirty="0" err="1"/>
              <a:t>Джельсоміно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руйнує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в’язниць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казковій</a:t>
            </a:r>
            <a:r>
              <a:rPr lang="ru-RU" dirty="0"/>
              <a:t> </a:t>
            </a:r>
            <a:r>
              <a:rPr lang="ru-RU" dirty="0" err="1"/>
              <a:t>повісті</a:t>
            </a:r>
            <a:r>
              <a:rPr lang="ru-RU" dirty="0"/>
              <a:t> </a:t>
            </a:r>
            <a:r>
              <a:rPr lang="ru-RU" dirty="0" err="1"/>
              <a:t>віддане</a:t>
            </a:r>
            <a:r>
              <a:rPr lang="ru-RU" dirty="0"/>
              <a:t> </a:t>
            </a:r>
            <a:r>
              <a:rPr lang="ru-RU" dirty="0" err="1"/>
              <a:t>іграшкове</a:t>
            </a:r>
            <a:r>
              <a:rPr lang="ru-RU" dirty="0"/>
              <a:t> </a:t>
            </a:r>
            <a:r>
              <a:rPr lang="ru-RU" dirty="0" err="1"/>
              <a:t>щеня</a:t>
            </a:r>
            <a:r>
              <a:rPr lang="ru-RU" dirty="0"/>
              <a:t> Кнопка </a:t>
            </a:r>
            <a:r>
              <a:rPr lang="ru-RU" dirty="0" err="1"/>
              <a:t>перетворюється</a:t>
            </a:r>
            <a:r>
              <a:rPr lang="ru-RU" dirty="0"/>
              <a:t> на живу собаку, а в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казці</a:t>
            </a:r>
            <a:r>
              <a:rPr lang="ru-RU" dirty="0"/>
              <a:t> хлопчик Марко, </a:t>
            </a:r>
            <a:r>
              <a:rPr lang="ru-RU" dirty="0" err="1"/>
              <a:t>мандруючи</a:t>
            </a:r>
            <a:r>
              <a:rPr lang="ru-RU" dirty="0"/>
              <a:t> в </a:t>
            </a:r>
            <a:r>
              <a:rPr lang="ru-RU" dirty="0" err="1"/>
              <a:t>космосі</a:t>
            </a:r>
            <a:r>
              <a:rPr lang="ru-RU" dirty="0"/>
              <a:t> на </a:t>
            </a:r>
            <a:r>
              <a:rPr lang="ru-RU" dirty="0" err="1"/>
              <a:t>дерев’яній</a:t>
            </a:r>
            <a:r>
              <a:rPr lang="ru-RU" dirty="0"/>
              <a:t> </a:t>
            </a:r>
            <a:r>
              <a:rPr lang="ru-RU" dirty="0" err="1"/>
              <a:t>конячці</a:t>
            </a:r>
            <a:r>
              <a:rPr lang="ru-RU" dirty="0"/>
              <a:t>, </a:t>
            </a:r>
            <a:r>
              <a:rPr lang="ru-RU" dirty="0" err="1"/>
              <a:t>потрапляє</a:t>
            </a:r>
            <a:r>
              <a:rPr lang="ru-RU" dirty="0"/>
              <a:t> на планету </a:t>
            </a:r>
            <a:r>
              <a:rPr lang="ru-RU" dirty="0" err="1"/>
              <a:t>новорічних</a:t>
            </a:r>
            <a:r>
              <a:rPr lang="ru-RU" dirty="0"/>
              <a:t> </a:t>
            </a:r>
            <a:r>
              <a:rPr lang="ru-RU" dirty="0" err="1"/>
              <a:t>ялинок</a:t>
            </a:r>
            <a:r>
              <a:rPr lang="ru-RU" dirty="0"/>
              <a:t>, де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страху, </a:t>
            </a:r>
            <a:r>
              <a:rPr lang="ru-RU" dirty="0" err="1"/>
              <a:t>ні</a:t>
            </a:r>
            <a:r>
              <a:rPr lang="ru-RU" dirty="0"/>
              <a:t> образ. 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Втім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/>
              <a:t>розповідати</a:t>
            </a:r>
            <a:r>
              <a:rPr lang="ru-RU" dirty="0"/>
              <a:t> про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книг </a:t>
            </a:r>
            <a:r>
              <a:rPr lang="ru-RU" dirty="0" err="1"/>
              <a:t>італійського</a:t>
            </a:r>
            <a:r>
              <a:rPr lang="ru-RU" dirty="0"/>
              <a:t> </a:t>
            </a:r>
            <a:r>
              <a:rPr lang="ru-RU" dirty="0" err="1" smtClean="0"/>
              <a:t>казкаря</a:t>
            </a:r>
            <a:r>
              <a:rPr lang="ru-RU" dirty="0" smtClean="0"/>
              <a:t>- справа </a:t>
            </a:r>
            <a:r>
              <a:rPr lang="ru-RU" dirty="0" err="1" smtClean="0"/>
              <a:t>невдячна.Тому</a:t>
            </a:r>
            <a:r>
              <a:rPr lang="ru-RU" dirty="0" smtClean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прочитати</a:t>
            </a:r>
            <a:r>
              <a:rPr lang="ru-RU" dirty="0"/>
              <a:t> твори </a:t>
            </a:r>
            <a:r>
              <a:rPr lang="ru-RU" dirty="0" err="1"/>
              <a:t>Родарі</a:t>
            </a:r>
            <a:r>
              <a:rPr lang="ru-RU" dirty="0"/>
              <a:t>, і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герої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вашими </a:t>
            </a:r>
            <a:r>
              <a:rPr lang="ru-RU" dirty="0" err="1"/>
              <a:t>вірними</a:t>
            </a:r>
            <a:r>
              <a:rPr lang="ru-RU" dirty="0"/>
              <a:t> </a:t>
            </a:r>
            <a:r>
              <a:rPr lang="ru-RU" dirty="0" err="1"/>
              <a:t>друзями</a:t>
            </a:r>
            <a:r>
              <a:rPr lang="ru-RU" dirty="0"/>
              <a:t> на все </a:t>
            </a:r>
            <a:r>
              <a:rPr lang="ru-RU" dirty="0" err="1"/>
              <a:t>життя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3526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815000" cy="385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876800" cy="339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4149080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Гондо́ла</a:t>
            </a:r>
            <a:r>
              <a:rPr lang="ru-RU" dirty="0"/>
              <a:t> </a:t>
            </a:r>
            <a:r>
              <a:rPr lang="ru-RU" i="1" dirty="0"/>
              <a:t>(</a:t>
            </a:r>
            <a:r>
              <a:rPr lang="ru-RU" i="1" dirty="0" err="1"/>
              <a:t>Венеціанська</a:t>
            </a:r>
            <a:r>
              <a:rPr lang="ru-RU" i="1" dirty="0"/>
              <a:t> гондола)</a:t>
            </a:r>
            <a:r>
              <a:rPr lang="ru-RU" dirty="0"/>
              <a:t> — </a:t>
            </a:r>
            <a:r>
              <a:rPr lang="ru-RU" dirty="0" err="1"/>
              <a:t>традиційний</a:t>
            </a:r>
            <a:r>
              <a:rPr lang="ru-RU" dirty="0"/>
              <a:t> </a:t>
            </a:r>
            <a:r>
              <a:rPr lang="ru-RU" dirty="0" err="1"/>
              <a:t>венеціанський</a:t>
            </a:r>
            <a:r>
              <a:rPr lang="ru-RU" dirty="0"/>
              <a:t> </a:t>
            </a:r>
            <a:r>
              <a:rPr lang="ru-RU" dirty="0" err="1"/>
              <a:t>грібний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. Є одним з </a:t>
            </a:r>
            <a:r>
              <a:rPr lang="ru-RU" dirty="0" err="1"/>
              <a:t>символів</a:t>
            </a:r>
            <a:r>
              <a:rPr lang="ru-RU" dirty="0"/>
              <a:t> </a:t>
            </a:r>
            <a:r>
              <a:rPr lang="ru-RU" dirty="0" err="1" smtClean="0"/>
              <a:t>Венеції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r>
              <a:rPr lang="ru-RU" dirty="0"/>
              <a:t> по каналах </a:t>
            </a:r>
            <a:r>
              <a:rPr lang="ru-RU" dirty="0" err="1"/>
              <a:t>міста</a:t>
            </a:r>
            <a:r>
              <a:rPr lang="ru-RU" dirty="0"/>
              <a:t>, в наш </a:t>
            </a:r>
            <a:r>
              <a:rPr lang="ru-RU" dirty="0" smtClean="0"/>
              <a:t>час</a:t>
            </a:r>
            <a:r>
              <a:rPr lang="ru-RU" dirty="0"/>
              <a:t> </a:t>
            </a:r>
            <a:r>
              <a:rPr lang="ru-RU" dirty="0" err="1"/>
              <a:t>гондоли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для </a:t>
            </a:r>
            <a:r>
              <a:rPr lang="ru-RU" dirty="0" err="1"/>
              <a:t>розваги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260648"/>
            <a:ext cx="3868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Гондольєр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 err="1" smtClean="0"/>
              <a:t>весляр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керує</a:t>
            </a:r>
            <a:r>
              <a:rPr lang="ru-RU" dirty="0" smtClean="0"/>
              <a:t> гондолою, </a:t>
            </a:r>
            <a:r>
              <a:rPr lang="ru-RU" dirty="0" err="1"/>
              <a:t>чоловіча</a:t>
            </a:r>
            <a:r>
              <a:rPr lang="ru-RU" dirty="0"/>
              <a:t> </a:t>
            </a:r>
            <a:r>
              <a:rPr lang="ru-RU" dirty="0" err="1"/>
              <a:t>професія</a:t>
            </a:r>
            <a:r>
              <a:rPr lang="ru-RU" dirty="0"/>
              <a:t>, яка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.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 не </a:t>
            </a:r>
            <a:r>
              <a:rPr lang="ru-RU" dirty="0" err="1"/>
              <a:t>позичати</a:t>
            </a:r>
            <a:r>
              <a:rPr lang="ru-RU" dirty="0"/>
              <a:t> романтизму, </a:t>
            </a:r>
            <a:r>
              <a:rPr lang="ru-RU" dirty="0" err="1"/>
              <a:t>недаремно</a:t>
            </a:r>
            <a:r>
              <a:rPr lang="ru-RU" dirty="0"/>
              <a:t> у </a:t>
            </a:r>
            <a:r>
              <a:rPr lang="ru-RU" dirty="0" err="1"/>
              <a:t>гондольєрів</a:t>
            </a:r>
            <a:r>
              <a:rPr lang="ru-RU" dirty="0"/>
              <a:t> є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вид </a:t>
            </a:r>
            <a:r>
              <a:rPr lang="ru-RU" dirty="0" err="1"/>
              <a:t>пісень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 </a:t>
            </a:r>
            <a:r>
              <a:rPr lang="ru-RU" dirty="0" smtClean="0"/>
              <a:t>баркарола</a:t>
            </a:r>
            <a:r>
              <a:rPr lang="ru-RU" dirty="0"/>
              <a:t> (</a:t>
            </a:r>
            <a:r>
              <a:rPr lang="ru-RU" dirty="0" err="1"/>
              <a:t>від</a:t>
            </a:r>
            <a:r>
              <a:rPr lang="ru-RU" dirty="0"/>
              <a:t>  </a:t>
            </a:r>
            <a:r>
              <a:rPr lang="en-US" i="1" dirty="0" err="1"/>
              <a:t>barka</a:t>
            </a:r>
            <a:r>
              <a:rPr lang="en-US" dirty="0"/>
              <a:t> — «</a:t>
            </a:r>
            <a:r>
              <a:rPr lang="ru-RU" dirty="0" err="1"/>
              <a:t>човен</a:t>
            </a:r>
            <a:r>
              <a:rPr lang="ru-RU" dirty="0"/>
              <a:t>»).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16" y="188640"/>
            <a:ext cx="47280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Іта́лія</a:t>
            </a:r>
            <a:r>
              <a:rPr lang="en-US" dirty="0" smtClean="0"/>
              <a:t>, </a:t>
            </a:r>
            <a:r>
              <a:rPr lang="vi-VN" dirty="0"/>
              <a:t>Італі́йська Респу́бліка 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vi-VN" dirty="0"/>
              <a:t>держава на півдні Європи, в Середземномор'ї. Займає Апеннінський півострів, Паданську рівнину, південні схили Альп, острови Сицилія, Сардинія тощо. На суходолі Італія межує з Францією на північному заході, зі Швейцарією й Австрією на півночі та Словенією на північному сході.</a:t>
            </a:r>
          </a:p>
          <a:p>
            <a:r>
              <a:rPr lang="vi-VN" dirty="0"/>
              <a:t>На території Італії розташовані також такі державні утворення: Сан-Марино, Ватикан, Суверенний Мальтійський орден.</a:t>
            </a:r>
          </a:p>
          <a:p>
            <a:r>
              <a:rPr lang="vi-VN" dirty="0"/>
              <a:t>Рим, столиця Італії, був протягом століть політичним та релігійним центром Західної цивілізації як столиця Римської імперії та місце Святого престолу. </a:t>
            </a:r>
            <a:r>
              <a:rPr lang="vi-VN" dirty="0" smtClean="0"/>
              <a:t>Століттями </a:t>
            </a:r>
            <a:r>
              <a:rPr lang="vi-VN" dirty="0"/>
              <a:t>пізніше Італія стала місцем зародження Середньовічних морських республік та </a:t>
            </a:r>
            <a:r>
              <a:rPr lang="vi-VN" dirty="0" smtClean="0"/>
              <a:t>Ренесансу, </a:t>
            </a:r>
            <a:r>
              <a:rPr lang="vi-VN" dirty="0"/>
              <a:t>надзвичайно продуктивного інтелектуального руху, який згодом став всезагальним і формував наступний хід європейської думки.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1" y="332656"/>
            <a:ext cx="3857709" cy="57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656000" cy="349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8610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Монумент Віктору </a:t>
            </a:r>
            <a:r>
              <a:rPr lang="uk-UA" dirty="0" err="1" smtClean="0"/>
              <a:t>Іммануїлу</a:t>
            </a:r>
            <a:r>
              <a:rPr lang="uk-UA" dirty="0" smtClean="0"/>
              <a:t> ІІ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4046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4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6300043" cy="47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5153909"/>
            <a:ext cx="630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Капітолійський пагорб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155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8051040" cy="53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8948" y="1886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Нічний РИМ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217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670411" cy="54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332656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РИМ. Фонтан Треві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30120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Капітолій</a:t>
            </a:r>
            <a:r>
              <a:rPr lang="ru-RU" dirty="0"/>
              <a:t> (</a:t>
            </a:r>
            <a:r>
              <a:rPr lang="ru-RU" dirty="0" err="1"/>
              <a:t>Капітолійський</a:t>
            </a:r>
            <a:r>
              <a:rPr lang="ru-RU" dirty="0"/>
              <a:t> </a:t>
            </a:r>
            <a:r>
              <a:rPr lang="ru-RU" dirty="0" err="1" smtClean="0"/>
              <a:t>пагорб</a:t>
            </a:r>
            <a:r>
              <a:rPr lang="ru-RU" dirty="0" smtClean="0"/>
              <a:t>)-один </a:t>
            </a:r>
            <a:r>
              <a:rPr lang="ru-RU" dirty="0"/>
              <a:t>із семи </a:t>
            </a:r>
            <a:r>
              <a:rPr lang="ru-RU" dirty="0" err="1" smtClean="0"/>
              <a:t>пагорбів</a:t>
            </a:r>
            <a:r>
              <a:rPr lang="ru-RU" dirty="0" smtClean="0"/>
              <a:t>, </a:t>
            </a:r>
            <a:r>
              <a:rPr lang="ru-RU" dirty="0"/>
              <a:t>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Стародавній</a:t>
            </a:r>
            <a:r>
              <a:rPr lang="ru-RU" dirty="0" smtClean="0"/>
              <a:t> Рим. </a:t>
            </a:r>
            <a:r>
              <a:rPr lang="ru-RU" dirty="0"/>
              <a:t>На Капітолії перебував Капітолійський храм, який теж називали Капітолієм, де відбувалися засідання </a:t>
            </a:r>
            <a:r>
              <a:rPr lang="ru-RU" dirty="0" smtClean="0"/>
              <a:t> сенату і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56" y="188640"/>
            <a:ext cx="6909503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685</Words>
  <Application>Microsoft Office PowerPoint</Application>
  <PresentationFormat>Экран (4:3)</PresentationFormat>
  <Paragraphs>30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Джанні Родарі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Джанні Родарі</dc:title>
  <dc:creator>ЮЛЯ</dc:creator>
  <cp:lastModifiedBy>Vinga</cp:lastModifiedBy>
  <cp:revision>24</cp:revision>
  <dcterms:created xsi:type="dcterms:W3CDTF">2015-04-09T16:29:26Z</dcterms:created>
  <dcterms:modified xsi:type="dcterms:W3CDTF">2020-03-29T08:44:29Z</dcterms:modified>
</cp:coreProperties>
</file>