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3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47CE6-63A5-4D6A-BDB0-184A9E6DED02}" type="doc">
      <dgm:prSet loTypeId="urn:microsoft.com/office/officeart/2005/8/layout/hierarchy4" loCatId="list" qsTypeId="urn:microsoft.com/office/officeart/2005/8/quickstyle/simple5" qsCatId="simple" csTypeId="urn:microsoft.com/office/officeart/2005/8/colors/accent1_2" csCatId="accent1" phldr="1"/>
      <dgm:spPr/>
    </dgm:pt>
    <dgm:pt modelId="{FF48B4CE-799D-45B7-80D8-9EE1BFD9AAD9}">
      <dgm:prSet phldrT="[Текст]" custT="1"/>
      <dgm:spPr/>
      <dgm:t>
        <a:bodyPr/>
        <a:lstStyle/>
        <a:p>
          <a:r>
            <a:rPr lang="uk-UA" sz="2000" dirty="0" smtClean="0"/>
            <a:t>Палеонтологічні докази еволюції. Шари землі говорять нам про епоху в якій жили певні істоти і в кожній епосі були знайдені тварини, які мали найкращі пристосування до того середовища в якому вони жили. Чим давніша епоха, тим </a:t>
          </a:r>
          <a:r>
            <a:rPr lang="uk-UA" sz="2000" dirty="0" err="1" smtClean="0"/>
            <a:t>примітивніші</a:t>
          </a:r>
          <a:r>
            <a:rPr lang="uk-UA" sz="2000" dirty="0" smtClean="0"/>
            <a:t> організми були знайдені.</a:t>
          </a:r>
          <a:endParaRPr lang="uk-UA" sz="2000" dirty="0"/>
        </a:p>
      </dgm:t>
    </dgm:pt>
    <dgm:pt modelId="{8B45D23C-AABE-4F2C-BACF-A329A7F2A304}" type="parTrans" cxnId="{54221F5D-701A-4CC9-A578-8888E2F4E08B}">
      <dgm:prSet/>
      <dgm:spPr/>
      <dgm:t>
        <a:bodyPr/>
        <a:lstStyle/>
        <a:p>
          <a:endParaRPr lang="uk-UA"/>
        </a:p>
      </dgm:t>
    </dgm:pt>
    <dgm:pt modelId="{16550D3A-707C-48DD-B6D6-018FE7F1372C}" type="sibTrans" cxnId="{54221F5D-701A-4CC9-A578-8888E2F4E08B}">
      <dgm:prSet/>
      <dgm:spPr/>
      <dgm:t>
        <a:bodyPr/>
        <a:lstStyle/>
        <a:p>
          <a:endParaRPr lang="uk-UA"/>
        </a:p>
      </dgm:t>
    </dgm:pt>
    <dgm:pt modelId="{E3EAE77A-C0D8-4224-A2C8-D7C5F384ABCF}">
      <dgm:prSet custT="1"/>
      <dgm:spPr/>
      <dgm:t>
        <a:bodyPr/>
        <a:lstStyle/>
        <a:p>
          <a:r>
            <a:rPr lang="ru-RU" sz="2800" dirty="0" err="1" smtClean="0"/>
            <a:t>Еволюція</a:t>
          </a:r>
          <a:r>
            <a:rPr lang="ru-RU" sz="2800" dirty="0" smtClean="0"/>
            <a:t> на </a:t>
          </a:r>
          <a:r>
            <a:rPr lang="ru-RU" sz="2800" dirty="0" err="1" smtClean="0"/>
            <a:t>практиці</a:t>
          </a:r>
          <a:r>
            <a:rPr lang="ru-RU" sz="2800" dirty="0" smtClean="0"/>
            <a:t>. Шляхом </a:t>
          </a:r>
          <a:r>
            <a:rPr lang="ru-RU" sz="2800" dirty="0" err="1" smtClean="0"/>
            <a:t>відбору</a:t>
          </a:r>
          <a:r>
            <a:rPr lang="ru-RU" sz="2800" dirty="0" smtClean="0"/>
            <a:t> та </a:t>
          </a:r>
          <a:r>
            <a:rPr lang="ru-RU" sz="2800" dirty="0" err="1" smtClean="0"/>
            <a:t>схрещування</a:t>
          </a:r>
          <a:r>
            <a:rPr lang="ru-RU" sz="2800" dirty="0" smtClean="0"/>
            <a:t> </a:t>
          </a:r>
          <a:r>
            <a:rPr lang="ru-RU" sz="2800" dirty="0" err="1" smtClean="0"/>
            <a:t>селекціонери</a:t>
          </a:r>
          <a:r>
            <a:rPr lang="ru-RU" sz="2800" dirty="0" smtClean="0"/>
            <a:t> </a:t>
          </a:r>
          <a:r>
            <a:rPr lang="ru-RU" sz="2800" dirty="0" err="1" smtClean="0"/>
            <a:t>здатні</a:t>
          </a:r>
          <a:r>
            <a:rPr lang="ru-RU" sz="2800" dirty="0" smtClean="0"/>
            <a:t> </a:t>
          </a:r>
          <a:r>
            <a:rPr lang="ru-RU" sz="2800" dirty="0" err="1" smtClean="0"/>
            <a:t>вивести</a:t>
          </a:r>
          <a:r>
            <a:rPr lang="ru-RU" sz="2800" dirty="0" smtClean="0"/>
            <a:t> </a:t>
          </a:r>
          <a:r>
            <a:rPr lang="ru-RU" sz="2800" dirty="0" err="1" smtClean="0"/>
            <a:t>нові</a:t>
          </a:r>
          <a:r>
            <a:rPr lang="ru-RU" sz="2800" dirty="0" smtClean="0"/>
            <a:t> породи </a:t>
          </a:r>
          <a:r>
            <a:rPr lang="ru-RU" sz="2800" dirty="0" err="1" smtClean="0"/>
            <a:t>домашніх</a:t>
          </a:r>
          <a:r>
            <a:rPr lang="ru-RU" sz="2800" dirty="0" smtClean="0"/>
            <a:t> та </a:t>
          </a:r>
          <a:r>
            <a:rPr lang="ru-RU" sz="2800" dirty="0" err="1" smtClean="0"/>
            <a:t>світських</a:t>
          </a:r>
          <a:r>
            <a:rPr lang="ru-RU" sz="2800" dirty="0" smtClean="0"/>
            <a:t> </a:t>
          </a:r>
          <a:r>
            <a:rPr lang="ru-RU" sz="2800" dirty="0" err="1" smtClean="0"/>
            <a:t>тварин</a:t>
          </a:r>
          <a:r>
            <a:rPr lang="ru-RU" sz="2800" dirty="0" smtClean="0"/>
            <a:t>.</a:t>
          </a:r>
          <a:endParaRPr lang="uk-UA" sz="2800" dirty="0"/>
        </a:p>
      </dgm:t>
    </dgm:pt>
    <dgm:pt modelId="{D3389539-6AE3-4713-B3C5-56AAC91CC5C8}" type="parTrans" cxnId="{273C367B-D68B-46E8-B49A-5138AEF6A526}">
      <dgm:prSet/>
      <dgm:spPr/>
      <dgm:t>
        <a:bodyPr/>
        <a:lstStyle/>
        <a:p>
          <a:endParaRPr lang="uk-UA"/>
        </a:p>
      </dgm:t>
    </dgm:pt>
    <dgm:pt modelId="{9935DED3-4E04-429B-B1F2-348601E5C87F}" type="sibTrans" cxnId="{273C367B-D68B-46E8-B49A-5138AEF6A526}">
      <dgm:prSet/>
      <dgm:spPr/>
      <dgm:t>
        <a:bodyPr/>
        <a:lstStyle/>
        <a:p>
          <a:endParaRPr lang="uk-UA"/>
        </a:p>
      </dgm:t>
    </dgm:pt>
    <dgm:pt modelId="{27687B1D-8727-4188-A411-26EF58E7A47E}">
      <dgm:prSet custT="1"/>
      <dgm:spPr/>
      <dgm:t>
        <a:bodyPr/>
        <a:lstStyle/>
        <a:p>
          <a:r>
            <a:rPr lang="uk-UA" sz="1500" dirty="0" smtClean="0"/>
            <a:t>Генетика. Еволюція повністю доведена генетикою, а всі спекулювання на цій темі є лише неуцтвом та невіглаством, оскільки твердження про унікальність живої клітини безпідставні. Кожна клітина складається із звичайних хімічних сполук та молекул, які в сукупності складають живі функціональні блоки. Усе живе має однакову хімію, оскільки складається з амінокислот, які лише відрізняються порядком розташування у коді, надаючи цим самим унікальних характеристик для кожної живої істоти.</a:t>
          </a:r>
          <a:endParaRPr lang="uk-UA" sz="1500" dirty="0"/>
        </a:p>
      </dgm:t>
    </dgm:pt>
    <dgm:pt modelId="{71578DEB-BEF0-4A3C-900B-D59D13F3A6EA}" type="parTrans" cxnId="{DE49FD34-D661-4C81-806E-5660A2B90590}">
      <dgm:prSet/>
      <dgm:spPr/>
      <dgm:t>
        <a:bodyPr/>
        <a:lstStyle/>
        <a:p>
          <a:endParaRPr lang="uk-UA"/>
        </a:p>
      </dgm:t>
    </dgm:pt>
    <dgm:pt modelId="{F3BCD8E1-4CD8-46E1-9115-315228611125}" type="sibTrans" cxnId="{DE49FD34-D661-4C81-806E-5660A2B90590}">
      <dgm:prSet/>
      <dgm:spPr/>
      <dgm:t>
        <a:bodyPr/>
        <a:lstStyle/>
        <a:p>
          <a:endParaRPr lang="uk-UA"/>
        </a:p>
      </dgm:t>
    </dgm:pt>
    <dgm:pt modelId="{861E5C6F-BF2C-4C09-BCF5-F72BA21BFA11}" type="pres">
      <dgm:prSet presAssocID="{4FD47CE6-63A5-4D6A-BDB0-184A9E6DED0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1154E9-EF2D-46B6-9610-0FAE9A2D114C}" type="pres">
      <dgm:prSet presAssocID="{FF48B4CE-799D-45B7-80D8-9EE1BFD9AAD9}" presName="vertOne" presStyleCnt="0"/>
      <dgm:spPr/>
    </dgm:pt>
    <dgm:pt modelId="{EAE033C2-2560-4FF0-8E4A-6A18E9105395}" type="pres">
      <dgm:prSet presAssocID="{FF48B4CE-799D-45B7-80D8-9EE1BFD9AAD9}" presName="txOne" presStyleLbl="node0" presStyleIdx="0" presStyleCnt="3">
        <dgm:presLayoutVars>
          <dgm:chPref val="3"/>
        </dgm:presLayoutVars>
      </dgm:prSet>
      <dgm:spPr/>
    </dgm:pt>
    <dgm:pt modelId="{3BAC22C5-AB4D-4FD9-9A85-14226E36D066}" type="pres">
      <dgm:prSet presAssocID="{FF48B4CE-799D-45B7-80D8-9EE1BFD9AAD9}" presName="horzOne" presStyleCnt="0"/>
      <dgm:spPr/>
    </dgm:pt>
    <dgm:pt modelId="{9358AF5D-8328-4BA8-8A9E-D12DAD1CFF14}" type="pres">
      <dgm:prSet presAssocID="{16550D3A-707C-48DD-B6D6-018FE7F1372C}" presName="sibSpaceOne" presStyleCnt="0"/>
      <dgm:spPr/>
    </dgm:pt>
    <dgm:pt modelId="{5B4C1D16-FB42-41F1-8022-42EEBF7CB701}" type="pres">
      <dgm:prSet presAssocID="{E3EAE77A-C0D8-4224-A2C8-D7C5F384ABCF}" presName="vertOne" presStyleCnt="0"/>
      <dgm:spPr/>
    </dgm:pt>
    <dgm:pt modelId="{24980859-407C-4C2D-A35C-2D0C794698A0}" type="pres">
      <dgm:prSet presAssocID="{E3EAE77A-C0D8-4224-A2C8-D7C5F384ABCF}" presName="txOne" presStyleLbl="node0" presStyleIdx="1" presStyleCnt="3">
        <dgm:presLayoutVars>
          <dgm:chPref val="3"/>
        </dgm:presLayoutVars>
      </dgm:prSet>
      <dgm:spPr/>
    </dgm:pt>
    <dgm:pt modelId="{88FF1B7D-CA93-40AE-AAB0-9D6FFAB6048D}" type="pres">
      <dgm:prSet presAssocID="{E3EAE77A-C0D8-4224-A2C8-D7C5F384ABCF}" presName="horzOne" presStyleCnt="0"/>
      <dgm:spPr/>
    </dgm:pt>
    <dgm:pt modelId="{061CE778-2F03-44BE-9E34-70B093CD0486}" type="pres">
      <dgm:prSet presAssocID="{9935DED3-4E04-429B-B1F2-348601E5C87F}" presName="sibSpaceOne" presStyleCnt="0"/>
      <dgm:spPr/>
    </dgm:pt>
    <dgm:pt modelId="{6A4EE9D8-CD1D-4284-855D-10C1839C98CA}" type="pres">
      <dgm:prSet presAssocID="{27687B1D-8727-4188-A411-26EF58E7A47E}" presName="vertOne" presStyleCnt="0"/>
      <dgm:spPr/>
    </dgm:pt>
    <dgm:pt modelId="{6A2E1677-B3DD-4688-BAA6-E144395B5D74}" type="pres">
      <dgm:prSet presAssocID="{27687B1D-8727-4188-A411-26EF58E7A47E}" presName="txOne" presStyleLbl="node0" presStyleIdx="2" presStyleCnt="3">
        <dgm:presLayoutVars>
          <dgm:chPref val="3"/>
        </dgm:presLayoutVars>
      </dgm:prSet>
      <dgm:spPr/>
    </dgm:pt>
    <dgm:pt modelId="{8DBA4591-0660-4F09-B482-452A1DE0D805}" type="pres">
      <dgm:prSet presAssocID="{27687B1D-8727-4188-A411-26EF58E7A47E}" presName="horzOne" presStyleCnt="0"/>
      <dgm:spPr/>
    </dgm:pt>
  </dgm:ptLst>
  <dgm:cxnLst>
    <dgm:cxn modelId="{54221F5D-701A-4CC9-A578-8888E2F4E08B}" srcId="{4FD47CE6-63A5-4D6A-BDB0-184A9E6DED02}" destId="{FF48B4CE-799D-45B7-80D8-9EE1BFD9AAD9}" srcOrd="0" destOrd="0" parTransId="{8B45D23C-AABE-4F2C-BACF-A329A7F2A304}" sibTransId="{16550D3A-707C-48DD-B6D6-018FE7F1372C}"/>
    <dgm:cxn modelId="{DE49FD34-D661-4C81-806E-5660A2B90590}" srcId="{4FD47CE6-63A5-4D6A-BDB0-184A9E6DED02}" destId="{27687B1D-8727-4188-A411-26EF58E7A47E}" srcOrd="2" destOrd="0" parTransId="{71578DEB-BEF0-4A3C-900B-D59D13F3A6EA}" sibTransId="{F3BCD8E1-4CD8-46E1-9115-315228611125}"/>
    <dgm:cxn modelId="{273C367B-D68B-46E8-B49A-5138AEF6A526}" srcId="{4FD47CE6-63A5-4D6A-BDB0-184A9E6DED02}" destId="{E3EAE77A-C0D8-4224-A2C8-D7C5F384ABCF}" srcOrd="1" destOrd="0" parTransId="{D3389539-6AE3-4713-B3C5-56AAC91CC5C8}" sibTransId="{9935DED3-4E04-429B-B1F2-348601E5C87F}"/>
    <dgm:cxn modelId="{20255186-61B1-41E0-BAEE-38D904A5A9E9}" type="presOf" srcId="{E3EAE77A-C0D8-4224-A2C8-D7C5F384ABCF}" destId="{24980859-407C-4C2D-A35C-2D0C794698A0}" srcOrd="0" destOrd="0" presId="urn:microsoft.com/office/officeart/2005/8/layout/hierarchy4"/>
    <dgm:cxn modelId="{E490D2DB-B8E9-44CE-AA79-70C03D519897}" type="presOf" srcId="{27687B1D-8727-4188-A411-26EF58E7A47E}" destId="{6A2E1677-B3DD-4688-BAA6-E144395B5D74}" srcOrd="0" destOrd="0" presId="urn:microsoft.com/office/officeart/2005/8/layout/hierarchy4"/>
    <dgm:cxn modelId="{EE6F0968-EBD4-4EFC-B265-358C26F3EB94}" type="presOf" srcId="{4FD47CE6-63A5-4D6A-BDB0-184A9E6DED02}" destId="{861E5C6F-BF2C-4C09-BCF5-F72BA21BFA11}" srcOrd="0" destOrd="0" presId="urn:microsoft.com/office/officeart/2005/8/layout/hierarchy4"/>
    <dgm:cxn modelId="{033F1F8E-D585-4458-AC01-E0F0C1D984CD}" type="presOf" srcId="{FF48B4CE-799D-45B7-80D8-9EE1BFD9AAD9}" destId="{EAE033C2-2560-4FF0-8E4A-6A18E9105395}" srcOrd="0" destOrd="0" presId="urn:microsoft.com/office/officeart/2005/8/layout/hierarchy4"/>
    <dgm:cxn modelId="{D8861716-C4EB-4DA0-9C85-1ED5E944AA34}" type="presParOf" srcId="{861E5C6F-BF2C-4C09-BCF5-F72BA21BFA11}" destId="{1D1154E9-EF2D-46B6-9610-0FAE9A2D114C}" srcOrd="0" destOrd="0" presId="urn:microsoft.com/office/officeart/2005/8/layout/hierarchy4"/>
    <dgm:cxn modelId="{B221D306-2E59-4F0E-A550-0E46C805C305}" type="presParOf" srcId="{1D1154E9-EF2D-46B6-9610-0FAE9A2D114C}" destId="{EAE033C2-2560-4FF0-8E4A-6A18E9105395}" srcOrd="0" destOrd="0" presId="urn:microsoft.com/office/officeart/2005/8/layout/hierarchy4"/>
    <dgm:cxn modelId="{C004AAD4-1529-4000-81BB-CDCB28E7D666}" type="presParOf" srcId="{1D1154E9-EF2D-46B6-9610-0FAE9A2D114C}" destId="{3BAC22C5-AB4D-4FD9-9A85-14226E36D066}" srcOrd="1" destOrd="0" presId="urn:microsoft.com/office/officeart/2005/8/layout/hierarchy4"/>
    <dgm:cxn modelId="{6508BF50-AC65-485A-B252-813363623365}" type="presParOf" srcId="{861E5C6F-BF2C-4C09-BCF5-F72BA21BFA11}" destId="{9358AF5D-8328-4BA8-8A9E-D12DAD1CFF14}" srcOrd="1" destOrd="0" presId="urn:microsoft.com/office/officeart/2005/8/layout/hierarchy4"/>
    <dgm:cxn modelId="{70C57A32-932D-4F9A-9389-23E91FE939B9}" type="presParOf" srcId="{861E5C6F-BF2C-4C09-BCF5-F72BA21BFA11}" destId="{5B4C1D16-FB42-41F1-8022-42EEBF7CB701}" srcOrd="2" destOrd="0" presId="urn:microsoft.com/office/officeart/2005/8/layout/hierarchy4"/>
    <dgm:cxn modelId="{ACC40A1A-DC29-456A-9DCE-63EC7978992D}" type="presParOf" srcId="{5B4C1D16-FB42-41F1-8022-42EEBF7CB701}" destId="{24980859-407C-4C2D-A35C-2D0C794698A0}" srcOrd="0" destOrd="0" presId="urn:microsoft.com/office/officeart/2005/8/layout/hierarchy4"/>
    <dgm:cxn modelId="{7007BFD9-FF50-4B37-B640-B7B0732D2AA9}" type="presParOf" srcId="{5B4C1D16-FB42-41F1-8022-42EEBF7CB701}" destId="{88FF1B7D-CA93-40AE-AAB0-9D6FFAB6048D}" srcOrd="1" destOrd="0" presId="urn:microsoft.com/office/officeart/2005/8/layout/hierarchy4"/>
    <dgm:cxn modelId="{A25FA7AF-742F-4BF5-9DB6-4229B075BE35}" type="presParOf" srcId="{861E5C6F-BF2C-4C09-BCF5-F72BA21BFA11}" destId="{061CE778-2F03-44BE-9E34-70B093CD0486}" srcOrd="3" destOrd="0" presId="urn:microsoft.com/office/officeart/2005/8/layout/hierarchy4"/>
    <dgm:cxn modelId="{3EAD6ADC-C118-4BAA-9E95-C8EA3CF965A8}" type="presParOf" srcId="{861E5C6F-BF2C-4C09-BCF5-F72BA21BFA11}" destId="{6A4EE9D8-CD1D-4284-855D-10C1839C98CA}" srcOrd="4" destOrd="0" presId="urn:microsoft.com/office/officeart/2005/8/layout/hierarchy4"/>
    <dgm:cxn modelId="{72661C74-1996-4D8D-A95E-0770CB5228B3}" type="presParOf" srcId="{6A4EE9D8-CD1D-4284-855D-10C1839C98CA}" destId="{6A2E1677-B3DD-4688-BAA6-E144395B5D74}" srcOrd="0" destOrd="0" presId="urn:microsoft.com/office/officeart/2005/8/layout/hierarchy4"/>
    <dgm:cxn modelId="{6C7C9113-6764-477F-B77B-CDE851256D87}" type="presParOf" srcId="{6A4EE9D8-CD1D-4284-855D-10C1839C98CA}" destId="{8DBA4591-0660-4F09-B482-452A1DE0D80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033C2-2560-4FF0-8E4A-6A18E9105395}">
      <dsp:nvSpPr>
        <dsp:cNvPr id="0" name=""/>
        <dsp:cNvSpPr/>
      </dsp:nvSpPr>
      <dsp:spPr>
        <a:xfrm>
          <a:off x="6502" y="0"/>
          <a:ext cx="2629487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Палеонтологічні докази еволюції. Шари землі говорять нам про епоху в якій жили певні істоти і в кожній епосі були знайдені тварини, які мали найкращі пристосування до того середовища в якому вони жили. Чим давніша епоха, тим </a:t>
          </a:r>
          <a:r>
            <a:rPr lang="uk-UA" sz="2000" kern="1200" dirty="0" err="1" smtClean="0"/>
            <a:t>примітивніші</a:t>
          </a:r>
          <a:r>
            <a:rPr lang="uk-UA" sz="2000" kern="1200" dirty="0" smtClean="0"/>
            <a:t> організми були знайдені.</a:t>
          </a:r>
          <a:endParaRPr lang="uk-UA" sz="2000" kern="1200" dirty="0"/>
        </a:p>
      </dsp:txBody>
      <dsp:txXfrm>
        <a:off x="83517" y="77015"/>
        <a:ext cx="2475457" cy="4310466"/>
      </dsp:txXfrm>
    </dsp:sp>
    <dsp:sp modelId="{24980859-407C-4C2D-A35C-2D0C794698A0}">
      <dsp:nvSpPr>
        <dsp:cNvPr id="0" name=""/>
        <dsp:cNvSpPr/>
      </dsp:nvSpPr>
      <dsp:spPr>
        <a:xfrm>
          <a:off x="3077744" y="0"/>
          <a:ext cx="2629487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/>
            <a:t>Еволюція</a:t>
          </a:r>
          <a:r>
            <a:rPr lang="ru-RU" sz="2800" kern="1200" dirty="0" smtClean="0"/>
            <a:t> на </a:t>
          </a:r>
          <a:r>
            <a:rPr lang="ru-RU" sz="2800" kern="1200" dirty="0" err="1" smtClean="0"/>
            <a:t>практиці</a:t>
          </a:r>
          <a:r>
            <a:rPr lang="ru-RU" sz="2800" kern="1200" dirty="0" smtClean="0"/>
            <a:t>. Шляхом </a:t>
          </a:r>
          <a:r>
            <a:rPr lang="ru-RU" sz="2800" kern="1200" dirty="0" err="1" smtClean="0"/>
            <a:t>відбору</a:t>
          </a:r>
          <a:r>
            <a:rPr lang="ru-RU" sz="2800" kern="1200" dirty="0" smtClean="0"/>
            <a:t> та </a:t>
          </a:r>
          <a:r>
            <a:rPr lang="ru-RU" sz="2800" kern="1200" dirty="0" err="1" smtClean="0"/>
            <a:t>схрещування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селекціонери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здатні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вивести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нові</a:t>
          </a:r>
          <a:r>
            <a:rPr lang="ru-RU" sz="2800" kern="1200" dirty="0" smtClean="0"/>
            <a:t> породи </a:t>
          </a:r>
          <a:r>
            <a:rPr lang="ru-RU" sz="2800" kern="1200" dirty="0" err="1" smtClean="0"/>
            <a:t>домашніх</a:t>
          </a:r>
          <a:r>
            <a:rPr lang="ru-RU" sz="2800" kern="1200" dirty="0" smtClean="0"/>
            <a:t> та </a:t>
          </a:r>
          <a:r>
            <a:rPr lang="ru-RU" sz="2800" kern="1200" dirty="0" err="1" smtClean="0"/>
            <a:t>світських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тварин</a:t>
          </a:r>
          <a:r>
            <a:rPr lang="ru-RU" sz="2800" kern="1200" dirty="0" smtClean="0"/>
            <a:t>.</a:t>
          </a:r>
          <a:endParaRPr lang="uk-UA" sz="2800" kern="1200" dirty="0"/>
        </a:p>
      </dsp:txBody>
      <dsp:txXfrm>
        <a:off x="3154759" y="77015"/>
        <a:ext cx="2475457" cy="4310466"/>
      </dsp:txXfrm>
    </dsp:sp>
    <dsp:sp modelId="{6A2E1677-B3DD-4688-BAA6-E144395B5D74}">
      <dsp:nvSpPr>
        <dsp:cNvPr id="0" name=""/>
        <dsp:cNvSpPr/>
      </dsp:nvSpPr>
      <dsp:spPr>
        <a:xfrm>
          <a:off x="6148985" y="0"/>
          <a:ext cx="2629487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Генетика. Еволюція повністю доведена генетикою, а всі спекулювання на цій темі є лише неуцтвом та невіглаством, оскільки твердження про унікальність живої клітини безпідставні. Кожна клітина складається із звичайних хімічних сполук та молекул, які в сукупності складають живі функціональні блоки. Усе живе має однакову хімію, оскільки складається з амінокислот, які лише відрізняються порядком розташування у коді, надаючи цим самим унікальних характеристик для кожної живої істоти.</a:t>
          </a:r>
          <a:endParaRPr lang="uk-UA" sz="1500" kern="1200" dirty="0"/>
        </a:p>
      </dsp:txBody>
      <dsp:txXfrm>
        <a:off x="6226000" y="77015"/>
        <a:ext cx="2475457" cy="4310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/>
          <a:stretch/>
        </p:blipFill>
        <p:spPr bwMode="auto">
          <a:xfrm>
            <a:off x="0" y="-74232"/>
            <a:ext cx="9144000" cy="693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0"/>
            <a:ext cx="5850988" cy="2187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5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Еволюція</a:t>
            </a:r>
            <a:br>
              <a:rPr lang="uk-UA" sz="5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5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Геній </a:t>
            </a:r>
            <a:r>
              <a:rPr lang="uk-UA" sz="5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Чарлза</a:t>
            </a:r>
            <a:r>
              <a:rPr lang="uk-UA" sz="5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Дарвіна</a:t>
            </a:r>
            <a:endParaRPr lang="uk-UA" sz="5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2636912"/>
            <a:ext cx="2944416" cy="1368152"/>
          </a:xfrm>
        </p:spPr>
        <p:txBody>
          <a:bodyPr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Підготувала </a:t>
            </a:r>
          </a:p>
          <a:p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Учениця 11Б класу</a:t>
            </a:r>
          </a:p>
          <a:p>
            <a:r>
              <a:rPr lang="uk-UA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Кунтиш</a:t>
            </a:r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Олександра</a:t>
            </a:r>
            <a:endParaRPr lang="uk-UA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8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5400600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/>
              <a:t>Також, як і стверджував Дарвін, тварини з близьким родинним зв’язком мають значно більше схожих рис у своєму коді. Ці риси можуть передавати також і віруси, які називаються </a:t>
            </a:r>
            <a:r>
              <a:rPr lang="uk-UA" sz="2400" dirty="0" err="1"/>
              <a:t>ретровірусами</a:t>
            </a:r>
            <a:r>
              <a:rPr lang="uk-UA" sz="2400" dirty="0"/>
              <a:t>, тобто вірусами успадкованих від пращурів. Таким чином завдяки подібності коду та наявності однакових </a:t>
            </a:r>
            <a:r>
              <a:rPr lang="uk-UA" sz="2400" dirty="0" err="1"/>
              <a:t>ретровірусів</a:t>
            </a:r>
            <a:r>
              <a:rPr lang="uk-UA" sz="2400" dirty="0"/>
              <a:t> в однакових місцях, ми можемо з великою точністю визначити спорідненість  не лише окремих особин, але й видів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pic>
        <p:nvPicPr>
          <p:cNvPr id="11266" name="Picture 2" descr="C:\Users\SASHA\AppData\Local\Microsoft\Windows\Temporary Internet Files\Content.IE5\LKNCBUR3\darwin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1382633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ASHA\AppData\Local\Microsoft\Windows\Temporary Internet Files\Content.IE5\8Q7Q68YF\darwin_cartoo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412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7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440160"/>
          </a:xfrm>
        </p:spPr>
        <p:txBody>
          <a:bodyPr/>
          <a:lstStyle/>
          <a:p>
            <a:r>
              <a:rPr lang="ru-RU" sz="3200" dirty="0" err="1"/>
              <a:t>Отже</a:t>
            </a:r>
            <a:r>
              <a:rPr lang="ru-RU" sz="3200" dirty="0"/>
              <a:t>, давайте </a:t>
            </a:r>
            <a:r>
              <a:rPr lang="ru-RU" sz="3200" dirty="0" err="1"/>
              <a:t>вже</a:t>
            </a:r>
            <a:r>
              <a:rPr lang="ru-RU" sz="3200" dirty="0"/>
              <a:t> </a:t>
            </a:r>
            <a:r>
              <a:rPr lang="ru-RU" sz="3200" dirty="0" err="1"/>
              <a:t>підбивати</a:t>
            </a:r>
            <a:r>
              <a:rPr lang="ru-RU" sz="3200" dirty="0"/>
              <a:t> </a:t>
            </a:r>
            <a:r>
              <a:rPr lang="ru-RU" sz="3200" dirty="0" err="1"/>
              <a:t>підсумки</a:t>
            </a:r>
            <a:r>
              <a:rPr lang="ru-RU" sz="3200" dirty="0"/>
              <a:t> в </a:t>
            </a:r>
            <a:r>
              <a:rPr lang="ru-RU" sz="3200" dirty="0" err="1"/>
              <a:t>яких</a:t>
            </a:r>
            <a:r>
              <a:rPr lang="ru-RU" sz="3200" dirty="0"/>
              <a:t> ми </a:t>
            </a:r>
            <a:r>
              <a:rPr lang="ru-RU" sz="3200" dirty="0" err="1"/>
              <a:t>ще</a:t>
            </a:r>
            <a:r>
              <a:rPr lang="ru-RU" sz="3200" dirty="0"/>
              <a:t> раз </a:t>
            </a:r>
            <a:r>
              <a:rPr lang="ru-RU" sz="3200" dirty="0" err="1"/>
              <a:t>нагадаємо</a:t>
            </a:r>
            <a:r>
              <a:rPr lang="ru-RU" sz="3200" dirty="0"/>
              <a:t> </a:t>
            </a:r>
            <a:r>
              <a:rPr lang="ru-RU" sz="3200" dirty="0" err="1"/>
              <a:t>основні</a:t>
            </a:r>
            <a:r>
              <a:rPr lang="ru-RU" sz="3200" dirty="0"/>
              <a:t> </a:t>
            </a:r>
            <a:r>
              <a:rPr lang="ru-RU" sz="3200" dirty="0" err="1"/>
              <a:t>факти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повністю</a:t>
            </a:r>
            <a:r>
              <a:rPr lang="ru-RU" sz="3200" dirty="0"/>
              <a:t> </a:t>
            </a:r>
            <a:r>
              <a:rPr lang="ru-RU" sz="3200" dirty="0" err="1"/>
              <a:t>доводять</a:t>
            </a:r>
            <a:r>
              <a:rPr lang="ru-RU" sz="3200" dirty="0"/>
              <a:t> </a:t>
            </a:r>
            <a:r>
              <a:rPr lang="ru-RU" sz="3200" dirty="0" err="1"/>
              <a:t>еволюцію</a:t>
            </a:r>
            <a:r>
              <a:rPr lang="ru-RU" sz="3200" dirty="0"/>
              <a:t> та </a:t>
            </a:r>
            <a:r>
              <a:rPr lang="ru-RU" sz="3200" dirty="0" err="1"/>
              <a:t>геній</a:t>
            </a:r>
            <a:r>
              <a:rPr lang="ru-RU" sz="3200" dirty="0"/>
              <a:t> </a:t>
            </a:r>
            <a:r>
              <a:rPr lang="ru-RU" sz="3200" dirty="0" err="1"/>
              <a:t>Дарвіна</a:t>
            </a:r>
            <a:r>
              <a:rPr lang="ru-RU" sz="3200" dirty="0" smtClean="0"/>
              <a:t>:</a:t>
            </a:r>
            <a:endParaRPr lang="uk-UA" sz="32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08967437"/>
              </p:ext>
            </p:extLst>
          </p:nvPr>
        </p:nvGraphicFramePr>
        <p:xfrm>
          <a:off x="179512" y="2132856"/>
          <a:ext cx="878497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858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T RESPECT - Чарльз Дарви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3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Біографія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04864"/>
            <a:ext cx="5619392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err="1"/>
              <a:t>Чарлз</a:t>
            </a:r>
            <a:r>
              <a:rPr lang="uk-UA" sz="2400" dirty="0"/>
              <a:t> Дарвін народився і жив у християнських традиціях – в дитинстві він з матір’ю та братами відвідував </a:t>
            </a:r>
            <a:r>
              <a:rPr lang="uk-UA" sz="2400" dirty="0" err="1"/>
              <a:t>Унітаріанську</a:t>
            </a:r>
            <a:r>
              <a:rPr lang="uk-UA" sz="2400" dirty="0"/>
              <a:t> церкву, а будучи юнаком закинув Единбурзький університет, де він вивчав медицину та пішов вчитися на у Кембриджський християнський коледж на </a:t>
            </a:r>
            <a:r>
              <a:rPr lang="uk-UA" sz="2400" dirty="0" err="1"/>
              <a:t>священника</a:t>
            </a:r>
            <a:r>
              <a:rPr lang="uk-UA" sz="2400" dirty="0" smtClean="0"/>
              <a:t>.</a:t>
            </a:r>
            <a:endParaRPr lang="uk-UA" sz="2400" dirty="0"/>
          </a:p>
          <a:p>
            <a:r>
              <a:rPr lang="uk-UA" sz="2400" dirty="0"/>
              <a:t>В коледжі Дарвін захопився геологією та вивченням природничої історії в умовах тропіків, а у 30х роках 19 </a:t>
            </a:r>
            <a:r>
              <a:rPr lang="uk-UA" sz="2400" dirty="0" err="1"/>
              <a:t>ст</a:t>
            </a:r>
            <a:r>
              <a:rPr lang="uk-UA" sz="2400" dirty="0"/>
              <a:t> став почесним членом наукової еліти.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0888"/>
            <a:ext cx="2859087" cy="371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790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171400"/>
            <a:ext cx="2190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63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50777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Переломним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етапом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його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життя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стала 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навколосвітня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подорож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на 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кораблі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«</a:t>
            </a:r>
            <a:r>
              <a:rPr lang="ru-RU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Бігль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» у 1831 </a:t>
            </a:r>
            <a:r>
              <a:rPr lang="ru-RU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роц</a:t>
            </a:r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</a:t>
            </a:r>
            <a:endParaRPr lang="uk-UA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856984" cy="4572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76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5328592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/>
              <a:t>Ця подорож була важливою подією у житті Дарвіна, справжньою школою для нього. Інтенсивно працюючи як геолог, зоолог, ботанік, він зібрав величезний і дуже цінний науковий матеріал, який відіграв виключну роль в розвитку еволюційної ідеї. Геологічні спостереження на океанічних островах, в Південній Америці, Кордильєрах та інших місцях підтвердили думку </a:t>
            </a:r>
            <a:r>
              <a:rPr lang="uk-UA" sz="2000" dirty="0" err="1"/>
              <a:t>Чарлза</a:t>
            </a:r>
            <a:r>
              <a:rPr lang="uk-UA" sz="2000" dirty="0"/>
              <a:t> </a:t>
            </a:r>
            <a:r>
              <a:rPr lang="uk-UA" sz="2000" dirty="0" err="1"/>
              <a:t>Лайєла</a:t>
            </a:r>
            <a:r>
              <a:rPr lang="uk-UA" sz="2000" dirty="0"/>
              <a:t> про постійну зміну поверхні Землі під впливом зовнішніх і внутрішніх причин. Зіставляючи різні факти, Дарвін приходить до висновку, що вимирання видів тварин і рослин минулих епох не можна пояснити якимись «великими катастрофами».</a:t>
            </a:r>
          </a:p>
        </p:txBody>
      </p:sp>
      <p:pic>
        <p:nvPicPr>
          <p:cNvPr id="5122" name="Picture 2" descr="C:\Users\SASHA\AppData\Local\Microsoft\Windows\Temporary Internet Files\Content.IE5\X4RIJKLI\Savanna_w_zebras_and_impalas_Tanzania_DP3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9" b="945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443875" cy="258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33" l="0" r="98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3124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384376" cy="27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717032"/>
            <a:ext cx="152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46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5112568" cy="343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10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119058"/>
            <a:ext cx="5220072" cy="51706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sz="2200" dirty="0"/>
              <a:t>Завдяки дивовижним знахідкам та дослідженням під час подорожі, а також захопленням геологією, Дарвін починає сумніватися у багатьох біблійних твердженнях. Прочитавши працю </a:t>
            </a:r>
            <a:r>
              <a:rPr lang="uk-UA" sz="2200" dirty="0" err="1"/>
              <a:t>Лайеля</a:t>
            </a:r>
            <a:r>
              <a:rPr lang="uk-UA" sz="2200" dirty="0"/>
              <a:t> «Основи геології» в якій описувалась повільна і безперервна зміна земної поверхні під впливом постійних геологічних факторів, </a:t>
            </a:r>
            <a:r>
              <a:rPr lang="uk-UA" sz="2200" dirty="0" err="1"/>
              <a:t>Чарлз</a:t>
            </a:r>
            <a:r>
              <a:rPr lang="uk-UA" sz="2200" dirty="0"/>
              <a:t> починає розуміти, що процеси формування ландшафту, відбувалися значно довше ніж це описує теологія, і, відповідно, тварини також могли існували та змінюватися на протязі тривалого періоду</a:t>
            </a:r>
            <a:r>
              <a:rPr lang="uk-UA" sz="2200" dirty="0" smtClean="0"/>
              <a:t>..</a:t>
            </a:r>
            <a:endParaRPr lang="uk-UA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1857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SASHA\AppData\Local\Microsoft\Windows\Temporary Internet Files\Content.IE5\IZ31CB91\darwin201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3096344" cy="5160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0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572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000" dirty="0"/>
              <a:t>Дарвін ніколи не був звичайним теоретиком і кожне своє твердження підтверджував дослідами чи зразками. У 40 річному віці він захопився селекцією голубів і був вражений, як його здогадка підтверджується у використанні людиною технології природного відбору в штучному виведенні нових видів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3861048"/>
            <a:ext cx="4572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/>
            <a:r>
              <a:rPr lang="ru-RU" sz="2000" dirty="0" err="1"/>
              <a:t>Сумнівів</a:t>
            </a:r>
            <a:r>
              <a:rPr lang="ru-RU" sz="2000" dirty="0"/>
              <a:t> </a:t>
            </a:r>
            <a:r>
              <a:rPr lang="ru-RU" sz="2000" dirty="0" err="1"/>
              <a:t>більше</a:t>
            </a:r>
            <a:r>
              <a:rPr lang="ru-RU" sz="2000" dirty="0"/>
              <a:t> не </a:t>
            </a:r>
            <a:r>
              <a:rPr lang="ru-RU" sz="2000" dirty="0" err="1"/>
              <a:t>залишалося</a:t>
            </a:r>
            <a:r>
              <a:rPr lang="ru-RU" sz="2000" dirty="0"/>
              <a:t> – на </a:t>
            </a:r>
            <a:r>
              <a:rPr lang="ru-RU" sz="2000" dirty="0" err="1"/>
              <a:t>види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впливати</a:t>
            </a:r>
            <a:r>
              <a:rPr lang="ru-RU" sz="2000" dirty="0"/>
              <a:t> так </a:t>
            </a:r>
            <a:r>
              <a:rPr lang="ru-RU" sz="2000" dirty="0" err="1"/>
              <a:t>щоб</a:t>
            </a:r>
            <a:r>
              <a:rPr lang="ru-RU" sz="2000" dirty="0"/>
              <a:t> вони </a:t>
            </a:r>
            <a:r>
              <a:rPr lang="ru-RU" sz="2000" dirty="0" err="1"/>
              <a:t>змінювались</a:t>
            </a:r>
            <a:r>
              <a:rPr lang="ru-RU" sz="2000" dirty="0"/>
              <a:t>, </a:t>
            </a:r>
            <a:r>
              <a:rPr lang="ru-RU" sz="2000" dirty="0" err="1"/>
              <a:t>причому</a:t>
            </a:r>
            <a:r>
              <a:rPr lang="ru-RU" sz="2000" dirty="0"/>
              <a:t> кардинально – </a:t>
            </a:r>
            <a:r>
              <a:rPr lang="ru-RU" sz="2000" dirty="0" err="1"/>
              <a:t>утворюючи</a:t>
            </a:r>
            <a:r>
              <a:rPr lang="ru-RU" sz="2000" dirty="0"/>
              <a:t> </a:t>
            </a:r>
            <a:r>
              <a:rPr lang="ru-RU" sz="2000" dirty="0" err="1"/>
              <a:t>нові</a:t>
            </a:r>
            <a:r>
              <a:rPr lang="ru-RU" sz="2000" dirty="0"/>
              <a:t>, </a:t>
            </a:r>
            <a:r>
              <a:rPr lang="ru-RU" sz="2000" dirty="0" err="1"/>
              <a:t>раніше</a:t>
            </a:r>
            <a:r>
              <a:rPr lang="ru-RU" sz="2000" dirty="0"/>
              <a:t> не </a:t>
            </a:r>
            <a:r>
              <a:rPr lang="ru-RU" sz="2000" dirty="0" err="1"/>
              <a:t>бачені</a:t>
            </a:r>
            <a:r>
              <a:rPr lang="ru-RU" sz="2000" dirty="0"/>
              <a:t> </a:t>
            </a:r>
            <a:r>
              <a:rPr lang="ru-RU" sz="2000" dirty="0" err="1"/>
              <a:t>особини</a:t>
            </a:r>
            <a:r>
              <a:rPr lang="ru-RU" sz="2000" dirty="0"/>
              <a:t>. Природа, </a:t>
            </a:r>
            <a:r>
              <a:rPr lang="ru-RU" sz="2000" dirty="0" err="1"/>
              <a:t>подібно</a:t>
            </a:r>
            <a:r>
              <a:rPr lang="ru-RU" sz="2000" dirty="0"/>
              <a:t> до </a:t>
            </a:r>
            <a:r>
              <a:rPr lang="ru-RU" sz="2000" dirty="0" err="1"/>
              <a:t>селекціонера</a:t>
            </a:r>
            <a:r>
              <a:rPr lang="ru-RU" sz="2000" dirty="0"/>
              <a:t>, </a:t>
            </a:r>
            <a:r>
              <a:rPr lang="ru-RU" sz="2000" dirty="0" err="1"/>
              <a:t>виводить</a:t>
            </a:r>
            <a:r>
              <a:rPr lang="ru-RU" sz="2000" dirty="0"/>
              <a:t> </a:t>
            </a:r>
            <a:r>
              <a:rPr lang="ru-RU" sz="2000" dirty="0" err="1"/>
              <a:t>нові</a:t>
            </a:r>
            <a:r>
              <a:rPr lang="ru-RU" sz="2000" dirty="0"/>
              <a:t> </a:t>
            </a:r>
            <a:r>
              <a:rPr lang="ru-RU" sz="2000" dirty="0" err="1"/>
              <a:t>види</a:t>
            </a:r>
            <a:r>
              <a:rPr lang="ru-RU" sz="2000" dirty="0"/>
              <a:t> </a:t>
            </a:r>
            <a:r>
              <a:rPr lang="ru-RU" sz="2000" dirty="0" err="1"/>
              <a:t>істот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краще</a:t>
            </a:r>
            <a:r>
              <a:rPr lang="ru-RU" sz="2000" dirty="0"/>
              <a:t> </a:t>
            </a:r>
            <a:r>
              <a:rPr lang="ru-RU" sz="2000" dirty="0" err="1"/>
              <a:t>підходять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середовищу</a:t>
            </a:r>
            <a:r>
              <a:rPr lang="ru-RU" sz="2000" dirty="0"/>
              <a:t> і </a:t>
            </a:r>
            <a:r>
              <a:rPr lang="ru-RU" sz="2000" dirty="0" err="1"/>
              <a:t>робить</a:t>
            </a:r>
            <a:r>
              <a:rPr lang="ru-RU" sz="2000" dirty="0"/>
              <a:t> вона </a:t>
            </a:r>
            <a:r>
              <a:rPr lang="ru-RU" sz="2000" dirty="0" err="1"/>
              <a:t>це</a:t>
            </a:r>
            <a:r>
              <a:rPr lang="ru-RU" sz="2000" dirty="0"/>
              <a:t> шляхом </a:t>
            </a:r>
            <a:r>
              <a:rPr lang="ru-RU" sz="2000" dirty="0" err="1"/>
              <a:t>жорстокого</a:t>
            </a:r>
            <a:r>
              <a:rPr lang="ru-RU" sz="2000" dirty="0"/>
              <a:t> природного </a:t>
            </a:r>
            <a:r>
              <a:rPr lang="ru-RU" sz="2000" dirty="0" err="1"/>
              <a:t>відбору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7170" name="Picture 2" descr="C:\Users\SASHA\AppData\Local\Microsoft\Windows\Temporary Internet Files\Content.IE5\X4RIJKLI\darwin_charle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23850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104456" cy="2749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1233175" cy="184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90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16632"/>
            <a:ext cx="4572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000" dirty="0"/>
              <a:t>Проте Дарвін довго не наважувався опублікувати “Походження видів”, оскільки чудово розумів, яку реакцію це викличе у колег-теологів та у суспільстві в цілому. Проте 24 листопада 1859 року під тиском своїх друзів натуралістів, Дарвін все ж публікує свою працю для широкого загалу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733256"/>
            <a:ext cx="892899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/>
              <a:t>Ця</a:t>
            </a:r>
            <a:r>
              <a:rPr lang="ru-RU" sz="2000" dirty="0"/>
              <a:t> </a:t>
            </a:r>
            <a:r>
              <a:rPr lang="ru-RU" sz="2000" dirty="0" err="1"/>
              <a:t>праця</a:t>
            </a:r>
            <a:r>
              <a:rPr lang="ru-RU" sz="2000" dirty="0"/>
              <a:t> включала в себе 20 </a:t>
            </a:r>
            <a:r>
              <a:rPr lang="ru-RU" sz="2000" dirty="0" err="1"/>
              <a:t>років</a:t>
            </a:r>
            <a:r>
              <a:rPr lang="ru-RU" sz="2000" dirty="0"/>
              <a:t> </a:t>
            </a:r>
            <a:r>
              <a:rPr lang="ru-RU" sz="2000" dirty="0" err="1"/>
              <a:t>досліджень</a:t>
            </a:r>
            <a:r>
              <a:rPr lang="ru-RU" sz="2000" dirty="0"/>
              <a:t> та </a:t>
            </a:r>
            <a:r>
              <a:rPr lang="ru-RU" sz="2000" dirty="0" err="1"/>
              <a:t>логічний</a:t>
            </a:r>
            <a:r>
              <a:rPr lang="ru-RU" sz="2000" dirty="0"/>
              <a:t> </a:t>
            </a:r>
            <a:r>
              <a:rPr lang="ru-RU" sz="2000" dirty="0" err="1"/>
              <a:t>ланцюжок</a:t>
            </a:r>
            <a:r>
              <a:rPr lang="ru-RU" sz="2000" dirty="0"/>
              <a:t> з </a:t>
            </a:r>
            <a:r>
              <a:rPr lang="ru-RU" sz="2000" dirty="0" err="1"/>
              <a:t>фактів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повністю</a:t>
            </a:r>
            <a:r>
              <a:rPr lang="ru-RU" sz="2000" dirty="0"/>
              <a:t> </a:t>
            </a:r>
            <a:r>
              <a:rPr lang="ru-RU" sz="2000" dirty="0" err="1"/>
              <a:t>описував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 на </a:t>
            </a:r>
            <a:r>
              <a:rPr lang="ru-RU" sz="2000" dirty="0" err="1"/>
              <a:t>Землі</a:t>
            </a:r>
            <a:r>
              <a:rPr lang="ru-RU" sz="2000" dirty="0"/>
              <a:t>, не </a:t>
            </a:r>
            <a:r>
              <a:rPr lang="ru-RU" sz="2000" dirty="0" err="1"/>
              <a:t>потребуючи</a:t>
            </a:r>
            <a:r>
              <a:rPr lang="ru-RU" sz="2000" dirty="0"/>
              <a:t> </a:t>
            </a:r>
            <a:r>
              <a:rPr lang="ru-RU" sz="2000" dirty="0" err="1"/>
              <a:t>надприродного</a:t>
            </a:r>
            <a:r>
              <a:rPr lang="ru-RU" sz="2000" dirty="0"/>
              <a:t> </a:t>
            </a:r>
            <a:r>
              <a:rPr lang="ru-RU" sz="2000" dirty="0" err="1"/>
              <a:t>пояснення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194" name="Picture 2" descr="C:\Users\SASHA\AppData\Local\Microsoft\Windows\Temporary Internet Files\Content.IE5\8Q7Q68YF\darwin21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5"/>
            <a:ext cx="4104456" cy="456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22"/>
          <a:stretch/>
        </p:blipFill>
        <p:spPr bwMode="auto">
          <a:xfrm>
            <a:off x="5940152" y="2276872"/>
            <a:ext cx="2952328" cy="344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86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Не </a:t>
            </a:r>
            <a:r>
              <a:rPr lang="ru-RU" sz="2000" dirty="0" err="1"/>
              <a:t>змогла</a:t>
            </a:r>
            <a:r>
              <a:rPr lang="ru-RU" sz="2000" dirty="0"/>
              <a:t> </a:t>
            </a:r>
            <a:r>
              <a:rPr lang="ru-RU" sz="2000" dirty="0" err="1"/>
              <a:t>описати</a:t>
            </a:r>
            <a:r>
              <a:rPr lang="ru-RU" sz="2000" dirty="0"/>
              <a:t> </a:t>
            </a:r>
            <a:r>
              <a:rPr lang="ru-RU" sz="2000" dirty="0" err="1"/>
              <a:t>теорія</a:t>
            </a:r>
            <a:r>
              <a:rPr lang="ru-RU" sz="2000" dirty="0"/>
              <a:t> </a:t>
            </a:r>
            <a:r>
              <a:rPr lang="ru-RU" sz="2000" dirty="0" err="1"/>
              <a:t>Дарвіна</a:t>
            </a:r>
            <a:r>
              <a:rPr lang="ru-RU" sz="2000" dirty="0"/>
              <a:t> </a:t>
            </a:r>
            <a:r>
              <a:rPr lang="ru-RU" sz="2000" dirty="0" err="1"/>
              <a:t>лише</a:t>
            </a:r>
            <a:r>
              <a:rPr lang="ru-RU" sz="2000" dirty="0"/>
              <a:t> одного – </a:t>
            </a:r>
            <a:r>
              <a:rPr lang="ru-RU" sz="2000" dirty="0" err="1"/>
              <a:t>яким</a:t>
            </a:r>
            <a:r>
              <a:rPr lang="ru-RU" sz="2000" dirty="0"/>
              <a:t> чином </a:t>
            </a:r>
            <a:r>
              <a:rPr lang="ru-RU" sz="2000" dirty="0" err="1"/>
              <a:t>покращення</a:t>
            </a:r>
            <a:r>
              <a:rPr lang="ru-RU" sz="2000" dirty="0"/>
              <a:t> </a:t>
            </a:r>
            <a:r>
              <a:rPr lang="ru-RU" sz="2000" dirty="0" err="1"/>
              <a:t>набуті</a:t>
            </a:r>
            <a:r>
              <a:rPr lang="ru-RU" sz="2000" dirty="0"/>
              <a:t> в </a:t>
            </a:r>
            <a:r>
              <a:rPr lang="ru-RU" sz="2000" dirty="0" err="1"/>
              <a:t>наслідок</a:t>
            </a:r>
            <a:r>
              <a:rPr lang="ru-RU" sz="2000" dirty="0"/>
              <a:t> природного </a:t>
            </a:r>
            <a:r>
              <a:rPr lang="ru-RU" sz="2000" dirty="0" err="1"/>
              <a:t>відбору</a:t>
            </a:r>
            <a:r>
              <a:rPr lang="ru-RU" sz="2000" dirty="0"/>
              <a:t> </a:t>
            </a:r>
            <a:r>
              <a:rPr lang="ru-RU" sz="2000" dirty="0" err="1"/>
              <a:t>передаються</a:t>
            </a:r>
            <a:r>
              <a:rPr lang="ru-RU" sz="2000" dirty="0"/>
              <a:t> до </a:t>
            </a:r>
            <a:r>
              <a:rPr lang="ru-RU" sz="2000" dirty="0" err="1"/>
              <a:t>нащадків</a:t>
            </a:r>
            <a:r>
              <a:rPr lang="ru-RU" sz="2000" dirty="0"/>
              <a:t>. </a:t>
            </a:r>
            <a:r>
              <a:rPr lang="ru-RU" sz="2000" dirty="0" err="1"/>
              <a:t>Проте</a:t>
            </a:r>
            <a:r>
              <a:rPr lang="ru-RU" sz="2000" dirty="0"/>
              <a:t> все </a:t>
            </a:r>
            <a:r>
              <a:rPr lang="ru-RU" sz="2000" dirty="0" err="1"/>
              <a:t>змінилося</a:t>
            </a:r>
            <a:r>
              <a:rPr lang="ru-RU" sz="2000" dirty="0"/>
              <a:t> у 20 </a:t>
            </a:r>
            <a:r>
              <a:rPr lang="ru-RU" sz="2000" dirty="0" err="1"/>
              <a:t>ст</a:t>
            </a:r>
            <a:r>
              <a:rPr lang="ru-RU" sz="2000" dirty="0"/>
              <a:t> в </a:t>
            </a:r>
            <a:r>
              <a:rPr lang="ru-RU" sz="2000" dirty="0" err="1"/>
              <a:t>період</a:t>
            </a:r>
            <a:r>
              <a:rPr lang="ru-RU" sz="2000" dirty="0"/>
              <a:t> </a:t>
            </a:r>
            <a:r>
              <a:rPr lang="ru-RU" sz="2000" dirty="0" err="1"/>
              <a:t>неодарвіністської</a:t>
            </a:r>
            <a:r>
              <a:rPr lang="ru-RU" sz="2000" dirty="0"/>
              <a:t> </a:t>
            </a:r>
            <a:r>
              <a:rPr lang="ru-RU" sz="2000" dirty="0" err="1"/>
              <a:t>революції</a:t>
            </a:r>
            <a:r>
              <a:rPr lang="ru-RU" sz="2000" dirty="0"/>
              <a:t>, коли </a:t>
            </a:r>
            <a:r>
              <a:rPr lang="ru-RU" sz="2000" dirty="0" err="1"/>
              <a:t>вчені</a:t>
            </a:r>
            <a:r>
              <a:rPr lang="ru-RU" sz="2000" dirty="0"/>
              <a:t> </a:t>
            </a:r>
            <a:r>
              <a:rPr lang="ru-RU" sz="2000" dirty="0" err="1"/>
              <a:t>поєднали</a:t>
            </a:r>
            <a:r>
              <a:rPr lang="ru-RU" sz="2000" dirty="0"/>
              <a:t> </a:t>
            </a:r>
            <a:r>
              <a:rPr lang="ru-RU" sz="2000" dirty="0" err="1"/>
              <a:t>еволюцію</a:t>
            </a:r>
            <a:r>
              <a:rPr lang="ru-RU" sz="2000" dirty="0"/>
              <a:t> з генетикою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085184"/>
            <a:ext cx="8928992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/>
              <a:t>В дійсності гени батьків не змішуються, а об’єднуються </a:t>
            </a:r>
            <a:r>
              <a:rPr lang="uk-UA" sz="2000" dirty="0" err="1"/>
              <a:t>під-час</a:t>
            </a:r>
            <a:r>
              <a:rPr lang="uk-UA" sz="2000" dirty="0"/>
              <a:t> репродукції, таким чином кожен ген успадковується   або повністю або ніяк. В процесі розмноження тварин гени копіюються та розміщуються в спермі та яйцеклітині і </a:t>
            </a:r>
            <a:r>
              <a:rPr lang="uk-UA" sz="2000" dirty="0" err="1"/>
              <a:t>під-час</a:t>
            </a:r>
            <a:r>
              <a:rPr lang="uk-UA" sz="2000" dirty="0"/>
              <a:t> цього копіювання часто виникають помилки, які в генетиці називаються мутаціями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pic>
        <p:nvPicPr>
          <p:cNvPr id="9218" name="Picture 2" descr="C:\Users\SASHA\AppData\Local\Microsoft\Windows\Temporary Internet Files\Content.IE5\IZ31CB91\2421257290_d02e45c2d8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 b="4860"/>
          <a:stretch/>
        </p:blipFill>
        <p:spPr bwMode="auto">
          <a:xfrm>
            <a:off x="1835696" y="1556792"/>
            <a:ext cx="5918162" cy="35379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63284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/>
              <a:t>Ці мутації народжують ряд нових характеристик, які відрізняють особину від її батьків, часто навіть в якісному плані. Якщо ці нові якості допоможуть краще пристосуватися до середовища, то особина виживе і зможе передати їх нащадкам, що повністю доводить природний відбір Дарвіна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43158" y="1844824"/>
            <a:ext cx="7776864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/>
              <a:t>Крім цього гени можна порівняти з неймовірною точністю, оскільки гени будь якого життя на Землі побудовані з ДНК – коду, який складається з чотирьох хімічний речовин з назвами </a:t>
            </a:r>
            <a:r>
              <a:rPr lang="en-US" sz="2000" dirty="0"/>
              <a:t>A, T, C, G. </a:t>
            </a:r>
            <a:r>
              <a:rPr lang="uk-UA" sz="2000" dirty="0"/>
              <a:t>Буде істота ховрахом, конем чи людиною залежить лише від порядку розташування цих літер в коді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pic>
        <p:nvPicPr>
          <p:cNvPr id="10243" name="Picture 3" descr="C:\Users\SASHA\AppData\Local\Microsoft\Windows\Temporary Internet Files\Content.IE5\LKNCBUR3\geneticDM1012_468x4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3240360" cy="330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3909745" cy="283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:\Users\SASHA\AppData\Local\Microsoft\Windows\Temporary Internet Files\Content.IE5\8Q7Q68YF\charlz-darvin_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11739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9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52</TotalTime>
  <Words>845</Words>
  <Application>Microsoft Office PowerPoint</Application>
  <PresentationFormat>Экран (4:3)</PresentationFormat>
  <Paragraphs>23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Твердый переплет</vt:lpstr>
      <vt:lpstr>Еволюція Геній Чарлза Дарвіна</vt:lpstr>
      <vt:lpstr>Біографія</vt:lpstr>
      <vt:lpstr>Переломним етапом його життя стала навколосвітня подорож на кораблі «Бігль» у 1831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Отже, давайте вже підбивати підсумки в яких ми ще раз нагадаємо основні факти, які повністю доводять еволюцію та геній Дарвіна: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SASHA</cp:lastModifiedBy>
  <cp:revision>8</cp:revision>
  <dcterms:created xsi:type="dcterms:W3CDTF">2015-02-16T12:36:44Z</dcterms:created>
  <dcterms:modified xsi:type="dcterms:W3CDTF">2015-02-16T13:40:01Z</dcterms:modified>
</cp:coreProperties>
</file>