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307" r:id="rId3"/>
    <p:sldId id="310" r:id="rId4"/>
    <p:sldId id="291" r:id="rId5"/>
    <p:sldId id="304" r:id="rId6"/>
    <p:sldId id="305" r:id="rId7"/>
    <p:sldId id="306" r:id="rId8"/>
    <p:sldId id="298" r:id="rId9"/>
    <p:sldId id="263" r:id="rId10"/>
    <p:sldId id="309" r:id="rId11"/>
    <p:sldId id="294" r:id="rId12"/>
    <p:sldId id="275" r:id="rId13"/>
    <p:sldId id="258" r:id="rId14"/>
    <p:sldId id="301" r:id="rId15"/>
    <p:sldId id="265" r:id="rId16"/>
    <p:sldId id="273" r:id="rId17"/>
    <p:sldId id="300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0960" autoAdjust="0"/>
  </p:normalViewPr>
  <p:slideViewPr>
    <p:cSldViewPr>
      <p:cViewPr>
        <p:scale>
          <a:sx n="100" d="100"/>
          <a:sy n="100" d="100"/>
        </p:scale>
        <p:origin x="-45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2A114-480D-4DEB-AAEE-B07B80FB9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2E9AC-9696-4DD3-8A20-0D0B9DC3261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Педагогічний практикум – </a:t>
          </a:r>
        </a:p>
        <a:p>
          <a:r>
            <a:rPr lang="uk-UA" sz="3200" dirty="0" smtClean="0">
              <a:solidFill>
                <a:srgbClr val="7030A0"/>
              </a:solidFill>
            </a:rPr>
            <a:t>,, Час батьківства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endParaRPr lang="ru-RU" sz="3200" dirty="0">
            <a:solidFill>
              <a:srgbClr val="7030A0"/>
            </a:solidFill>
          </a:endParaRPr>
        </a:p>
      </dgm:t>
    </dgm:pt>
    <dgm:pt modelId="{B67F8C5D-8A1F-48BD-9DF2-6B563B349234}" type="parTrans" cxnId="{A4506AF0-55AB-487B-9131-9F64EA5C0012}">
      <dgm:prSet/>
      <dgm:spPr/>
      <dgm:t>
        <a:bodyPr/>
        <a:lstStyle/>
        <a:p>
          <a:endParaRPr lang="ru-RU"/>
        </a:p>
      </dgm:t>
    </dgm:pt>
    <dgm:pt modelId="{B48A05B4-407C-49E0-A722-8A35698F5796}" type="sibTrans" cxnId="{A4506AF0-55AB-487B-9131-9F64EA5C0012}">
      <dgm:prSet/>
      <dgm:spPr/>
      <dgm:t>
        <a:bodyPr/>
        <a:lstStyle/>
        <a:p>
          <a:endParaRPr lang="ru-RU"/>
        </a:p>
      </dgm:t>
    </dgm:pt>
    <dgm:pt modelId="{CE612B8E-D965-413A-83C2-D9F8DE6AAF8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Психологічна допомога - ,, Як зробити батьків і  дітей щасливими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r>
            <a:rPr lang="uk-UA" sz="3200" dirty="0" smtClean="0">
              <a:solidFill>
                <a:srgbClr val="7030A0"/>
              </a:solidFill>
            </a:rPr>
            <a:t> </a:t>
          </a:r>
        </a:p>
      </dgm:t>
    </dgm:pt>
    <dgm:pt modelId="{2B95C798-F111-44E1-957E-491649B07D8A}" type="parTrans" cxnId="{26CDF5CF-02FC-4D74-AD07-0B53EE114256}">
      <dgm:prSet/>
      <dgm:spPr/>
      <dgm:t>
        <a:bodyPr/>
        <a:lstStyle/>
        <a:p>
          <a:endParaRPr lang="ru-RU"/>
        </a:p>
      </dgm:t>
    </dgm:pt>
    <dgm:pt modelId="{103EDEF6-E3E8-4F3A-90A8-74EC72E8AB43}" type="sibTrans" cxnId="{26CDF5CF-02FC-4D74-AD07-0B53EE114256}">
      <dgm:prSet/>
      <dgm:spPr/>
      <dgm:t>
        <a:bodyPr/>
        <a:lstStyle/>
        <a:p>
          <a:endParaRPr lang="ru-RU"/>
        </a:p>
      </dgm:t>
    </dgm:pt>
    <dgm:pt modelId="{CE359C7A-372A-4C3D-98B3-EB9BA5CE46E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Круглий стіл ,,Проблеми батьків і дітей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endParaRPr lang="ru-RU" sz="3200" dirty="0">
            <a:solidFill>
              <a:srgbClr val="7030A0"/>
            </a:solidFill>
          </a:endParaRPr>
        </a:p>
      </dgm:t>
    </dgm:pt>
    <dgm:pt modelId="{32E9ED6B-91D2-4D1B-8E1B-BCADC625B2EF}" type="parTrans" cxnId="{5CE8D608-FA35-4E25-97B4-3305048F5731}">
      <dgm:prSet/>
      <dgm:spPr/>
      <dgm:t>
        <a:bodyPr/>
        <a:lstStyle/>
        <a:p>
          <a:endParaRPr lang="ru-RU"/>
        </a:p>
      </dgm:t>
    </dgm:pt>
    <dgm:pt modelId="{4EAFA925-CED4-4355-8D28-65BC0BD5C5FC}" type="sibTrans" cxnId="{5CE8D608-FA35-4E25-97B4-3305048F5731}">
      <dgm:prSet/>
      <dgm:spPr/>
      <dgm:t>
        <a:bodyPr/>
        <a:lstStyle/>
        <a:p>
          <a:endParaRPr lang="ru-RU"/>
        </a:p>
      </dgm:t>
    </dgm:pt>
    <dgm:pt modelId="{461E8A14-2E14-4136-9E0B-E5A39DD2B4A8}" type="pres">
      <dgm:prSet presAssocID="{9182A114-480D-4DEB-AAEE-B07B80FB9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67B45-471F-4086-A316-F29D8D34F424}" type="pres">
      <dgm:prSet presAssocID="{3142E9AC-9696-4DD3-8A20-0D0B9DC32611}" presName="parentLin" presStyleCnt="0"/>
      <dgm:spPr/>
    </dgm:pt>
    <dgm:pt modelId="{446728B0-F7C0-42D3-B48B-D6CCBFC80A72}" type="pres">
      <dgm:prSet presAssocID="{3142E9AC-9696-4DD3-8A20-0D0B9DC326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4875EC-28FB-4E6C-8946-FB84F2B904B3}" type="pres">
      <dgm:prSet presAssocID="{3142E9AC-9696-4DD3-8A20-0D0B9DC32611}" presName="parentText" presStyleLbl="node1" presStyleIdx="0" presStyleCnt="3" custScaleX="150191" custScaleY="370714" custLinFactNeighborX="14027" custLinFactNeighborY="-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EBB6-C666-4F69-9566-8DD3107670A3}" type="pres">
      <dgm:prSet presAssocID="{3142E9AC-9696-4DD3-8A20-0D0B9DC32611}" presName="negativeSpace" presStyleCnt="0"/>
      <dgm:spPr/>
    </dgm:pt>
    <dgm:pt modelId="{B452EE51-A2F8-4D24-9B9C-28D6B3713844}" type="pres">
      <dgm:prSet presAssocID="{3142E9AC-9696-4DD3-8A20-0D0B9DC32611}" presName="childText" presStyleLbl="conFgAcc1" presStyleIdx="0" presStyleCnt="3">
        <dgm:presLayoutVars>
          <dgm:bulletEnabled val="1"/>
        </dgm:presLayoutVars>
      </dgm:prSet>
      <dgm:spPr/>
    </dgm:pt>
    <dgm:pt modelId="{10618FF2-4227-44B7-92C1-815B30E725A4}" type="pres">
      <dgm:prSet presAssocID="{B48A05B4-407C-49E0-A722-8A35698F5796}" presName="spaceBetweenRectangles" presStyleCnt="0"/>
      <dgm:spPr/>
    </dgm:pt>
    <dgm:pt modelId="{7FB12CBE-E811-45E0-9BFD-33F1B1C942D9}" type="pres">
      <dgm:prSet presAssocID="{CE612B8E-D965-413A-83C2-D9F8DE6AAF87}" presName="parentLin" presStyleCnt="0"/>
      <dgm:spPr/>
    </dgm:pt>
    <dgm:pt modelId="{B5E75C91-CB03-49F2-90CD-FDB6E9DB7504}" type="pres">
      <dgm:prSet presAssocID="{CE612B8E-D965-413A-83C2-D9F8DE6AAF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342662-6B30-4D83-8936-4A8BB1711FD0}" type="pres">
      <dgm:prSet presAssocID="{CE612B8E-D965-413A-83C2-D9F8DE6AAF87}" presName="parentText" presStyleLbl="node1" presStyleIdx="1" presStyleCnt="3" custScaleX="142857" custScaleY="40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B21C-2971-4A18-8C2C-3E26F0FDC7EF}" type="pres">
      <dgm:prSet presAssocID="{CE612B8E-D965-413A-83C2-D9F8DE6AAF87}" presName="negativeSpace" presStyleCnt="0"/>
      <dgm:spPr/>
    </dgm:pt>
    <dgm:pt modelId="{1E0855EA-46A7-40E9-ADF6-DD8DE4585BA5}" type="pres">
      <dgm:prSet presAssocID="{CE612B8E-D965-413A-83C2-D9F8DE6AAF87}" presName="childText" presStyleLbl="conFgAcc1" presStyleIdx="1" presStyleCnt="3">
        <dgm:presLayoutVars>
          <dgm:bulletEnabled val="1"/>
        </dgm:presLayoutVars>
      </dgm:prSet>
      <dgm:spPr/>
    </dgm:pt>
    <dgm:pt modelId="{BC12AA35-1810-4653-B55A-1AED2D4225FF}" type="pres">
      <dgm:prSet presAssocID="{103EDEF6-E3E8-4F3A-90A8-74EC72E8AB43}" presName="spaceBetweenRectangles" presStyleCnt="0"/>
      <dgm:spPr/>
    </dgm:pt>
    <dgm:pt modelId="{E5DC4731-D6CD-4852-8894-9631DEAFCF6C}" type="pres">
      <dgm:prSet presAssocID="{CE359C7A-372A-4C3D-98B3-EB9BA5CE46EC}" presName="parentLin" presStyleCnt="0"/>
      <dgm:spPr/>
    </dgm:pt>
    <dgm:pt modelId="{5877B56B-65F5-4DB7-9CCF-33647B5064FA}" type="pres">
      <dgm:prSet presAssocID="{CE359C7A-372A-4C3D-98B3-EB9BA5CE46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BD5458-68D8-4BCF-B864-421A5089B6FE}" type="pres">
      <dgm:prSet presAssocID="{CE359C7A-372A-4C3D-98B3-EB9BA5CE46EC}" presName="parentText" presStyleLbl="node1" presStyleIdx="2" presStyleCnt="3" custScaleX="142857" custScaleY="410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3DD9-0519-4C83-847E-A4AEF2F662C9}" type="pres">
      <dgm:prSet presAssocID="{CE359C7A-372A-4C3D-98B3-EB9BA5CE46EC}" presName="negativeSpace" presStyleCnt="0"/>
      <dgm:spPr/>
    </dgm:pt>
    <dgm:pt modelId="{BA437F4D-9229-47D2-8498-E41772271554}" type="pres">
      <dgm:prSet presAssocID="{CE359C7A-372A-4C3D-98B3-EB9BA5CE46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6BB9F9-13C5-4DC5-B369-36F671E7345A}" type="presOf" srcId="{CE359C7A-372A-4C3D-98B3-EB9BA5CE46EC}" destId="{5877B56B-65F5-4DB7-9CCF-33647B5064FA}" srcOrd="0" destOrd="0" presId="urn:microsoft.com/office/officeart/2005/8/layout/list1"/>
    <dgm:cxn modelId="{3F2B5BDE-A09C-4ED9-881D-35B573191199}" type="presOf" srcId="{9182A114-480D-4DEB-AAEE-B07B80FB91C8}" destId="{461E8A14-2E14-4136-9E0B-E5A39DD2B4A8}" srcOrd="0" destOrd="0" presId="urn:microsoft.com/office/officeart/2005/8/layout/list1"/>
    <dgm:cxn modelId="{FF91F9CF-0E07-4AFD-AC8C-47A978710F74}" type="presOf" srcId="{CE359C7A-372A-4C3D-98B3-EB9BA5CE46EC}" destId="{A9BD5458-68D8-4BCF-B864-421A5089B6FE}" srcOrd="1" destOrd="0" presId="urn:microsoft.com/office/officeart/2005/8/layout/list1"/>
    <dgm:cxn modelId="{0473B5A3-C7F7-435F-8201-DA1EE7A8980F}" type="presOf" srcId="{3142E9AC-9696-4DD3-8A20-0D0B9DC32611}" destId="{024875EC-28FB-4E6C-8946-FB84F2B904B3}" srcOrd="1" destOrd="0" presId="urn:microsoft.com/office/officeart/2005/8/layout/list1"/>
    <dgm:cxn modelId="{26CDF5CF-02FC-4D74-AD07-0B53EE114256}" srcId="{9182A114-480D-4DEB-AAEE-B07B80FB91C8}" destId="{CE612B8E-D965-413A-83C2-D9F8DE6AAF87}" srcOrd="1" destOrd="0" parTransId="{2B95C798-F111-44E1-957E-491649B07D8A}" sibTransId="{103EDEF6-E3E8-4F3A-90A8-74EC72E8AB43}"/>
    <dgm:cxn modelId="{A4506AF0-55AB-487B-9131-9F64EA5C0012}" srcId="{9182A114-480D-4DEB-AAEE-B07B80FB91C8}" destId="{3142E9AC-9696-4DD3-8A20-0D0B9DC32611}" srcOrd="0" destOrd="0" parTransId="{B67F8C5D-8A1F-48BD-9DF2-6B563B349234}" sibTransId="{B48A05B4-407C-49E0-A722-8A35698F5796}"/>
    <dgm:cxn modelId="{592E740F-7FFB-4FD5-90DF-C452C3D24ED6}" type="presOf" srcId="{CE612B8E-D965-413A-83C2-D9F8DE6AAF87}" destId="{B5E75C91-CB03-49F2-90CD-FDB6E9DB7504}" srcOrd="0" destOrd="0" presId="urn:microsoft.com/office/officeart/2005/8/layout/list1"/>
    <dgm:cxn modelId="{5CE8D608-FA35-4E25-97B4-3305048F5731}" srcId="{9182A114-480D-4DEB-AAEE-B07B80FB91C8}" destId="{CE359C7A-372A-4C3D-98B3-EB9BA5CE46EC}" srcOrd="2" destOrd="0" parTransId="{32E9ED6B-91D2-4D1B-8E1B-BCADC625B2EF}" sibTransId="{4EAFA925-CED4-4355-8D28-65BC0BD5C5FC}"/>
    <dgm:cxn modelId="{D9AD4E9C-0965-41E2-B6DA-CDA25C8C139E}" type="presOf" srcId="{CE612B8E-D965-413A-83C2-D9F8DE6AAF87}" destId="{AD342662-6B30-4D83-8936-4A8BB1711FD0}" srcOrd="1" destOrd="0" presId="urn:microsoft.com/office/officeart/2005/8/layout/list1"/>
    <dgm:cxn modelId="{2477F171-F530-44A2-BCBF-EEBBE517A07F}" type="presOf" srcId="{3142E9AC-9696-4DD3-8A20-0D0B9DC32611}" destId="{446728B0-F7C0-42D3-B48B-D6CCBFC80A72}" srcOrd="0" destOrd="0" presId="urn:microsoft.com/office/officeart/2005/8/layout/list1"/>
    <dgm:cxn modelId="{52310B16-087E-482C-BADA-161567ACB590}" type="presParOf" srcId="{461E8A14-2E14-4136-9E0B-E5A39DD2B4A8}" destId="{E5767B45-471F-4086-A316-F29D8D34F424}" srcOrd="0" destOrd="0" presId="urn:microsoft.com/office/officeart/2005/8/layout/list1"/>
    <dgm:cxn modelId="{8079CC03-00D8-4FC8-A275-276EA8452D39}" type="presParOf" srcId="{E5767B45-471F-4086-A316-F29D8D34F424}" destId="{446728B0-F7C0-42D3-B48B-D6CCBFC80A72}" srcOrd="0" destOrd="0" presId="urn:microsoft.com/office/officeart/2005/8/layout/list1"/>
    <dgm:cxn modelId="{306D15B2-FCEA-45C0-BC85-42E713842DCE}" type="presParOf" srcId="{E5767B45-471F-4086-A316-F29D8D34F424}" destId="{024875EC-28FB-4E6C-8946-FB84F2B904B3}" srcOrd="1" destOrd="0" presId="urn:microsoft.com/office/officeart/2005/8/layout/list1"/>
    <dgm:cxn modelId="{6718C499-E26E-4718-8574-8977BA259203}" type="presParOf" srcId="{461E8A14-2E14-4136-9E0B-E5A39DD2B4A8}" destId="{B689EBB6-C666-4F69-9566-8DD3107670A3}" srcOrd="1" destOrd="0" presId="urn:microsoft.com/office/officeart/2005/8/layout/list1"/>
    <dgm:cxn modelId="{61171951-5775-4516-93C5-65CDD91F011E}" type="presParOf" srcId="{461E8A14-2E14-4136-9E0B-E5A39DD2B4A8}" destId="{B452EE51-A2F8-4D24-9B9C-28D6B3713844}" srcOrd="2" destOrd="0" presId="urn:microsoft.com/office/officeart/2005/8/layout/list1"/>
    <dgm:cxn modelId="{03902E02-5F8F-456B-B9A7-13C001AF90AF}" type="presParOf" srcId="{461E8A14-2E14-4136-9E0B-E5A39DD2B4A8}" destId="{10618FF2-4227-44B7-92C1-815B30E725A4}" srcOrd="3" destOrd="0" presId="urn:microsoft.com/office/officeart/2005/8/layout/list1"/>
    <dgm:cxn modelId="{FFFB1CAB-29C1-47FC-A27A-1E8E5B2B3443}" type="presParOf" srcId="{461E8A14-2E14-4136-9E0B-E5A39DD2B4A8}" destId="{7FB12CBE-E811-45E0-9BFD-33F1B1C942D9}" srcOrd="4" destOrd="0" presId="urn:microsoft.com/office/officeart/2005/8/layout/list1"/>
    <dgm:cxn modelId="{50C7F633-E361-4384-A24C-0CE9D8FF2D64}" type="presParOf" srcId="{7FB12CBE-E811-45E0-9BFD-33F1B1C942D9}" destId="{B5E75C91-CB03-49F2-90CD-FDB6E9DB7504}" srcOrd="0" destOrd="0" presId="urn:microsoft.com/office/officeart/2005/8/layout/list1"/>
    <dgm:cxn modelId="{D03F7460-6B6B-4B53-8DC3-E7CD1EBED312}" type="presParOf" srcId="{7FB12CBE-E811-45E0-9BFD-33F1B1C942D9}" destId="{AD342662-6B30-4D83-8936-4A8BB1711FD0}" srcOrd="1" destOrd="0" presId="urn:microsoft.com/office/officeart/2005/8/layout/list1"/>
    <dgm:cxn modelId="{9A4D90BF-9C29-4172-B199-5DEFB79FE67A}" type="presParOf" srcId="{461E8A14-2E14-4136-9E0B-E5A39DD2B4A8}" destId="{511AB21C-2971-4A18-8C2C-3E26F0FDC7EF}" srcOrd="5" destOrd="0" presId="urn:microsoft.com/office/officeart/2005/8/layout/list1"/>
    <dgm:cxn modelId="{7DB460B3-6DBF-4A5D-8D2F-CCCD6F1B3F73}" type="presParOf" srcId="{461E8A14-2E14-4136-9E0B-E5A39DD2B4A8}" destId="{1E0855EA-46A7-40E9-ADF6-DD8DE4585BA5}" srcOrd="6" destOrd="0" presId="urn:microsoft.com/office/officeart/2005/8/layout/list1"/>
    <dgm:cxn modelId="{E7D71263-94B1-4419-93C0-BC7B03EC7F3D}" type="presParOf" srcId="{461E8A14-2E14-4136-9E0B-E5A39DD2B4A8}" destId="{BC12AA35-1810-4653-B55A-1AED2D4225FF}" srcOrd="7" destOrd="0" presId="urn:microsoft.com/office/officeart/2005/8/layout/list1"/>
    <dgm:cxn modelId="{7D26E574-8F88-453A-95D3-E6328C3406AB}" type="presParOf" srcId="{461E8A14-2E14-4136-9E0B-E5A39DD2B4A8}" destId="{E5DC4731-D6CD-4852-8894-9631DEAFCF6C}" srcOrd="8" destOrd="0" presId="urn:microsoft.com/office/officeart/2005/8/layout/list1"/>
    <dgm:cxn modelId="{EE994291-D03F-4B5D-946F-74E1AD05172B}" type="presParOf" srcId="{E5DC4731-D6CD-4852-8894-9631DEAFCF6C}" destId="{5877B56B-65F5-4DB7-9CCF-33647B5064FA}" srcOrd="0" destOrd="0" presId="urn:microsoft.com/office/officeart/2005/8/layout/list1"/>
    <dgm:cxn modelId="{59E26888-6D6E-4EB6-8651-958551E7B1D1}" type="presParOf" srcId="{E5DC4731-D6CD-4852-8894-9631DEAFCF6C}" destId="{A9BD5458-68D8-4BCF-B864-421A5089B6FE}" srcOrd="1" destOrd="0" presId="urn:microsoft.com/office/officeart/2005/8/layout/list1"/>
    <dgm:cxn modelId="{6B5B79C7-EDC9-4060-B1A5-449F1552ABF9}" type="presParOf" srcId="{461E8A14-2E14-4136-9E0B-E5A39DD2B4A8}" destId="{1E463DD9-0519-4C83-847E-A4AEF2F662C9}" srcOrd="9" destOrd="0" presId="urn:microsoft.com/office/officeart/2005/8/layout/list1"/>
    <dgm:cxn modelId="{84638DBC-CC28-49D1-B598-1CA68D88B853}" type="presParOf" srcId="{461E8A14-2E14-4136-9E0B-E5A39DD2B4A8}" destId="{BA437F4D-9229-47D2-8498-E417722715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EE51-A2F8-4D24-9B9C-28D6B3713844}">
      <dsp:nvSpPr>
        <dsp:cNvPr id="0" name=""/>
        <dsp:cNvSpPr/>
      </dsp:nvSpPr>
      <dsp:spPr>
        <a:xfrm>
          <a:off x="0" y="1283376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875EC-28FB-4E6C-8946-FB84F2B904B3}">
      <dsp:nvSpPr>
        <dsp:cNvPr id="0" name=""/>
        <dsp:cNvSpPr/>
      </dsp:nvSpPr>
      <dsp:spPr>
        <a:xfrm>
          <a:off x="385898" y="144016"/>
          <a:ext cx="7967029" cy="131321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Педагогічний практикум –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,, Час батьківства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endParaRPr lang="ru-RU" sz="3200" kern="1200" dirty="0">
            <a:solidFill>
              <a:srgbClr val="7030A0"/>
            </a:solidFill>
          </a:endParaRPr>
        </a:p>
      </dsp:txBody>
      <dsp:txXfrm>
        <a:off x="450004" y="208122"/>
        <a:ext cx="7838817" cy="1185005"/>
      </dsp:txXfrm>
    </dsp:sp>
    <dsp:sp modelId="{1E0855EA-46A7-40E9-ADF6-DD8DE4585BA5}">
      <dsp:nvSpPr>
        <dsp:cNvPr id="0" name=""/>
        <dsp:cNvSpPr/>
      </dsp:nvSpPr>
      <dsp:spPr>
        <a:xfrm>
          <a:off x="0" y="2919003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2662-6B30-4D83-8936-4A8BB1711FD0}">
      <dsp:nvSpPr>
        <dsp:cNvPr id="0" name=""/>
        <dsp:cNvSpPr/>
      </dsp:nvSpPr>
      <dsp:spPr>
        <a:xfrm>
          <a:off x="397661" y="1650576"/>
          <a:ext cx="7953219" cy="144554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Психологічна допомога - ,, Як зробити батьків і  дітей щасливими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r>
            <a:rPr lang="uk-UA" sz="3200" kern="1200" dirty="0" smtClean="0">
              <a:solidFill>
                <a:srgbClr val="7030A0"/>
              </a:solidFill>
            </a:rPr>
            <a:t> </a:t>
          </a:r>
        </a:p>
      </dsp:txBody>
      <dsp:txXfrm>
        <a:off x="468227" y="1721142"/>
        <a:ext cx="7812087" cy="1304415"/>
      </dsp:txXfrm>
    </dsp:sp>
    <dsp:sp modelId="{BA437F4D-9229-47D2-8498-E41772271554}">
      <dsp:nvSpPr>
        <dsp:cNvPr id="0" name=""/>
        <dsp:cNvSpPr/>
      </dsp:nvSpPr>
      <dsp:spPr>
        <a:xfrm>
          <a:off x="0" y="4563497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D5458-68D8-4BCF-B864-421A5089B6FE}">
      <dsp:nvSpPr>
        <dsp:cNvPr id="0" name=""/>
        <dsp:cNvSpPr/>
      </dsp:nvSpPr>
      <dsp:spPr>
        <a:xfrm>
          <a:off x="397661" y="3286203"/>
          <a:ext cx="7953219" cy="145441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Круглий стіл ,,Проблеми батьків і дітей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endParaRPr lang="ru-RU" sz="3200" kern="1200" dirty="0">
            <a:solidFill>
              <a:srgbClr val="7030A0"/>
            </a:solidFill>
          </a:endParaRPr>
        </a:p>
      </dsp:txBody>
      <dsp:txXfrm>
        <a:off x="468660" y="3357202"/>
        <a:ext cx="7811221" cy="1312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E977-30F8-4BBC-99C6-B22ACB04F13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CB5DC-AE62-46A3-8705-FBED0924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B5DC-AE62-46A3-8705-FBED092451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0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B5DC-AE62-46A3-8705-FBED092451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0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B5DC-AE62-46A3-8705-FBED092451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B5DC-AE62-46A3-8705-FBED092451E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2532-D952-4E3D-879D-F84C76A6E337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179A-0237-4E17-A0DB-8E5840121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91;&#1082;&#1086;&#1074;&#1086;-&#1084;&#1077;&#1090;&#1086;&#1076;&#1080;&#1095;&#1085;&#1072;%20&#1076;&#1110;&#1103;&#1083;&#1100;&#1085;&#1110;&#1089;&#1090;&#1100;/&#1053;&#1072;&#1074;&#1095;&#1072;&#1083;&#1100;&#1085;&#1072;%20&#1076;&#1110;&#1103;&#1083;&#1100;&#1085;&#1110;&#1089;&#1090;&#1100;/&#1058;&#1074;&#1086;&#1088;&#1095;&#1110;%20&#1074;&#1087;&#1088;&#1072;&#1074;&#1080;/&#1055;&#1088;&#1080;&#1082;&#1083;&#1072;&#1076;&#1080;%20&#1090;&#1074;&#1086;&#1088;&#1095;&#1080;&#1093;%20&#1079;&#1072;&#1074;&#1076;&#1072;&#1085;&#1100;.&#1059;&#1082;&#1088;&#1072;&#1111;&#1085;&#1089;&#1100;&#1082;&#1072;%20&#1084;&#1086;&#1074;&#1072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&#1044;&#1086;&#1076;&#1072;&#1090;&#1082;&#1086;&#1074;&#1110;%20&#1089;&#1083;&#1072;&#1081;&#1076;&#1080;/&#1056;&#1086;&#1079;&#1088;&#1086;&#1073;&#1082;&#1080;%20&#1091;&#1088;&#1086;&#1082;&#1110;&#1074;%20&#1079;%20&#1074;&#1080;&#1082;&#1086;&#1088;&#1080;&#1089;&#1090;&#1072;&#1085;&#1085;&#1103;&#1084;%20&#1090;&#1074;&#1086;&#1088;&#1095;&#1080;&#1093;%20&#1074;&#1087;&#1088;&#1072;&#1074;%20&#1090;&#1072;%20&#1079;&#1072;&#1074;&#1076;&#1072;&#1085;&#1100;.pp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9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86;&#1076;&#1072;&#1090;&#1082;&#1086;&#1074;&#1110;%20&#1089;&#1083;&#1072;&#1081;&#1076;&#1080;/&#1056;&#1086;&#1073;&#1086;&#1090;&#1072;%20&#1079;%20&#1073;&#1072;&#1090;&#1100;&#1082;&#1072;&#1084;&#1080;.ppt" TargetMode="External"/><Relationship Id="rId5" Type="http://schemas.openxmlformats.org/officeDocument/2006/relationships/hyperlink" Target="&#1044;&#1086;&#1076;&#1072;&#1090;&#1082;&#1086;&#1074;&#1110;%20&#1089;&#1083;&#1072;&#1081;&#1076;&#1080;/&#1042;&#1080;&#1093;&#1086;&#1074;&#1110;%20&#1079;&#1072;&#1093;&#1086;&#1076;&#1080;.ppt" TargetMode="External"/><Relationship Id="rId4" Type="http://schemas.openxmlformats.org/officeDocument/2006/relationships/hyperlink" Target="&#1044;&#1086;&#1076;&#1072;&#1090;&#1082;&#1086;&#1074;&#1110;%20&#1089;&#1083;&#1072;&#1081;&#1076;&#1080;/&#1055;&#1083;&#1072;&#1085;&#1080;%20&#1088;&#1086;&#1073;&#1086;&#1090;&#1080;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&#1044;&#1086;&#1076;&#1072;&#1090;&#1082;&#1086;&#1074;&#1110;%20&#1089;&#1083;&#1072;&#1081;&#1076;&#1080;/&#1058;&#1077;&#1089;&#1090;&#1080;.&#1040;&#1085;&#1082;&#1077;&#1090;&#1091;&#1074;&#1072;&#1085;&#1085;&#1103;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46084" cy="394391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</a:rPr>
              <a:t>Портфоліо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7030A0"/>
                </a:solidFill>
              </a:rPr>
              <a:t>вчителя початкових класів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Ліфантьєвої Тетяни Олександрівни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992888" cy="187220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Сокільська загальноосвітня школа І-ІІІ ступенів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20438" cy="62299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Bookman Old Style" pitchFamily="18" charset="0"/>
              </a:rPr>
              <a:t>Творчі вправи та завдання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2311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5724525" cy="4592638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		</a:t>
            </a:r>
            <a:r>
              <a:rPr lang="uk-UA" sz="3300" b="1" i="1" dirty="0" smtClean="0"/>
              <a:t>Застосування творчих вправ та завдань на уроках дає  поштовх до розвитку учня, що передбачає поступове зростання його організаційної й розумової самостійності, стимулювання уяви, інтересу до книг, творів мистецтва, природи, тобто розвиток особистості в цілому.		</a:t>
            </a:r>
            <a:endParaRPr lang="ru-RU" sz="3300" b="1" i="1" dirty="0" smtClean="0"/>
          </a:p>
        </p:txBody>
      </p:sp>
      <p:sp>
        <p:nvSpPr>
          <p:cNvPr id="22" name="Куб 21">
            <a:hlinkClick r:id="rId3" action="ppaction://hlinkfile"/>
          </p:cNvPr>
          <p:cNvSpPr/>
          <p:nvPr/>
        </p:nvSpPr>
        <p:spPr>
          <a:xfrm>
            <a:off x="5940152" y="980728"/>
            <a:ext cx="2786082" cy="1287590"/>
          </a:xfrm>
          <a:prstGeom prst="cube">
            <a:avLst>
              <a:gd name="adj" fmla="val 19559"/>
            </a:avLst>
          </a:prstGeom>
          <a:gradFill rotWithShape="1">
            <a:gsLst>
              <a:gs pos="0">
                <a:srgbClr val="009DD9">
                  <a:shade val="60000"/>
                </a:srgbClr>
              </a:gs>
              <a:gs pos="33000">
                <a:srgbClr val="009DD9">
                  <a:tint val="86500"/>
                </a:srgbClr>
              </a:gs>
              <a:gs pos="46750">
                <a:srgbClr val="009DD9">
                  <a:tint val="71000"/>
                  <a:satMod val="112000"/>
                </a:srgbClr>
              </a:gs>
              <a:gs pos="53000">
                <a:srgbClr val="009DD9">
                  <a:tint val="71000"/>
                  <a:satMod val="112000"/>
                </a:srgbClr>
              </a:gs>
              <a:gs pos="68000">
                <a:srgbClr val="009DD9">
                  <a:tint val="86000"/>
                </a:srgbClr>
              </a:gs>
              <a:gs pos="100000">
                <a:srgbClr val="009DD9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10CF9B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 action="ppaction://hlinkfile"/>
              </a:rPr>
              <a:t>Творчі вправи та завдання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solidFill>
                <a:srgbClr val="10CF9B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Куб 22">
            <a:hlinkClick r:id="rId4" action="ppaction://hlinkpres?slideindex=1&amp;slidetitle="/>
          </p:cNvPr>
          <p:cNvSpPr/>
          <p:nvPr/>
        </p:nvSpPr>
        <p:spPr>
          <a:xfrm>
            <a:off x="5940152" y="2552364"/>
            <a:ext cx="2786082" cy="1359028"/>
          </a:xfrm>
          <a:prstGeom prst="cube">
            <a:avLst>
              <a:gd name="adj" fmla="val 23080"/>
            </a:avLst>
          </a:prstGeom>
          <a:gradFill rotWithShape="1">
            <a:gsLst>
              <a:gs pos="0">
                <a:srgbClr val="0F6FC6">
                  <a:shade val="60000"/>
                </a:srgbClr>
              </a:gs>
              <a:gs pos="33000">
                <a:srgbClr val="0F6FC6">
                  <a:tint val="86500"/>
                </a:srgbClr>
              </a:gs>
              <a:gs pos="46750">
                <a:srgbClr val="0F6FC6">
                  <a:tint val="71000"/>
                  <a:satMod val="112000"/>
                </a:srgbClr>
              </a:gs>
              <a:gs pos="53000">
                <a:srgbClr val="0F6FC6">
                  <a:tint val="71000"/>
                  <a:satMod val="112000"/>
                </a:srgbClr>
              </a:gs>
              <a:gs pos="68000">
                <a:srgbClr val="0F6FC6">
                  <a:tint val="86000"/>
                </a:srgbClr>
              </a:gs>
              <a:gs pos="100000">
                <a:srgbClr val="0F6FC6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 action="ppaction://hlinkpres?slideindex=1&amp;slidetitle="/>
              </a:rPr>
              <a:t>Розробки уроків з використанням творчих вправ та завдань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29652" r="28955" b="5681"/>
          <a:stretch/>
        </p:blipFill>
        <p:spPr>
          <a:xfrm>
            <a:off x="5868144" y="4128906"/>
            <a:ext cx="2786082" cy="24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000" y="-27000"/>
            <a:ext cx="9180000" cy="6885000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ligrapher" pitchFamily="50" charset="0"/>
              </a:rPr>
              <a:t>Виховна робота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ligrapher" pitchFamily="50" charset="0"/>
            </a:endParaRPr>
          </a:p>
        </p:txBody>
      </p:sp>
      <p:sp>
        <p:nvSpPr>
          <p:cNvPr id="15" name="Штриховая стрелка вправо 14">
            <a:hlinkClick r:id="rId4" action="ppaction://hlinkpres?slideindex=1&amp;slidetitle="/>
          </p:cNvPr>
          <p:cNvSpPr/>
          <p:nvPr/>
        </p:nvSpPr>
        <p:spPr>
          <a:xfrm>
            <a:off x="0" y="5572140"/>
            <a:ext cx="1643042" cy="841822"/>
          </a:xfrm>
          <a:prstGeom prst="stripedRightArrow">
            <a:avLst>
              <a:gd name="adj1" fmla="val 77155"/>
              <a:gd name="adj2" fmla="val 51131"/>
            </a:avLst>
          </a:prstGeom>
          <a:gradFill rotWithShape="1">
            <a:gsLst>
              <a:gs pos="0">
                <a:srgbClr val="10CF9B">
                  <a:shade val="60000"/>
                </a:srgbClr>
              </a:gs>
              <a:gs pos="33000">
                <a:srgbClr val="10CF9B">
                  <a:tint val="86500"/>
                </a:srgbClr>
              </a:gs>
              <a:gs pos="46750">
                <a:srgbClr val="10CF9B">
                  <a:tint val="71000"/>
                  <a:satMod val="112000"/>
                </a:srgbClr>
              </a:gs>
              <a:gs pos="53000">
                <a:srgbClr val="10CF9B">
                  <a:tint val="71000"/>
                  <a:satMod val="112000"/>
                </a:srgbClr>
              </a:gs>
              <a:gs pos="68000">
                <a:srgbClr val="10CF9B">
                  <a:tint val="86000"/>
                </a:srgbClr>
              </a:gs>
              <a:gs pos="100000">
                <a:srgbClr val="10CF9B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  <a:hlinkClick r:id="rId4" action="ppaction://hlinkpres?slideindex=1&amp;slidetitle="/>
              </a:rPr>
              <a:t>Плани роботи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Штриховая стрелка вправо 15">
            <a:hlinkClick r:id="rId5" action="ppaction://hlinkpres?slideindex=1&amp;slidetitle="/>
          </p:cNvPr>
          <p:cNvSpPr/>
          <p:nvPr/>
        </p:nvSpPr>
        <p:spPr>
          <a:xfrm>
            <a:off x="1714480" y="5572140"/>
            <a:ext cx="1643074" cy="841822"/>
          </a:xfrm>
          <a:prstGeom prst="stripedRightArrow">
            <a:avLst>
              <a:gd name="adj1" fmla="val 77155"/>
              <a:gd name="adj2" fmla="val 51131"/>
            </a:avLst>
          </a:prstGeom>
          <a:gradFill rotWithShape="1">
            <a:gsLst>
              <a:gs pos="0">
                <a:srgbClr val="10CF9B">
                  <a:shade val="60000"/>
                </a:srgbClr>
              </a:gs>
              <a:gs pos="33000">
                <a:srgbClr val="10CF9B">
                  <a:tint val="86500"/>
                </a:srgbClr>
              </a:gs>
              <a:gs pos="46750">
                <a:srgbClr val="10CF9B">
                  <a:tint val="71000"/>
                  <a:satMod val="112000"/>
                </a:srgbClr>
              </a:gs>
              <a:gs pos="53000">
                <a:srgbClr val="10CF9B">
                  <a:tint val="71000"/>
                  <a:satMod val="112000"/>
                </a:srgbClr>
              </a:gs>
              <a:gs pos="68000">
                <a:srgbClr val="10CF9B">
                  <a:tint val="86000"/>
                </a:srgbClr>
              </a:gs>
              <a:gs pos="100000">
                <a:srgbClr val="10CF9B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  <a:hlinkClick r:id="rId5" action="ppaction://hlinkpres?slideindex=1&amp;slidetitle="/>
              </a:rPr>
              <a:t>Виховні заходи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Штриховая стрелка вправо 16">
            <a:hlinkClick r:id="rId6" action="ppaction://hlinkpres?slideindex=1&amp;slidetitle="/>
          </p:cNvPr>
          <p:cNvSpPr/>
          <p:nvPr/>
        </p:nvSpPr>
        <p:spPr>
          <a:xfrm>
            <a:off x="3428992" y="5572140"/>
            <a:ext cx="2000264" cy="841822"/>
          </a:xfrm>
          <a:prstGeom prst="stripedRightArrow">
            <a:avLst>
              <a:gd name="adj1" fmla="val 77155"/>
              <a:gd name="adj2" fmla="val 51131"/>
            </a:avLst>
          </a:prstGeom>
          <a:gradFill rotWithShape="1">
            <a:gsLst>
              <a:gs pos="0">
                <a:srgbClr val="10CF9B">
                  <a:shade val="60000"/>
                </a:srgbClr>
              </a:gs>
              <a:gs pos="33000">
                <a:srgbClr val="10CF9B">
                  <a:tint val="86500"/>
                </a:srgbClr>
              </a:gs>
              <a:gs pos="46750">
                <a:srgbClr val="10CF9B">
                  <a:tint val="71000"/>
                  <a:satMod val="112000"/>
                </a:srgbClr>
              </a:gs>
              <a:gs pos="53000">
                <a:srgbClr val="10CF9B">
                  <a:tint val="71000"/>
                  <a:satMod val="112000"/>
                </a:srgbClr>
              </a:gs>
              <a:gs pos="68000">
                <a:srgbClr val="10CF9B">
                  <a:tint val="86000"/>
                </a:srgbClr>
              </a:gs>
              <a:gs pos="100000">
                <a:srgbClr val="10CF9B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  <a:hlinkClick r:id="rId6" action="ppaction://hlinkpres?slideindex=1&amp;slidetitle="/>
              </a:rPr>
              <a:t>Робота з батьками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7836" b="27953"/>
          <a:stretch/>
        </p:blipFill>
        <p:spPr>
          <a:xfrm>
            <a:off x="5508104" y="1628800"/>
            <a:ext cx="3271221" cy="1944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40855" r="3988"/>
          <a:stretch/>
        </p:blipFill>
        <p:spPr>
          <a:xfrm>
            <a:off x="4932040" y="3696696"/>
            <a:ext cx="3888432" cy="196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85875"/>
            <a:ext cx="5249168" cy="4087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3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r>
              <a:rPr kumimoji="0" lang="uk-UA" sz="3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«Для виховання</a:t>
            </a:r>
            <a:r>
              <a:rPr kumimoji="0" lang="uk-UA" sz="3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потрібний не великий час, а розумне використання малого часу.»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uk-UA" sz="3400" kern="0" baseline="0" dirty="0" smtClean="0">
                <a:solidFill>
                  <a:sysClr val="windowText" lastClr="000000"/>
                </a:solidFill>
              </a:rPr>
              <a:t>А. С. Макаренко</a:t>
            </a:r>
            <a:endParaRPr lang="uk-UA" sz="3400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3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Виховна робота з класом має не менше значення, ніж навчальна діяльність. Діти  з великим задоволенням приймають участь у позакласних заходах. Але всім виступам передує велика</a:t>
            </a:r>
            <a:br>
              <a:rPr kumimoji="0" lang="uk-UA" sz="3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uk-UA" sz="3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підготовча робота, розвиток творчих здібностей учнів на</a:t>
            </a:r>
            <a:br>
              <a:rPr kumimoji="0" lang="uk-UA" sz="3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uk-UA" sz="3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уроках, під час виховних заходів.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Seven Swordsmen BB" pitchFamily="34" charset="0"/>
              </a:rPr>
              <a:t>НАПРЯМКИ ВИХОВНОЇ РОБОТИ</a:t>
            </a:r>
            <a:endParaRPr lang="uk-UA" b="1" dirty="0">
              <a:solidFill>
                <a:srgbClr val="002060"/>
              </a:solidFill>
              <a:latin typeface="Seven Swordsmen BB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8950" r="19961" b="4210"/>
          <a:stretch/>
        </p:blipFill>
        <p:spPr>
          <a:xfrm>
            <a:off x="2390274" y="2451012"/>
            <a:ext cx="3994484" cy="3930316"/>
          </a:xfrm>
          <a:prstGeom prst="roundRect">
            <a:avLst>
              <a:gd name="adj" fmla="val 223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915816" y="1124744"/>
            <a:ext cx="3096344" cy="1224136"/>
          </a:xfrm>
          <a:prstGeom prst="cloudCallout">
            <a:avLst>
              <a:gd name="adj1" fmla="val -13062"/>
              <a:gd name="adj2" fmla="val 847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Взаєморозуміння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372200" y="1484784"/>
            <a:ext cx="2232248" cy="1224136"/>
          </a:xfrm>
          <a:prstGeom prst="cloudCallout">
            <a:avLst>
              <a:gd name="adj1" fmla="val -72576"/>
              <a:gd name="adj2" fmla="val 913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Формування учнівського колективу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6516216" y="2924944"/>
            <a:ext cx="2232248" cy="1224136"/>
          </a:xfrm>
          <a:prstGeom prst="cloudCallout">
            <a:avLst>
              <a:gd name="adj1" fmla="val -61796"/>
              <a:gd name="adj2" fmla="val 860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Співпраця вчитель-батьки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6523910" y="4581128"/>
            <a:ext cx="2088232" cy="1224136"/>
          </a:xfrm>
          <a:prstGeom prst="cloudCallout">
            <a:avLst>
              <a:gd name="adj1" fmla="val -79986"/>
              <a:gd name="adj2" fmla="val 795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Розвиток особистості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43826" y="1493186"/>
            <a:ext cx="2088232" cy="1224136"/>
          </a:xfrm>
          <a:prstGeom prst="cloudCallout">
            <a:avLst>
              <a:gd name="adj1" fmla="val 72121"/>
              <a:gd name="adj2" fmla="val 756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Патріотизм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79702" y="2933346"/>
            <a:ext cx="2476074" cy="1224136"/>
          </a:xfrm>
          <a:prstGeom prst="cloudCallout">
            <a:avLst>
              <a:gd name="adj1" fmla="val 45251"/>
              <a:gd name="adj2" fmla="val 559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solidFill>
                  <a:schemeClr val="tx1"/>
                </a:solidFill>
              </a:rPr>
              <a:t>Толерантність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395536" y="4589530"/>
            <a:ext cx="2088232" cy="1224136"/>
          </a:xfrm>
          <a:prstGeom prst="cloudCallout">
            <a:avLst>
              <a:gd name="adj1" fmla="val 76730"/>
              <a:gd name="adj2" fmla="val 860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Творчий підхід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Класний керівник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26865" r="9851" b="33732"/>
          <a:stretch/>
        </p:blipFill>
        <p:spPr>
          <a:xfrm>
            <a:off x="395536" y="1484784"/>
            <a:ext cx="5210035" cy="2088232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 noChangeShapeType="1"/>
          </p:cNvSpPr>
          <p:nvPr/>
        </p:nvSpPr>
        <p:spPr bwMode="auto">
          <a:xfrm>
            <a:off x="5724128" y="1340768"/>
            <a:ext cx="2952328" cy="521082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indent="355600" algn="just">
              <a:buClr>
                <a:schemeClr val="tx1">
                  <a:shade val="95000"/>
                </a:schemeClr>
              </a:buClr>
              <a:defRPr/>
            </a:pPr>
            <a:r>
              <a:rPr lang="uk-UA" sz="2400" dirty="0"/>
              <a:t>Як класний керівник приділяю багато уваги формуванню та розвитку колективу.  Учні класу активні в суспільному житті класу та </a:t>
            </a:r>
            <a:r>
              <a:rPr lang="uk-UA" sz="2400" dirty="0" smtClean="0"/>
              <a:t>школи. </a:t>
            </a:r>
            <a:endParaRPr lang="uk-UA" sz="2400" dirty="0"/>
          </a:p>
          <a:p>
            <a:pPr indent="355600" algn="just">
              <a:buClr>
                <a:schemeClr val="tx1">
                  <a:shade val="95000"/>
                </a:schemeClr>
              </a:buClr>
              <a:defRPr/>
            </a:pPr>
            <a:r>
              <a:rPr lang="uk-UA" sz="2400" dirty="0" smtClean="0"/>
              <a:t>Дуже </a:t>
            </a:r>
            <a:r>
              <a:rPr lang="uk-UA" sz="2400" dirty="0"/>
              <a:t>полюбляють учні подорожі та екскурсії, після яких залишаються незабутні враження.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7" b="5861"/>
          <a:stretch/>
        </p:blipFill>
        <p:spPr>
          <a:xfrm>
            <a:off x="395536" y="4235932"/>
            <a:ext cx="5157402" cy="200138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solidFill>
                  <a:srgbClr val="0070C0"/>
                </a:solidFill>
              </a:rPr>
              <a:t>Колективні творчі справи: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000" b="1" dirty="0" smtClean="0"/>
              <a:t>1. Виготовлення тематичних листівок:,,З Днем вчителя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,  ,,З Новим роком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,  ,,До </a:t>
            </a:r>
            <a:r>
              <a:rPr lang="uk-UA" sz="2000" b="1" dirty="0" smtClean="0"/>
              <a:t>25– </a:t>
            </a:r>
            <a:r>
              <a:rPr lang="uk-UA" sz="2000" b="1" dirty="0" smtClean="0"/>
              <a:t>річчя з Дня народження школи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,  ,,З 8 – Березня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.</a:t>
            </a:r>
            <a:br>
              <a:rPr lang="uk-UA" sz="2000" b="1" dirty="0" smtClean="0"/>
            </a:br>
            <a:r>
              <a:rPr lang="uk-UA" sz="2000" b="1" dirty="0" smtClean="0"/>
              <a:t>2.Участь у акціях милосердя:речі,іграшки, виготовлення годівниць.</a:t>
            </a:r>
            <a:br>
              <a:rPr lang="uk-UA" sz="2000" b="1" dirty="0" smtClean="0"/>
            </a:br>
            <a:r>
              <a:rPr lang="uk-UA" sz="2000" b="1" dirty="0" smtClean="0"/>
              <a:t>3.Участь у тижнях безпеки життєдіяльності учнів.</a:t>
            </a:r>
            <a:br>
              <a:rPr lang="uk-UA" sz="2000" b="1" dirty="0" smtClean="0"/>
            </a:br>
            <a:r>
              <a:rPr lang="uk-UA" sz="2000" b="1" dirty="0" smtClean="0"/>
              <a:t>4. Організація виставок </a:t>
            </a:r>
            <a:r>
              <a:rPr lang="uk-UA" sz="2000" b="1" dirty="0" err="1" smtClean="0"/>
              <a:t>поробок</a:t>
            </a:r>
            <a:r>
              <a:rPr lang="uk-UA" sz="2000" b="1" dirty="0" smtClean="0"/>
              <a:t> на новорічну тематику ,конкурс малюнків .</a:t>
            </a:r>
            <a:br>
              <a:rPr lang="uk-UA" sz="2000" b="1" dirty="0" smtClean="0"/>
            </a:br>
            <a:r>
              <a:rPr lang="uk-UA" sz="2000" b="1" dirty="0" smtClean="0"/>
              <a:t>5.Участь у шкільних конкурсах малюнків на теми:,,Толерантність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,,,Космос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, ,,Дитина і світ прекрасного</a:t>
            </a:r>
            <a:r>
              <a:rPr lang="en-US" sz="2000" b="1" dirty="0" smtClean="0"/>
              <a:t>’’</a:t>
            </a:r>
            <a:r>
              <a:rPr lang="uk-UA" sz="2000" b="1" dirty="0" smtClean="0"/>
              <a:t>.</a:t>
            </a:r>
            <a:br>
              <a:rPr lang="uk-UA" sz="2000" b="1" dirty="0" smtClean="0"/>
            </a:br>
            <a:endParaRPr lang="uk-UA" sz="2000" b="1" dirty="0"/>
          </a:p>
        </p:txBody>
      </p:sp>
      <p:pic>
        <p:nvPicPr>
          <p:cNvPr id="6" name="Содержимое 4" descr="D:\Фотки\укр мова + вихвовна\Изображение 00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71486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ки\4- Б кл\DSC0234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780928"/>
            <a:ext cx="23574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564904"/>
            <a:ext cx="5074510" cy="38058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Дослідницька діяльність</a:t>
            </a:r>
            <a:endParaRPr kumimoji="0" lang="ru-RU" sz="66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411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273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Без знання психологічних особливостей учнів, їх інтересів важко правильно побудувати навчально-виховний процес, знайти підхід до кожної дитини. Допомагає виявити ці особливості ряд тестів, інтерпретувавши результати яких, можна  краще пізнати дитину, причини її поведінки. А значить побудувати навчально-виховний процес згідно принципів особистісно орієнтованого підходу.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Загнутый угол 13">
            <a:hlinkClick r:id="rId4" action="ppaction://hlinkpres?slideindex=1&amp;slidetitle="/>
          </p:cNvPr>
          <p:cNvSpPr/>
          <p:nvPr/>
        </p:nvSpPr>
        <p:spPr>
          <a:xfrm>
            <a:off x="6357950" y="5643578"/>
            <a:ext cx="1928826" cy="1071570"/>
          </a:xfrm>
          <a:prstGeom prst="foldedCorner">
            <a:avLst/>
          </a:prstGeom>
          <a:gradFill rotWithShape="1">
            <a:gsLst>
              <a:gs pos="0">
                <a:srgbClr val="7CCA62">
                  <a:shade val="60000"/>
                </a:srgbClr>
              </a:gs>
              <a:gs pos="33000">
                <a:srgbClr val="7CCA62">
                  <a:tint val="86500"/>
                </a:srgbClr>
              </a:gs>
              <a:gs pos="46750">
                <a:srgbClr val="7CCA62">
                  <a:tint val="71000"/>
                  <a:satMod val="112000"/>
                </a:srgbClr>
              </a:gs>
              <a:gs pos="53000">
                <a:srgbClr val="7CCA62">
                  <a:tint val="71000"/>
                  <a:satMod val="112000"/>
                </a:srgbClr>
              </a:gs>
              <a:gs pos="68000">
                <a:srgbClr val="7CCA62">
                  <a:tint val="86000"/>
                </a:srgbClr>
              </a:gs>
              <a:gs pos="100000">
                <a:srgbClr val="7CCA62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10CF9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  <a:hlinkClick r:id="rId4" action="ppaction://hlinkpres?slideindex=1&amp;slidetitle="/>
              </a:rPr>
              <a:t>Тести. Анкетування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0CF9B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897967" cy="535206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Уроки </a:t>
            </a:r>
            <a:r>
              <a:rPr lang="uk-UA" dirty="0" err="1" smtClean="0">
                <a:solidFill>
                  <a:srgbClr val="0070C0"/>
                </a:solidFill>
              </a:rPr>
              <a:t>-екскурсії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3"/>
          <a:stretch/>
        </p:blipFill>
        <p:spPr>
          <a:xfrm>
            <a:off x="250484" y="2016224"/>
            <a:ext cx="3680071" cy="3573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19749" b="422"/>
          <a:stretch/>
        </p:blipFill>
        <p:spPr>
          <a:xfrm>
            <a:off x="4716016" y="1268760"/>
            <a:ext cx="3780430" cy="449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5692784"/>
              </p:ext>
            </p:extLst>
          </p:nvPr>
        </p:nvGraphicFramePr>
        <p:xfrm>
          <a:off x="467544" y="1484784"/>
          <a:ext cx="835292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руглая лента лицом вверх 6"/>
          <p:cNvSpPr/>
          <p:nvPr/>
        </p:nvSpPr>
        <p:spPr>
          <a:xfrm>
            <a:off x="0" y="188640"/>
            <a:ext cx="9036496" cy="1235624"/>
          </a:xfrm>
          <a:prstGeom prst="ellipse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Робота з батьками: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2286163"/>
            <a:ext cx="558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>1992рік закінчила</a:t>
            </a:r>
            <a:br>
              <a:rPr lang="uk-UA" sz="2400" b="1" i="1" dirty="0" smtClean="0"/>
            </a:br>
            <a:r>
              <a:rPr lang="uk-UA" sz="2400" b="1" i="1" dirty="0" err="1" smtClean="0"/>
              <a:t>Кам</a:t>
            </a:r>
            <a:r>
              <a:rPr lang="uk-UA" sz="2400" b="1" i="1" dirty="0" err="1" smtClean="0">
                <a:latin typeface="Times New Roman"/>
                <a:cs typeface="Times New Roman"/>
              </a:rPr>
              <a:t>ʼянець-Подільський</a:t>
            </a:r>
            <a:r>
              <a:rPr lang="uk-UA" sz="2400" b="1" i="1" dirty="0" smtClean="0">
                <a:latin typeface="Times New Roman"/>
                <a:cs typeface="Times New Roman"/>
              </a:rPr>
              <a:t/>
            </a:r>
            <a:br>
              <a:rPr lang="uk-UA" sz="2400" b="1" i="1" dirty="0" smtClean="0">
                <a:latin typeface="Times New Roman"/>
                <a:cs typeface="Times New Roman"/>
              </a:rPr>
            </a:br>
            <a:r>
              <a:rPr lang="uk-UA" sz="2400" b="1" i="1" dirty="0" smtClean="0"/>
              <a:t>державний педагогічний інститут</a:t>
            </a:r>
          </a:p>
          <a:p>
            <a:r>
              <a:rPr lang="uk-UA" sz="2400" b="1" i="1" dirty="0" smtClean="0"/>
              <a:t>Освіта  вища</a:t>
            </a:r>
          </a:p>
          <a:p>
            <a:r>
              <a:rPr lang="uk-UA" sz="2400" b="1" i="1" dirty="0" smtClean="0"/>
              <a:t>Стаж роботи </a:t>
            </a:r>
            <a:r>
              <a:rPr lang="uk-UA" sz="2400" b="1" i="1" dirty="0" smtClean="0"/>
              <a:t>24 роки</a:t>
            </a:r>
            <a:endParaRPr lang="uk-UA" sz="2400" b="1" i="1" dirty="0" smtClean="0"/>
          </a:p>
          <a:p>
            <a:r>
              <a:rPr lang="uk-UA" sz="2400" b="1" i="1" dirty="0" smtClean="0"/>
              <a:t>Категорія  вища</a:t>
            </a:r>
          </a:p>
          <a:p>
            <a:r>
              <a:rPr lang="uk-UA" sz="2400" b="1" i="1" dirty="0" smtClean="0"/>
              <a:t>Курси підвищення кваліфікації – </a:t>
            </a:r>
            <a:r>
              <a:rPr lang="uk-UA" sz="2400" b="1" i="1" dirty="0" smtClean="0"/>
              <a:t>2015 </a:t>
            </a:r>
            <a:r>
              <a:rPr lang="uk-UA" sz="2400" b="1" i="1" dirty="0" smtClean="0"/>
              <a:t>р.</a:t>
            </a:r>
          </a:p>
          <a:p>
            <a:r>
              <a:rPr lang="uk-UA" sz="2400" b="1" i="1" dirty="0" smtClean="0"/>
              <a:t> </a:t>
            </a:r>
          </a:p>
          <a:p>
            <a:endParaRPr lang="ru-RU" sz="2400" b="1" i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476672"/>
            <a:ext cx="7632848" cy="1368152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err="1" smtClean="0">
                <a:solidFill>
                  <a:srgbClr val="7030A0"/>
                </a:solidFill>
              </a:rPr>
              <a:t>Загальні</a:t>
            </a:r>
            <a:r>
              <a:rPr lang="ru-RU" sz="4400" b="1" i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err="1" smtClean="0">
                <a:solidFill>
                  <a:srgbClr val="7030A0"/>
                </a:solidFill>
              </a:rPr>
              <a:t>відомості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64" y="1934296"/>
            <a:ext cx="3200400" cy="44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637" r="11726" b="16060"/>
          <a:stretch/>
        </p:blipFill>
        <p:spPr>
          <a:xfrm>
            <a:off x="4225556" y="332657"/>
            <a:ext cx="4594916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1617"/>
          <a:stretch/>
        </p:blipFill>
        <p:spPr>
          <a:xfrm>
            <a:off x="4572000" y="3740951"/>
            <a:ext cx="4074549" cy="2784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1519" y="980728"/>
            <a:ext cx="4248473" cy="554461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rmAutofit/>
          </a:bodyPr>
          <a:lstStyle/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Я щоранку заходжу в клас.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На дитячих обличчях – усміх.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Що я варта, діти, без вас?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Ви – натхнення моє, мій успіх.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За плечима сивіють роки,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Але й досвід прийшов з літами,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Що я варта без вас, малюки?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Я в безмежнім боргу перед вами.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Щоб любові вогонь не згас,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Щоб віддати вам серце і душу,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Я щоранку заходжу в клас.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Я – учитель, я вчити мушу.</a:t>
            </a:r>
          </a:p>
          <a:p>
            <a:pPr algn="r"/>
            <a:r>
              <a:rPr lang="uk-UA" sz="2000" b="1" i="1" dirty="0" smtClean="0">
                <a:latin typeface="Ariadna script" pitchFamily="2" charset="0"/>
                <a:cs typeface="Times New Roman" pitchFamily="18" charset="0"/>
              </a:rPr>
              <a:t>Т. Рузинська</a:t>
            </a:r>
            <a:endParaRPr lang="uk-UA" sz="2000" b="1" i="1" dirty="0">
              <a:latin typeface="Ariadna scrip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79627" y="692696"/>
            <a:ext cx="5068837" cy="50925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800" dirty="0">
                <a:solidFill>
                  <a:prstClr val="white"/>
                </a:solidFill>
                <a:latin typeface="Georgia"/>
              </a:rPr>
              <a:t>	</a:t>
            </a:r>
            <a:r>
              <a:rPr 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“</a:t>
            </a:r>
            <a:r>
              <a:rPr lang="uk-UA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Дитина не може чекати щастя, вона нетерпляча. Вона хоче і повинна бути щасливою сьогодні, зараз. І який же я педагог, якщо кожна секунда спілкування зі мною не робить її щасливою і радісною і, звичайно ж, розумною і досвідченою. 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”</a:t>
            </a:r>
          </a:p>
          <a:p>
            <a:pPr lvl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Ш</a:t>
            </a:r>
            <a:r>
              <a:rPr lang="uk-UA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. </a:t>
            </a:r>
            <a:r>
              <a:rPr lang="uk-UA" sz="2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Амонашвілі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pic>
        <p:nvPicPr>
          <p:cNvPr id="1026" name="Picture 2" descr="C:\Users\Vitaliy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14007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Моє робоче місце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" y="1196752"/>
            <a:ext cx="389495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104456" cy="267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5" r="10670"/>
          <a:stretch/>
        </p:blipFill>
        <p:spPr>
          <a:xfrm>
            <a:off x="271732" y="3977414"/>
            <a:ext cx="4732316" cy="269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7647" r="21053"/>
          <a:stretch/>
        </p:blipFill>
        <p:spPr>
          <a:xfrm>
            <a:off x="5165672" y="3977414"/>
            <a:ext cx="3582792" cy="269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83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Праця, що у творчість перейшла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/>
        </p:blipFill>
        <p:spPr>
          <a:xfrm>
            <a:off x="251520" y="1412776"/>
            <a:ext cx="4896543" cy="299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89" y="1386677"/>
            <a:ext cx="3491183" cy="26183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11706"/>
            <a:ext cx="3282090" cy="2461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/>
          <a:stretch/>
        </p:blipFill>
        <p:spPr>
          <a:xfrm>
            <a:off x="899592" y="4646426"/>
            <a:ext cx="2808312" cy="20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Результат моєї праці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08" y="1584177"/>
            <a:ext cx="2750336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4176"/>
            <a:ext cx="2725964" cy="3861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857427" y="1418512"/>
            <a:ext cx="2855928" cy="404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5445224"/>
            <a:ext cx="76419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Фольклорна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експедиція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призер областного конкурсу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8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20438" cy="6229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Застосовую інтерактивні методи навчання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2311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50" y="749742"/>
            <a:ext cx="3007237" cy="22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09434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8" y="4045152"/>
            <a:ext cx="2357455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347" y="908720"/>
            <a:ext cx="2795265" cy="20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flipH="1">
            <a:off x="773816" y="313167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Вправа,,Мікрофон</a:t>
            </a:r>
            <a:r>
              <a:rPr lang="en-US" dirty="0" smtClean="0"/>
              <a:t>’’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1744" y="6093296"/>
            <a:ext cx="241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в парах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60932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Авторське крісло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Акваріум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038313"/>
            <a:ext cx="2857520" cy="190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563888" y="50038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в групах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30125" cy="1498178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002060"/>
                </a:solidFill>
                <a:latin typeface="Bookman Old Style" pitchFamily="18" charset="0"/>
              </a:rPr>
              <a:t>Застосування інноваційних підходів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3933056"/>
            <a:ext cx="216024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" b="1" cap="none" spc="0" dirty="0" smtClean="0">
                <a:ln/>
                <a:effectLst/>
              </a:rPr>
              <a:t> </a:t>
            </a:r>
            <a:endParaRPr lang="ru-RU" sz="800" b="1" cap="none" spc="0" dirty="0">
              <a:ln/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1124744"/>
            <a:ext cx="216024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" b="1" cap="none" spc="0" dirty="0" smtClean="0">
                <a:ln/>
                <a:effectLst/>
              </a:rPr>
              <a:t> </a:t>
            </a:r>
            <a:endParaRPr lang="ru-RU" sz="800" b="1" cap="none" spc="0" dirty="0">
              <a:ln/>
              <a:effectLst/>
            </a:endParaRPr>
          </a:p>
        </p:txBody>
      </p:sp>
      <p:sp>
        <p:nvSpPr>
          <p:cNvPr id="25" name="Содержимое 2"/>
          <p:cNvSpPr>
            <a:spLocks noGrp="1"/>
          </p:cNvSpPr>
          <p:nvPr>
            <p:ph idx="1"/>
          </p:nvPr>
        </p:nvSpPr>
        <p:spPr>
          <a:xfrm>
            <a:off x="457201" y="1600200"/>
            <a:ext cx="4906887" cy="48624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273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сучасному етапі роль учителя стає роллю одного  з партнерів у навчальному процесі, адже просто необхідно залучати всіх учнів до активного одержання знань, до творчої діяльності. Тому доповнення традиційних методів та прийомів роботи інноваційними дає значно кращий результат: активізує мислення, мотивує навчання, заохочує самовираження учнів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7201" r="4660"/>
          <a:stretch/>
        </p:blipFill>
        <p:spPr>
          <a:xfrm>
            <a:off x="5175512" y="4040778"/>
            <a:ext cx="3711813" cy="2223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7"/>
          <a:stretch/>
        </p:blipFill>
        <p:spPr>
          <a:xfrm>
            <a:off x="5364088" y="1657965"/>
            <a:ext cx="3523237" cy="20590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362</Words>
  <Application>Microsoft Office PowerPoint</Application>
  <PresentationFormat>Экран (4:3)</PresentationFormat>
  <Paragraphs>77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Портфоліо вчителя початкових класів Ліфантьєвої Тетяни Олександрівни</vt:lpstr>
      <vt:lpstr> 1992рік закінчила Камʼянець-Подільський державний педагогічний інститут Освіта  вища Стаж роботи 24 роки Категорія  вища Курси підвищення кваліфікації – 2015 р.   </vt:lpstr>
      <vt:lpstr>Презентация PowerPoint</vt:lpstr>
      <vt:lpstr>Презентация PowerPoint</vt:lpstr>
      <vt:lpstr>Моє робоче місце</vt:lpstr>
      <vt:lpstr>Праця, що у творчість перейшла</vt:lpstr>
      <vt:lpstr>Результат моєї праці</vt:lpstr>
      <vt:lpstr>Застосовую інтерактивні методи навчання</vt:lpstr>
      <vt:lpstr>Застосування інноваційних підходів</vt:lpstr>
      <vt:lpstr>Творчі вправи та завдання</vt:lpstr>
      <vt:lpstr>Виховна робота</vt:lpstr>
      <vt:lpstr>НАПРЯМКИ ВИХОВНОЇ РОБОТИ</vt:lpstr>
      <vt:lpstr>Класний керівник</vt:lpstr>
      <vt:lpstr>Колективні творчі справи: 1. Виготовлення тематичних листівок:,,З Днем вчителя’’,  ,,З Новим роком’’,  ,,До 25– річчя з Дня народження школи’’,  ,,З 8 – Березня’’. 2.Участь у акціях милосердя:речі,іграшки, виготовлення годівниць. 3.Участь у тижнях безпеки життєдіяльності учнів. 4. Організація виставок поробок на новорічну тематику ,конкурс малюнків . 5.Участь у шкільних конкурсах малюнків на теми:,,Толерантність’’,,,Космос’’, ,,Дитина і світ прекрасного’’. </vt:lpstr>
      <vt:lpstr>Дослідницька діяльність</vt:lpstr>
      <vt:lpstr>Уроки -екскурсії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початкових класів</dc:title>
  <dc:creator>Ліфантьєв Віталій Оегович</dc:creator>
  <cp:lastModifiedBy>Vitaliy</cp:lastModifiedBy>
  <cp:revision>229</cp:revision>
  <cp:lastPrinted>2013-03-10T07:43:58Z</cp:lastPrinted>
  <dcterms:created xsi:type="dcterms:W3CDTF">2012-02-10T10:18:41Z</dcterms:created>
  <dcterms:modified xsi:type="dcterms:W3CDTF">2017-03-02T19:11:39Z</dcterms:modified>
</cp:coreProperties>
</file>