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8" r:id="rId3"/>
    <p:sldId id="259" r:id="rId4"/>
    <p:sldId id="264" r:id="rId5"/>
    <p:sldId id="260" r:id="rId6"/>
    <p:sldId id="265" r:id="rId7"/>
    <p:sldId id="261" r:id="rId8"/>
    <p:sldId id="266" r:id="rId9"/>
    <p:sldId id="273" r:id="rId10"/>
    <p:sldId id="272" r:id="rId11"/>
    <p:sldId id="274" r:id="rId12"/>
    <p:sldId id="262" r:id="rId13"/>
    <p:sldId id="267" r:id="rId14"/>
    <p:sldId id="269" r:id="rId15"/>
    <p:sldId id="270" r:id="rId16"/>
    <p:sldId id="271" r:id="rId17"/>
    <p:sldId id="263" r:id="rId18"/>
    <p:sldId id="268" r:id="rId19"/>
  </p:sldIdLst>
  <p:sldSz cx="7559675" cy="10691813"/>
  <p:notesSz cx="7105650" cy="10239375"/>
  <p:defaultTextStyle>
    <a:defPPr>
      <a:defRPr lang="ru-RU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368" y="-120"/>
      </p:cViewPr>
      <p:guideLst>
        <p:guide orient="horz" pos="3367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115" cy="513195"/>
          </a:xfrm>
          <a:prstGeom prst="rect">
            <a:avLst/>
          </a:prstGeom>
        </p:spPr>
        <p:txBody>
          <a:bodyPr vert="horz" lIns="94384" tIns="47192" rIns="94384" bIns="47192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4891" y="0"/>
            <a:ext cx="3079115" cy="513195"/>
          </a:xfrm>
          <a:prstGeom prst="rect">
            <a:avLst/>
          </a:prstGeom>
        </p:spPr>
        <p:txBody>
          <a:bodyPr vert="horz" lIns="94384" tIns="47192" rIns="94384" bIns="47192" rtlCol="0"/>
          <a:lstStyle>
            <a:lvl1pPr algn="r">
              <a:defRPr sz="1200"/>
            </a:lvl1pPr>
          </a:lstStyle>
          <a:p>
            <a:fld id="{09065E27-46F2-46FC-978D-1186C507E1D9}" type="datetimeFigureOut">
              <a:rPr lang="uk-UA" smtClean="0"/>
              <a:pPr/>
              <a:t>20.05.2018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6181"/>
            <a:ext cx="3079115" cy="513195"/>
          </a:xfrm>
          <a:prstGeom prst="rect">
            <a:avLst/>
          </a:prstGeom>
        </p:spPr>
        <p:txBody>
          <a:bodyPr vert="horz" lIns="94384" tIns="47192" rIns="94384" bIns="47192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4891" y="9726181"/>
            <a:ext cx="3079115" cy="513195"/>
          </a:xfrm>
          <a:prstGeom prst="rect">
            <a:avLst/>
          </a:prstGeom>
        </p:spPr>
        <p:txBody>
          <a:bodyPr vert="horz" lIns="94384" tIns="47192" rIns="94384" bIns="47192" rtlCol="0" anchor="b"/>
          <a:lstStyle>
            <a:lvl1pPr algn="r">
              <a:defRPr sz="1200"/>
            </a:lvl1pPr>
          </a:lstStyle>
          <a:p>
            <a:fld id="{9BC63003-B7E1-4FC9-AA40-61B0AC65BFF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00785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115" cy="513747"/>
          </a:xfrm>
          <a:prstGeom prst="rect">
            <a:avLst/>
          </a:prstGeom>
        </p:spPr>
        <p:txBody>
          <a:bodyPr vert="horz" lIns="94384" tIns="47192" rIns="94384" bIns="4719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4891" y="0"/>
            <a:ext cx="3079115" cy="513747"/>
          </a:xfrm>
          <a:prstGeom prst="rect">
            <a:avLst/>
          </a:prstGeom>
        </p:spPr>
        <p:txBody>
          <a:bodyPr vert="horz" lIns="94384" tIns="47192" rIns="94384" bIns="47192" rtlCol="0"/>
          <a:lstStyle>
            <a:lvl1pPr algn="r">
              <a:defRPr sz="1200"/>
            </a:lvl1pPr>
          </a:lstStyle>
          <a:p>
            <a:fld id="{8790F4AA-235A-4099-BAEB-4F70304D9A5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32038" y="1279525"/>
            <a:ext cx="2441575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84" tIns="47192" rIns="94384" bIns="4719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565" y="4927700"/>
            <a:ext cx="5684520" cy="4031754"/>
          </a:xfrm>
          <a:prstGeom prst="rect">
            <a:avLst/>
          </a:prstGeom>
        </p:spPr>
        <p:txBody>
          <a:bodyPr vert="horz" lIns="94384" tIns="47192" rIns="94384" bIns="47192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5630"/>
            <a:ext cx="3079115" cy="513746"/>
          </a:xfrm>
          <a:prstGeom prst="rect">
            <a:avLst/>
          </a:prstGeom>
        </p:spPr>
        <p:txBody>
          <a:bodyPr vert="horz" lIns="94384" tIns="47192" rIns="94384" bIns="4719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4891" y="9725630"/>
            <a:ext cx="3079115" cy="513746"/>
          </a:xfrm>
          <a:prstGeom prst="rect">
            <a:avLst/>
          </a:prstGeom>
        </p:spPr>
        <p:txBody>
          <a:bodyPr vert="horz" lIns="94384" tIns="47192" rIns="94384" bIns="47192" rtlCol="0" anchor="b"/>
          <a:lstStyle>
            <a:lvl1pPr algn="r">
              <a:defRPr sz="1200"/>
            </a:lvl1pPr>
          </a:lstStyle>
          <a:p>
            <a:fld id="{AA28D5FA-E914-4AB5-99DD-9CD35EE6C3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852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32038" y="1279525"/>
            <a:ext cx="2441575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9FD45-FC24-483B-9062-90EB6C4E7982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8976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32038" y="1279525"/>
            <a:ext cx="2441575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8D5FA-E914-4AB5-99DD-9CD35EE6C39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638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32038" y="1279525"/>
            <a:ext cx="2441575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9FD45-FC24-483B-9062-90EB6C4E7982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21107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32038" y="1279525"/>
            <a:ext cx="2441575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8D5FA-E914-4AB5-99DD-9CD35EE6C39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0027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32038" y="1279525"/>
            <a:ext cx="2441575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9FD45-FC24-483B-9062-90EB6C4E7982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06173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32038" y="1279525"/>
            <a:ext cx="2441575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9FD45-FC24-483B-9062-90EB6C4E7982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69298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32038" y="1279525"/>
            <a:ext cx="2441575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9FD45-FC24-483B-9062-90EB6C4E798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6476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32038" y="1279525"/>
            <a:ext cx="2441575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9FD45-FC24-483B-9062-90EB6C4E798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7524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32038" y="1279525"/>
            <a:ext cx="2441575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9FD45-FC24-483B-9062-90EB6C4E798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373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EC29-70B7-4A63-9B09-29779D1C59F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CFA6-9B28-464A-B6A6-4F16012508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8879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EC29-70B7-4A63-9B09-29779D1C59F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CFA6-9B28-464A-B6A6-4F16012508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6628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EC29-70B7-4A63-9B09-29779D1C59F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CFA6-9B28-464A-B6A6-4F16012508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63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EC29-70B7-4A63-9B09-29779D1C59F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CFA6-9B28-464A-B6A6-4F16012508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163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EC29-70B7-4A63-9B09-29779D1C59F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CFA6-9B28-464A-B6A6-4F16012508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3978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EC29-70B7-4A63-9B09-29779D1C59F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CFA6-9B28-464A-B6A6-4F16012508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2147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EC29-70B7-4A63-9B09-29779D1C59F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CFA6-9B28-464A-B6A6-4F16012508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456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EC29-70B7-4A63-9B09-29779D1C59F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CFA6-9B28-464A-B6A6-4F16012508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365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EC29-70B7-4A63-9B09-29779D1C59F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CFA6-9B28-464A-B6A6-4F16012508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826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EC29-70B7-4A63-9B09-29779D1C59F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CFA6-9B28-464A-B6A6-4F16012508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604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EC29-70B7-4A63-9B09-29779D1C59F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CFA6-9B28-464A-B6A6-4F16012508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321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8EC29-70B7-4A63-9B09-29779D1C59F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CCFA6-9B28-464A-B6A6-4F16012508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729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9501" y="4831307"/>
            <a:ext cx="2894681" cy="7430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114" dirty="0" smtClean="0">
                <a:solidFill>
                  <a:srgbClr val="FF3300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ПРОЕКТ</a:t>
            </a:r>
          </a:p>
          <a:p>
            <a:pPr algn="ctr"/>
            <a:r>
              <a:rPr lang="uk-UA" sz="2114" dirty="0" smtClean="0">
                <a:solidFill>
                  <a:srgbClr val="FF3300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«АССАМБЛЯЖ</a:t>
            </a:r>
            <a:r>
              <a:rPr lang="uk-UA" sz="2114" dirty="0">
                <a:solidFill>
                  <a:srgbClr val="FF3300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»</a:t>
            </a:r>
            <a:endParaRPr lang="ru-RU" sz="2114" dirty="0">
              <a:solidFill>
                <a:srgbClr val="FF3300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06172" y="6866767"/>
            <a:ext cx="2833874" cy="14214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159" dirty="0" smtClean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Мистецьке</a:t>
            </a:r>
          </a:p>
          <a:p>
            <a:pPr algn="ctr"/>
            <a:r>
              <a:rPr lang="uk-UA" sz="2159" dirty="0" smtClean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об</a:t>
            </a:r>
            <a:r>
              <a:rPr lang="uk-UA" sz="2159" dirty="0" smtClean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’єднання</a:t>
            </a:r>
          </a:p>
          <a:p>
            <a:pPr algn="ctr"/>
            <a:r>
              <a:rPr lang="uk-UA" sz="2159" dirty="0" smtClean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Дунаєвецької ЗОШ І-ІІІ ступенів</a:t>
            </a:r>
            <a:endParaRPr lang="ru-RU" sz="2159" dirty="0">
              <a:solidFill>
                <a:srgbClr val="FF7F64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8024" y="6485849"/>
            <a:ext cx="3635335" cy="409448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7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53" t="24095" r="25473" b="29640"/>
          <a:stretch/>
        </p:blipFill>
        <p:spPr>
          <a:xfrm>
            <a:off x="3714030" y="4161942"/>
            <a:ext cx="1865958" cy="2324541"/>
          </a:xfrm>
          <a:prstGeom prst="rect">
            <a:avLst/>
          </a:prstGeom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52" t="-2" r="18952" b="662"/>
          <a:stretch/>
        </p:blipFill>
        <p:spPr>
          <a:xfrm>
            <a:off x="5579988" y="4147618"/>
            <a:ext cx="1891536" cy="2344877"/>
          </a:xfrm>
          <a:prstGeom prst="rect">
            <a:avLst/>
          </a:prstGeom>
          <a:ln>
            <a:noFill/>
          </a:ln>
        </p:spPr>
      </p:pic>
      <p:sp>
        <p:nvSpPr>
          <p:cNvPr id="17" name="Прямоугольник 16"/>
          <p:cNvSpPr/>
          <p:nvPr/>
        </p:nvSpPr>
        <p:spPr>
          <a:xfrm>
            <a:off x="1947353" y="89498"/>
            <a:ext cx="1763981" cy="1849373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7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470159" y="111485"/>
            <a:ext cx="2010692" cy="1796704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71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92" t="20662" r="39034" b="60767"/>
          <a:stretch/>
        </p:blipFill>
        <p:spPr>
          <a:xfrm>
            <a:off x="3723358" y="8769944"/>
            <a:ext cx="1809999" cy="1812042"/>
          </a:xfrm>
          <a:prstGeom prst="rect">
            <a:avLst/>
          </a:prstGeom>
          <a:ln>
            <a:noFill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06" t="35631" r="13830" b="32757"/>
          <a:stretch/>
        </p:blipFill>
        <p:spPr>
          <a:xfrm>
            <a:off x="5533357" y="8769943"/>
            <a:ext cx="1938167" cy="1818669"/>
          </a:xfrm>
          <a:prstGeom prst="rect">
            <a:avLst/>
          </a:prstGeom>
          <a:ln>
            <a:noFill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5655" y="333632"/>
            <a:ext cx="1183019" cy="840856"/>
          </a:xfrm>
          <a:prstGeom prst="rect">
            <a:avLst/>
          </a:prstGeom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5603257" y="1174488"/>
            <a:ext cx="1710297" cy="320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480" dirty="0">
                <a:latin typeface="DotumChe" panose="020B0609000101010101" pitchFamily="49" charset="-127"/>
                <a:ea typeface="DotumChe" panose="020B0609000101010101" pitchFamily="49" charset="-127"/>
              </a:rPr>
              <a:t>ХОМВИДАВ</a:t>
            </a:r>
            <a:endParaRPr lang="ru-RU" sz="1480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130"/>
          <a:stretch/>
        </p:blipFill>
        <p:spPr>
          <a:xfrm>
            <a:off x="459501" y="7197022"/>
            <a:ext cx="2770031" cy="25886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75" b="18058"/>
          <a:stretch/>
        </p:blipFill>
        <p:spPr>
          <a:xfrm>
            <a:off x="78825" y="1938872"/>
            <a:ext cx="3632509" cy="22344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59" b="4051"/>
          <a:stretch/>
        </p:blipFill>
        <p:spPr>
          <a:xfrm>
            <a:off x="5533357" y="8783737"/>
            <a:ext cx="1938167" cy="17905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76" t="941" r="25524" b="55884"/>
          <a:stretch/>
        </p:blipFill>
        <p:spPr>
          <a:xfrm>
            <a:off x="3711334" y="8783736"/>
            <a:ext cx="1822023" cy="18048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24" t="44109" r="47238" b="10414"/>
          <a:stretch/>
        </p:blipFill>
        <p:spPr>
          <a:xfrm>
            <a:off x="3711335" y="4142941"/>
            <a:ext cx="1872735" cy="234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047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44590" y="2946699"/>
            <a:ext cx="1436260" cy="143626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/>
          </a:p>
        </p:txBody>
      </p:sp>
      <p:sp>
        <p:nvSpPr>
          <p:cNvPr id="5" name="TextBox 4"/>
          <p:cNvSpPr txBox="1"/>
          <p:nvPr/>
        </p:nvSpPr>
        <p:spPr>
          <a:xfrm>
            <a:off x="5431567" y="9930274"/>
            <a:ext cx="613023" cy="514115"/>
          </a:xfrm>
          <a:prstGeom prst="rect">
            <a:avLst/>
          </a:prstGeom>
          <a:solidFill>
            <a:srgbClr val="FF7F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4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4590" y="3483581"/>
            <a:ext cx="1436260" cy="27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75" dirty="0">
                <a:solidFill>
                  <a:srgbClr val="FF5050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УЧАСНИКИ</a:t>
            </a:r>
            <a:endParaRPr lang="ru-RU" sz="1175" dirty="0">
              <a:solidFill>
                <a:srgbClr val="FF5050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7022" y="1195112"/>
            <a:ext cx="2881258" cy="3711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Народилась 6 лютого  2002 року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Дунаєвецька ЗОШ І-ІІІ ст. 9кл.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Захоплюється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образотворчим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декоративно-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прикладним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мистецтвом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милуватися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мистецтвом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 не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зрозуміє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справжню</a:t>
            </a:r>
            <a:r>
              <a:rPr lang="ru-RU" sz="1511">
                <a:latin typeface="Times New Roman" panose="02020603050405020304" pitchFamily="18" charset="0"/>
                <a:cs typeface="Times New Roman" panose="02020603050405020304" pitchFamily="18" charset="0"/>
              </a:rPr>
              <a:t> суть.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979"/>
              </a:spcAft>
            </a:pPr>
            <a:endParaRPr lang="ru-RU" sz="137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056" y="485663"/>
            <a:ext cx="6650414" cy="42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59" dirty="0" err="1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Мізик</a:t>
            </a:r>
            <a:r>
              <a:rPr lang="uk-UA" sz="2159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 Оксана Сергіївна</a:t>
            </a:r>
            <a:endParaRPr lang="ru-RU" sz="2159" dirty="0">
              <a:solidFill>
                <a:srgbClr val="FF7F64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3237022" y="917512"/>
            <a:ext cx="3708061" cy="277600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40" y="1195111"/>
            <a:ext cx="2627382" cy="35031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2055" y="4910313"/>
            <a:ext cx="6650414" cy="42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59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Гладка Дарина Олегівна</a:t>
            </a:r>
            <a:endParaRPr lang="ru-RU" sz="2159" dirty="0">
              <a:solidFill>
                <a:srgbClr val="FF7F64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40" y="5554187"/>
            <a:ext cx="2627382" cy="35031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7022" y="5554187"/>
            <a:ext cx="3087701" cy="3014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Народилась 9 листопада 2003 року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Дунаєвецька ЗОШ І-ІІІ ст. 8 Б </a:t>
            </a:r>
            <a:r>
              <a:rPr lang="uk-UA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Цікавить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декоративно-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прикладне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малювання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відчути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ким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реальність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979"/>
              </a:spcAft>
            </a:pPr>
            <a:endParaRPr lang="ru-RU" sz="137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3401512" y="5236717"/>
            <a:ext cx="3708061" cy="277600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00" t="403" r="14804" b="-403"/>
          <a:stretch/>
        </p:blipFill>
        <p:spPr>
          <a:xfrm>
            <a:off x="614592" y="5571361"/>
            <a:ext cx="2650629" cy="3500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53" r="8189"/>
          <a:stretch/>
        </p:blipFill>
        <p:spPr>
          <a:xfrm>
            <a:off x="609640" y="1205111"/>
            <a:ext cx="2613283" cy="34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033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44590" y="2946699"/>
            <a:ext cx="1436260" cy="143626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/>
          </a:p>
        </p:txBody>
      </p:sp>
      <p:sp>
        <p:nvSpPr>
          <p:cNvPr id="5" name="TextBox 4"/>
          <p:cNvSpPr txBox="1"/>
          <p:nvPr/>
        </p:nvSpPr>
        <p:spPr>
          <a:xfrm>
            <a:off x="5431567" y="9930274"/>
            <a:ext cx="613023" cy="514115"/>
          </a:xfrm>
          <a:prstGeom prst="rect">
            <a:avLst/>
          </a:prstGeom>
          <a:solidFill>
            <a:srgbClr val="FF7F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4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4590" y="3483581"/>
            <a:ext cx="1436260" cy="27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75" dirty="0">
                <a:solidFill>
                  <a:srgbClr val="FF5050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УЧАСНИКИ</a:t>
            </a:r>
            <a:endParaRPr lang="ru-RU" sz="1175" dirty="0">
              <a:solidFill>
                <a:srgbClr val="FF5050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7023" y="1138715"/>
            <a:ext cx="2909456" cy="4409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Народилась 17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червня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2004 року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Дунаєвецька ЗОШ І-ІІІ ст. 7Б </a:t>
            </a:r>
            <a:r>
              <a:rPr lang="uk-UA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Займається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декоративно-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прикладним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мистецтвом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спортом.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відображення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майстра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яке приносить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самому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творцеві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і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суспільству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979"/>
              </a:spcAft>
            </a:pPr>
            <a:endParaRPr lang="ru-RU" sz="137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39" y="485663"/>
            <a:ext cx="6499933" cy="75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59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Поплавська Оксана Русланівна</a:t>
            </a:r>
            <a:endParaRPr lang="ru-RU" sz="2159" dirty="0">
              <a:solidFill>
                <a:srgbClr val="FF7F64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3237022" y="917512"/>
            <a:ext cx="3708061" cy="277600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40" y="1265608"/>
            <a:ext cx="2627382" cy="35031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2055" y="4910313"/>
            <a:ext cx="6650414" cy="75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59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Слободян Валерія Володимирівна</a:t>
            </a:r>
            <a:endParaRPr lang="ru-RU" sz="2159" dirty="0">
              <a:solidFill>
                <a:srgbClr val="FF7F64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40" y="5822070"/>
            <a:ext cx="2627382" cy="35031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7023" y="5652882"/>
            <a:ext cx="2909455" cy="3711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Народилась 30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2004 року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Дунаєвецька ЗОШ І-ІІІ ст. 7Бкл.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Любить малювати та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грати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волейбол.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Свідомість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здатна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творення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привнесення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наш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матеріальний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існувало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979"/>
              </a:spcAft>
            </a:pPr>
            <a:endParaRPr lang="ru-RU" sz="137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3401512" y="5236717"/>
            <a:ext cx="3708061" cy="277600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64" r="15341"/>
          <a:stretch/>
        </p:blipFill>
        <p:spPr>
          <a:xfrm>
            <a:off x="595540" y="1251508"/>
            <a:ext cx="2641482" cy="35031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142"/>
          <a:stretch/>
        </p:blipFill>
        <p:spPr>
          <a:xfrm>
            <a:off x="609640" y="5829982"/>
            <a:ext cx="2594487" cy="350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9174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827" y="3207838"/>
            <a:ext cx="4308780" cy="430878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4387606" y="4327002"/>
            <a:ext cx="1656984" cy="1482892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843878" y="1659661"/>
            <a:ext cx="1548177" cy="1548177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/>
          </a:p>
        </p:txBody>
      </p:sp>
      <p:sp>
        <p:nvSpPr>
          <p:cNvPr id="10" name="Прямоугольник 9"/>
          <p:cNvSpPr/>
          <p:nvPr/>
        </p:nvSpPr>
        <p:spPr>
          <a:xfrm>
            <a:off x="2839430" y="111485"/>
            <a:ext cx="1548177" cy="1548177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/>
          </a:p>
        </p:txBody>
      </p:sp>
      <p:sp>
        <p:nvSpPr>
          <p:cNvPr id="11" name="Прямоугольник 10"/>
          <p:cNvSpPr/>
          <p:nvPr/>
        </p:nvSpPr>
        <p:spPr>
          <a:xfrm>
            <a:off x="6044590" y="4373633"/>
            <a:ext cx="1436260" cy="143626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/>
          </a:p>
        </p:txBody>
      </p:sp>
      <p:sp>
        <p:nvSpPr>
          <p:cNvPr id="13" name="TextBox 12"/>
          <p:cNvSpPr txBox="1"/>
          <p:nvPr/>
        </p:nvSpPr>
        <p:spPr>
          <a:xfrm>
            <a:off x="5431567" y="9930274"/>
            <a:ext cx="613023" cy="514115"/>
          </a:xfrm>
          <a:prstGeom prst="rect">
            <a:avLst/>
          </a:prstGeom>
          <a:solidFill>
            <a:srgbClr val="FF7F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4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718" y="5091005"/>
            <a:ext cx="3983452" cy="544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938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ДОСЯГНЕННЯ</a:t>
            </a:r>
            <a:endParaRPr lang="ru-RU" sz="2938" dirty="0">
              <a:solidFill>
                <a:srgbClr val="FF7F64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190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44590" y="4373633"/>
            <a:ext cx="1436260" cy="143626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/>
          </a:p>
        </p:txBody>
      </p:sp>
      <p:sp>
        <p:nvSpPr>
          <p:cNvPr id="4" name="TextBox 3"/>
          <p:cNvSpPr txBox="1"/>
          <p:nvPr/>
        </p:nvSpPr>
        <p:spPr>
          <a:xfrm>
            <a:off x="5431567" y="9930274"/>
            <a:ext cx="613023" cy="514115"/>
          </a:xfrm>
          <a:prstGeom prst="rect">
            <a:avLst/>
          </a:prstGeom>
          <a:solidFill>
            <a:srgbClr val="FF7F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4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4093" y="4971220"/>
            <a:ext cx="1577251" cy="243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79" dirty="0">
                <a:solidFill>
                  <a:srgbClr val="FF5050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ДОСЯГНЕННЯ</a:t>
            </a:r>
            <a:endParaRPr lang="ru-RU" sz="979" dirty="0">
              <a:solidFill>
                <a:srgbClr val="FF5050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27"/>
          <a:stretch/>
        </p:blipFill>
        <p:spPr>
          <a:xfrm>
            <a:off x="747823" y="733153"/>
            <a:ext cx="5296767" cy="749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6264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44590" y="4373633"/>
            <a:ext cx="1436260" cy="143626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/>
          </a:p>
        </p:txBody>
      </p:sp>
      <p:sp>
        <p:nvSpPr>
          <p:cNvPr id="4" name="TextBox 3"/>
          <p:cNvSpPr txBox="1"/>
          <p:nvPr/>
        </p:nvSpPr>
        <p:spPr>
          <a:xfrm>
            <a:off x="5431567" y="9930274"/>
            <a:ext cx="613023" cy="514115"/>
          </a:xfrm>
          <a:prstGeom prst="rect">
            <a:avLst/>
          </a:prstGeom>
          <a:solidFill>
            <a:srgbClr val="FF7F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4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4093" y="4971220"/>
            <a:ext cx="1577251" cy="243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79" dirty="0">
                <a:solidFill>
                  <a:srgbClr val="FF5050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ДОСЯГНЕННЯ</a:t>
            </a:r>
            <a:endParaRPr lang="ru-RU" sz="979" dirty="0">
              <a:solidFill>
                <a:srgbClr val="FF5050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75"/>
          <a:stretch/>
        </p:blipFill>
        <p:spPr>
          <a:xfrm>
            <a:off x="486969" y="733153"/>
            <a:ext cx="5522372" cy="773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2806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44590" y="4373633"/>
            <a:ext cx="1436260" cy="143626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/>
          </a:p>
        </p:txBody>
      </p:sp>
      <p:sp>
        <p:nvSpPr>
          <p:cNvPr id="4" name="TextBox 3"/>
          <p:cNvSpPr txBox="1"/>
          <p:nvPr/>
        </p:nvSpPr>
        <p:spPr>
          <a:xfrm>
            <a:off x="5431567" y="9930274"/>
            <a:ext cx="613023" cy="514115"/>
          </a:xfrm>
          <a:prstGeom prst="rect">
            <a:avLst/>
          </a:prstGeom>
          <a:solidFill>
            <a:srgbClr val="FF7F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4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4093" y="4971220"/>
            <a:ext cx="1577251" cy="243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79" dirty="0">
                <a:solidFill>
                  <a:srgbClr val="FF5050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ДОСЯГНЕННЯ</a:t>
            </a:r>
            <a:endParaRPr lang="ru-RU" sz="979" dirty="0">
              <a:solidFill>
                <a:srgbClr val="FF5050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6" t="2225" r="5348" b="2486"/>
          <a:stretch/>
        </p:blipFill>
        <p:spPr>
          <a:xfrm>
            <a:off x="487878" y="887276"/>
            <a:ext cx="5556712" cy="79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8307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44590" y="4373633"/>
            <a:ext cx="1436260" cy="143626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/>
          </a:p>
        </p:txBody>
      </p:sp>
      <p:sp>
        <p:nvSpPr>
          <p:cNvPr id="4" name="TextBox 3"/>
          <p:cNvSpPr txBox="1"/>
          <p:nvPr/>
        </p:nvSpPr>
        <p:spPr>
          <a:xfrm>
            <a:off x="5431567" y="9930274"/>
            <a:ext cx="613023" cy="514115"/>
          </a:xfrm>
          <a:prstGeom prst="rect">
            <a:avLst/>
          </a:prstGeom>
          <a:solidFill>
            <a:srgbClr val="FF7F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4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4093" y="4971220"/>
            <a:ext cx="1577251" cy="243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79" dirty="0">
                <a:solidFill>
                  <a:srgbClr val="FF5050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ДОСЯГНЕННЯ</a:t>
            </a:r>
            <a:endParaRPr lang="ru-RU" sz="979" dirty="0">
              <a:solidFill>
                <a:srgbClr val="FF5050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32" b="2113"/>
          <a:stretch/>
        </p:blipFill>
        <p:spPr>
          <a:xfrm>
            <a:off x="561428" y="945929"/>
            <a:ext cx="5483162" cy="759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42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827" y="3207838"/>
            <a:ext cx="4308780" cy="430878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/>
          </a:p>
        </p:txBody>
      </p:sp>
      <p:sp>
        <p:nvSpPr>
          <p:cNvPr id="5" name="Прямоугольник 4"/>
          <p:cNvSpPr/>
          <p:nvPr/>
        </p:nvSpPr>
        <p:spPr>
          <a:xfrm>
            <a:off x="6044590" y="5761250"/>
            <a:ext cx="1436260" cy="143626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4387606" y="4327001"/>
            <a:ext cx="1656984" cy="2870509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843878" y="1659661"/>
            <a:ext cx="1548177" cy="1548177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/>
          </a:p>
        </p:txBody>
      </p:sp>
      <p:sp>
        <p:nvSpPr>
          <p:cNvPr id="10" name="Прямоугольник 9"/>
          <p:cNvSpPr/>
          <p:nvPr/>
        </p:nvSpPr>
        <p:spPr>
          <a:xfrm>
            <a:off x="2839430" y="111485"/>
            <a:ext cx="1548177" cy="1548177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/>
          </a:p>
        </p:txBody>
      </p:sp>
      <p:sp>
        <p:nvSpPr>
          <p:cNvPr id="13" name="TextBox 12"/>
          <p:cNvSpPr txBox="1"/>
          <p:nvPr/>
        </p:nvSpPr>
        <p:spPr>
          <a:xfrm>
            <a:off x="5431567" y="9930274"/>
            <a:ext cx="613023" cy="514115"/>
          </a:xfrm>
          <a:prstGeom prst="rect">
            <a:avLst/>
          </a:prstGeom>
          <a:solidFill>
            <a:srgbClr val="FF7F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4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2359" y="4593764"/>
            <a:ext cx="3801713" cy="10565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133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ГАЛЕРЕЯ РОБІТ</a:t>
            </a:r>
            <a:endParaRPr lang="ru-RU" sz="3133" dirty="0">
              <a:solidFill>
                <a:srgbClr val="FF7F64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370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44590" y="5761250"/>
            <a:ext cx="1436260" cy="143626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/>
          </a:p>
        </p:txBody>
      </p:sp>
      <p:sp>
        <p:nvSpPr>
          <p:cNvPr id="13" name="TextBox 12"/>
          <p:cNvSpPr txBox="1"/>
          <p:nvPr/>
        </p:nvSpPr>
        <p:spPr>
          <a:xfrm>
            <a:off x="5431567" y="9930274"/>
            <a:ext cx="613023" cy="514115"/>
          </a:xfrm>
          <a:prstGeom prst="rect">
            <a:avLst/>
          </a:prstGeom>
          <a:solidFill>
            <a:srgbClr val="FF7F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4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18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74094" y="6283722"/>
            <a:ext cx="1577251" cy="39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79" dirty="0">
                <a:solidFill>
                  <a:srgbClr val="FF5050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ГАЛЕРЕЯ РОБІТ</a:t>
            </a:r>
            <a:endParaRPr lang="ru-RU" sz="979" dirty="0">
              <a:solidFill>
                <a:srgbClr val="FF5050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6" t="976" r="10666" b="6309"/>
          <a:stretch/>
        </p:blipFill>
        <p:spPr>
          <a:xfrm>
            <a:off x="389004" y="324278"/>
            <a:ext cx="3039930" cy="47654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3" r="7810"/>
          <a:stretch/>
        </p:blipFill>
        <p:spPr>
          <a:xfrm>
            <a:off x="3672106" y="369501"/>
            <a:ext cx="3518921" cy="3031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35" b="6868"/>
          <a:stretch/>
        </p:blipFill>
        <p:spPr>
          <a:xfrm>
            <a:off x="3672106" y="3502879"/>
            <a:ext cx="3518921" cy="2150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004" y="5250659"/>
            <a:ext cx="3039930" cy="4053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2038" y="6134158"/>
            <a:ext cx="2377304" cy="31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502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88024" y="6485849"/>
            <a:ext cx="3635335" cy="409448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7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53" t="24095" r="25473" b="29640"/>
          <a:stretch/>
        </p:blipFill>
        <p:spPr>
          <a:xfrm flipH="1">
            <a:off x="3714030" y="4161942"/>
            <a:ext cx="1865958" cy="2324541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52" t="-2" r="18952" b="662"/>
          <a:stretch/>
        </p:blipFill>
        <p:spPr>
          <a:xfrm flipH="1">
            <a:off x="5579988" y="4147618"/>
            <a:ext cx="1891536" cy="2344877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 flipH="1">
            <a:off x="1947353" y="61300"/>
            <a:ext cx="1763981" cy="1849373"/>
          </a:xfrm>
          <a:prstGeom prst="rect">
            <a:avLst/>
          </a:prstGeom>
          <a:solidFill>
            <a:srgbClr val="33CCC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71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5470159" y="111485"/>
            <a:ext cx="2010692" cy="1796704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7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92" t="20662" r="39034" b="60767"/>
          <a:stretch/>
        </p:blipFill>
        <p:spPr>
          <a:xfrm flipH="1">
            <a:off x="3723358" y="8769944"/>
            <a:ext cx="1809999" cy="1812042"/>
          </a:xfrm>
          <a:prstGeom prst="rect">
            <a:avLst/>
          </a:prstGeom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07" t="54692" r="23164" b="23301"/>
          <a:stretch/>
        </p:blipFill>
        <p:spPr>
          <a:xfrm flipH="1">
            <a:off x="78437" y="1923400"/>
            <a:ext cx="3623830" cy="2238541"/>
          </a:xfrm>
          <a:prstGeom prst="rect">
            <a:avLst/>
          </a:prstGeom>
          <a:solidFill>
            <a:srgbClr val="33CCCC"/>
          </a:solidFill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78438" y="1926842"/>
            <a:ext cx="3632897" cy="2239429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711335" y="4147618"/>
            <a:ext cx="3769516" cy="2344877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713883" y="8751291"/>
            <a:ext cx="3769516" cy="1818669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sp>
        <p:nvSpPr>
          <p:cNvPr id="17" name="TextBox 16"/>
          <p:cNvSpPr txBox="1"/>
          <p:nvPr/>
        </p:nvSpPr>
        <p:spPr>
          <a:xfrm>
            <a:off x="4184907" y="2385272"/>
            <a:ext cx="2822369" cy="453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350" dirty="0">
                <a:solidFill>
                  <a:srgbClr val="FF3300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ЗМІСТ</a:t>
            </a:r>
            <a:endParaRPr lang="ru-RU" sz="2350" dirty="0">
              <a:solidFill>
                <a:srgbClr val="FF3300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7354" y="111485"/>
            <a:ext cx="1754914" cy="129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834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3</a:t>
            </a:r>
            <a:r>
              <a:rPr lang="uk-UA" sz="1762" dirty="0">
                <a:latin typeface="DotumChe" panose="020B0609000101010101" pitchFamily="49" charset="-127"/>
                <a:ea typeface="DotumChe" panose="020B0609000101010101" pitchFamily="49" charset="-127"/>
              </a:rPr>
              <a:t> </a:t>
            </a:r>
            <a:r>
              <a:rPr lang="uk-UA" sz="1371" dirty="0">
                <a:latin typeface="DotumChe" panose="020B0609000101010101" pitchFamily="49" charset="-127"/>
                <a:ea typeface="DotumChe" panose="020B0609000101010101" pitchFamily="49" charset="-127"/>
              </a:rPr>
              <a:t>ВСТУП</a:t>
            </a:r>
            <a:endParaRPr lang="ru-RU" sz="1371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2439" y="2086059"/>
            <a:ext cx="1874358" cy="150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834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5</a:t>
            </a:r>
            <a:r>
              <a:rPr lang="uk-UA" sz="1762" dirty="0">
                <a:latin typeface="DotumChe" panose="020B0609000101010101" pitchFamily="49" charset="-127"/>
                <a:ea typeface="DotumChe" panose="020B0609000101010101" pitchFamily="49" charset="-127"/>
              </a:rPr>
              <a:t> </a:t>
            </a:r>
            <a:r>
              <a:rPr lang="uk-UA" sz="1371" dirty="0">
                <a:latin typeface="DotumChe" panose="020B0609000101010101" pitchFamily="49" charset="-127"/>
                <a:ea typeface="DotumChe" panose="020B0609000101010101" pitchFamily="49" charset="-127"/>
              </a:rPr>
              <a:t>ДІЯЛЬНІСТЬ</a:t>
            </a:r>
            <a:endParaRPr lang="ru-RU" sz="1371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07927" y="4566661"/>
            <a:ext cx="1938760" cy="150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834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7</a:t>
            </a:r>
            <a:r>
              <a:rPr lang="uk-UA" sz="1762" dirty="0">
                <a:latin typeface="DotumChe" panose="020B0609000101010101" pitchFamily="49" charset="-127"/>
                <a:ea typeface="DotumChe" panose="020B0609000101010101" pitchFamily="49" charset="-127"/>
              </a:rPr>
              <a:t> </a:t>
            </a:r>
            <a:r>
              <a:rPr lang="uk-UA" sz="1371" dirty="0">
                <a:latin typeface="DotumChe" panose="020B0609000101010101" pitchFamily="49" charset="-127"/>
                <a:ea typeface="DotumChe" panose="020B0609000101010101" pitchFamily="49" charset="-127"/>
              </a:rPr>
              <a:t>УЧАСНИКИ</a:t>
            </a:r>
            <a:endParaRPr lang="ru-RU" sz="1371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3825" y="6500173"/>
            <a:ext cx="1954027" cy="150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834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12</a:t>
            </a:r>
            <a:r>
              <a:rPr lang="uk-UA" sz="1762" dirty="0">
                <a:latin typeface="DotumChe" panose="020B0609000101010101" pitchFamily="49" charset="-127"/>
                <a:ea typeface="DotumChe" panose="020B0609000101010101" pitchFamily="49" charset="-127"/>
              </a:rPr>
              <a:t> </a:t>
            </a:r>
            <a:r>
              <a:rPr lang="uk-UA" sz="1371" dirty="0">
                <a:latin typeface="DotumChe" panose="020B0609000101010101" pitchFamily="49" charset="-127"/>
                <a:ea typeface="DotumChe" panose="020B0609000101010101" pitchFamily="49" charset="-127"/>
              </a:rPr>
              <a:t>ДОСЯГНЕННЯ</a:t>
            </a:r>
            <a:endParaRPr lang="ru-RU" sz="1371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30921" y="8701242"/>
            <a:ext cx="1754914" cy="1719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834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17</a:t>
            </a:r>
            <a:r>
              <a:rPr lang="uk-UA" sz="1762" dirty="0">
                <a:latin typeface="DotumChe" panose="020B0609000101010101" pitchFamily="49" charset="-127"/>
                <a:ea typeface="DotumChe" panose="020B0609000101010101" pitchFamily="49" charset="-127"/>
              </a:rPr>
              <a:t> </a:t>
            </a:r>
            <a:r>
              <a:rPr lang="uk-UA" sz="1371" dirty="0">
                <a:latin typeface="DotumChe" panose="020B0609000101010101" pitchFamily="49" charset="-127"/>
                <a:ea typeface="DotumChe" panose="020B0609000101010101" pitchFamily="49" charset="-127"/>
              </a:rPr>
              <a:t>ГАЛЕРЕЯ РОБІТ</a:t>
            </a:r>
            <a:endParaRPr lang="ru-RU" sz="1371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063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827" y="3207838"/>
            <a:ext cx="4308780" cy="430878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44590" y="111485"/>
            <a:ext cx="1436260" cy="143626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4387606" y="1547745"/>
            <a:ext cx="1656985" cy="2779256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830103" y="1659661"/>
            <a:ext cx="1548177" cy="1548177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39430" y="111485"/>
            <a:ext cx="1548177" cy="1548177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sp>
        <p:nvSpPr>
          <p:cNvPr id="19" name="TextBox 18"/>
          <p:cNvSpPr txBox="1"/>
          <p:nvPr/>
        </p:nvSpPr>
        <p:spPr>
          <a:xfrm>
            <a:off x="526491" y="4756014"/>
            <a:ext cx="3413449" cy="5744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133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ВСТУП</a:t>
            </a:r>
            <a:endParaRPr lang="ru-RU" sz="3133" dirty="0">
              <a:solidFill>
                <a:srgbClr val="FF7F64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31567" y="9930274"/>
            <a:ext cx="613023" cy="514115"/>
          </a:xfrm>
          <a:prstGeom prst="rect">
            <a:avLst/>
          </a:prstGeom>
          <a:solidFill>
            <a:srgbClr val="FF7F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4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29991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1567" y="9930274"/>
            <a:ext cx="613023" cy="514115"/>
          </a:xfrm>
          <a:prstGeom prst="rect">
            <a:avLst/>
          </a:prstGeom>
          <a:solidFill>
            <a:srgbClr val="FF7F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4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44590" y="111485"/>
            <a:ext cx="1436260" cy="143626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sp>
        <p:nvSpPr>
          <p:cNvPr id="15" name="TextBox 14"/>
          <p:cNvSpPr txBox="1"/>
          <p:nvPr/>
        </p:nvSpPr>
        <p:spPr>
          <a:xfrm>
            <a:off x="6044590" y="694003"/>
            <a:ext cx="1436260" cy="27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75" dirty="0">
                <a:solidFill>
                  <a:srgbClr val="FF5050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ВСТУП</a:t>
            </a:r>
            <a:endParaRPr lang="ru-RU" sz="1175" dirty="0">
              <a:solidFill>
                <a:srgbClr val="FF5050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407" y="2130263"/>
            <a:ext cx="6607739" cy="671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97040">
              <a:lnSpc>
                <a:spcPct val="150000"/>
              </a:lnSpc>
            </a:pPr>
            <a:r>
              <a:rPr lang="uk-UA" sz="151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Мета.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Сприяння формуванню духовних та моральних якостей особистості та громадянської позиції.</a:t>
            </a: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7040">
              <a:lnSpc>
                <a:spcPct val="150000"/>
              </a:lnSpc>
            </a:pPr>
            <a:r>
              <a:rPr lang="uk-UA" sz="151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Актуальність.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Необхідність держави у високоморальній молоді, вихованій в дусі патріотизму, знавцях культурної та мистецької спадщини України та світу.</a:t>
            </a: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7040">
              <a:lnSpc>
                <a:spcPct val="150000"/>
              </a:lnSpc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Виходячи з потреб сучасності, було створено творче об’єднання «Ассамбляж».</a:t>
            </a: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7040">
              <a:lnSpc>
                <a:spcPct val="150000"/>
              </a:lnSpc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Ассамбляж – добровільне об’єднання юних, обдарованих людей, яке створене на базі загальноукраїнських програм з позашкільної освіти.</a:t>
            </a: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7040">
              <a:lnSpc>
                <a:spcPct val="150000"/>
              </a:lnSpc>
            </a:pPr>
            <a:r>
              <a:rPr lang="uk-UA" sz="151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Завдання.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7040">
              <a:lnSpc>
                <a:spcPct val="150000"/>
              </a:lnSpc>
            </a:pPr>
            <a:r>
              <a:rPr lang="uk-UA" sz="151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Інформативне.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Ознайомлення молоді із традиціями світового мистецтва та вітчизняного зокрема.</a:t>
            </a: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7040">
              <a:lnSpc>
                <a:spcPct val="150000"/>
              </a:lnSpc>
            </a:pPr>
            <a:r>
              <a:rPr lang="uk-UA" sz="151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Навчальне.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Вивчення, застосування та розвиток технік образотворчого та декоративно-прикладного мистецтва.</a:t>
            </a: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7040">
              <a:lnSpc>
                <a:spcPct val="150000"/>
              </a:lnSpc>
            </a:pPr>
            <a:r>
              <a:rPr lang="uk-UA" sz="151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Креативне.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Розвиток креативного мислення та творчих пошуків. Розробка власних мистецьких технік та практик.</a:t>
            </a: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7040">
              <a:lnSpc>
                <a:spcPct val="150000"/>
              </a:lnSpc>
            </a:pPr>
            <a:r>
              <a:rPr lang="uk-UA" sz="151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Суспільне.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Суспільно-культурна діяльність, яка проявляється у прийнятті участі в різноманітних конкурсах українського значення. Створення, організація виставок та виховних заходів.</a:t>
            </a: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407" y="965068"/>
            <a:ext cx="3595535" cy="45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350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ВСТУП</a:t>
            </a:r>
            <a:endParaRPr lang="ru-RU" sz="2350" dirty="0">
              <a:solidFill>
                <a:srgbClr val="FF7F64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43573" y="1309851"/>
            <a:ext cx="3746616" cy="936654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55945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H="1">
            <a:off x="4387609" y="2937373"/>
            <a:ext cx="1656981" cy="1389628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78827" y="3207838"/>
            <a:ext cx="4308780" cy="430878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30103" y="1659661"/>
            <a:ext cx="1548177" cy="1548177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39430" y="111485"/>
            <a:ext cx="1548177" cy="1548177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53916" y="1501113"/>
            <a:ext cx="1436260" cy="143626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sp>
        <p:nvSpPr>
          <p:cNvPr id="7" name="TextBox 6"/>
          <p:cNvSpPr txBox="1"/>
          <p:nvPr/>
        </p:nvSpPr>
        <p:spPr>
          <a:xfrm>
            <a:off x="318511" y="4756014"/>
            <a:ext cx="3820853" cy="5744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133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ДІЯЛЬНІСТЬ</a:t>
            </a:r>
            <a:endParaRPr lang="ru-RU" sz="3133" dirty="0">
              <a:solidFill>
                <a:srgbClr val="FF7F64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1567" y="9930274"/>
            <a:ext cx="613023" cy="514115"/>
          </a:xfrm>
          <a:prstGeom prst="rect">
            <a:avLst/>
          </a:prstGeom>
          <a:solidFill>
            <a:srgbClr val="FF7F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4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299473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53916" y="1501113"/>
            <a:ext cx="1436260" cy="143626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sp>
        <p:nvSpPr>
          <p:cNvPr id="4" name="TextBox 3"/>
          <p:cNvSpPr txBox="1"/>
          <p:nvPr/>
        </p:nvSpPr>
        <p:spPr>
          <a:xfrm>
            <a:off x="5431567" y="9930274"/>
            <a:ext cx="613023" cy="514115"/>
          </a:xfrm>
          <a:prstGeom prst="rect">
            <a:avLst/>
          </a:prstGeom>
          <a:solidFill>
            <a:srgbClr val="FF7F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4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6391" y="2083632"/>
            <a:ext cx="1549052" cy="27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75" dirty="0">
                <a:solidFill>
                  <a:srgbClr val="FF5050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ДІЯЛЬНІСТЬ</a:t>
            </a:r>
            <a:endParaRPr lang="ru-RU" sz="1175" dirty="0">
              <a:solidFill>
                <a:srgbClr val="FF5050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0732" y="1501113"/>
            <a:ext cx="5371986" cy="12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Юні митці ведуть не тільки навчальну, а ще й активну суспільну діяльність.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407" y="965068"/>
            <a:ext cx="3595535" cy="45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350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ДІЯЛЬНІСТЬ</a:t>
            </a:r>
            <a:endParaRPr lang="ru-RU" sz="2350" dirty="0">
              <a:solidFill>
                <a:srgbClr val="FF7F64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26220" y="1296077"/>
            <a:ext cx="2562023" cy="358133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246" y="2367024"/>
            <a:ext cx="1978928" cy="26385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8865" y="2404455"/>
            <a:ext cx="2608333" cy="1956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017" y="8291900"/>
            <a:ext cx="2608334" cy="19562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6148" y="5157229"/>
            <a:ext cx="1981050" cy="26413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017" y="5842378"/>
            <a:ext cx="2608334" cy="19562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6247" y="4980661"/>
            <a:ext cx="2765875" cy="690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95" dirty="0">
                <a:latin typeface="Times New Roman" panose="02020603050405020304" pitchFamily="18" charset="0"/>
                <a:ea typeface="DotumChe" panose="020B0609000101010101" pitchFamily="49" charset="-127"/>
                <a:cs typeface="Times New Roman" panose="02020603050405020304" pitchFamily="18" charset="0"/>
              </a:rPr>
              <a:t>Гіджеліцька Ліна - призерка конкурсу «Долаючи страх» з тематичною роботою</a:t>
            </a:r>
            <a:endParaRPr lang="ru-RU" sz="1295" dirty="0">
              <a:latin typeface="Times New Roman" panose="02020603050405020304" pitchFamily="18" charset="0"/>
              <a:ea typeface="DotumChe" panose="020B0609000101010101" pitchFamily="49" charset="-127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8864" y="4380124"/>
            <a:ext cx="2765875" cy="49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95" dirty="0">
                <a:latin typeface="Times New Roman" panose="02020603050405020304" pitchFamily="18" charset="0"/>
                <a:ea typeface="DotumChe" panose="020B0609000101010101" pitchFamily="49" charset="-127"/>
                <a:cs typeface="Times New Roman" panose="02020603050405020304" pitchFamily="18" charset="0"/>
              </a:rPr>
              <a:t>Учасники Ассамбляжу на акції до Дня перемоги</a:t>
            </a:r>
            <a:endParaRPr lang="ru-RU" sz="1295" dirty="0">
              <a:latin typeface="Times New Roman" panose="02020603050405020304" pitchFamily="18" charset="0"/>
              <a:ea typeface="DotumChe" panose="020B0609000101010101" pitchFamily="49" charset="-127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6247" y="7801057"/>
            <a:ext cx="2765875" cy="690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95" dirty="0">
                <a:latin typeface="Times New Roman" panose="02020603050405020304" pitchFamily="18" charset="0"/>
                <a:ea typeface="DotumChe" panose="020B0609000101010101" pitchFamily="49" charset="-127"/>
                <a:cs typeface="Times New Roman" panose="02020603050405020304" pitchFamily="18" charset="0"/>
              </a:rPr>
              <a:t>Ассамбляж на Всеукраїнській виставці-конкурсі «Знай і люби свій край»</a:t>
            </a:r>
            <a:endParaRPr lang="ru-RU" sz="1295" dirty="0">
              <a:latin typeface="Times New Roman" panose="02020603050405020304" pitchFamily="18" charset="0"/>
              <a:ea typeface="DotumChe" panose="020B0609000101010101" pitchFamily="49" charset="-127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75329" y="7834667"/>
            <a:ext cx="2765875" cy="690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95" dirty="0">
                <a:latin typeface="Times New Roman" panose="02020603050405020304" pitchFamily="18" charset="0"/>
                <a:ea typeface="DotumChe" panose="020B0609000101010101" pitchFamily="49" charset="-127"/>
                <a:cs typeface="Times New Roman" panose="02020603050405020304" pitchFamily="18" charset="0"/>
              </a:rPr>
              <a:t>Гладка Дарина - переможниця районного конкурсу «В гостях у писанки»</a:t>
            </a:r>
            <a:endParaRPr lang="ru-RU" sz="1295" dirty="0">
              <a:latin typeface="Times New Roman" panose="02020603050405020304" pitchFamily="18" charset="0"/>
              <a:ea typeface="DotumChe" panose="020B0609000101010101" pitchFamily="49" charset="-127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5546" y="10248149"/>
            <a:ext cx="2917277" cy="2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95" dirty="0">
                <a:latin typeface="Times New Roman" panose="02020603050405020304" pitchFamily="18" charset="0"/>
                <a:ea typeface="DotumChe" panose="020B0609000101010101" pitchFamily="49" charset="-127"/>
                <a:cs typeface="Times New Roman" panose="02020603050405020304" pitchFamily="18" charset="0"/>
              </a:rPr>
              <a:t>Соціальний захід до Дня захисту дітей</a:t>
            </a:r>
            <a:endParaRPr lang="ru-RU" sz="1295" dirty="0">
              <a:latin typeface="Times New Roman" panose="02020603050405020304" pitchFamily="18" charset="0"/>
              <a:ea typeface="DotumChe" panose="020B0609000101010101" pitchFamily="49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4579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827" y="3207838"/>
            <a:ext cx="4308780" cy="430878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44590" y="2946699"/>
            <a:ext cx="1436260" cy="143626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4387606" y="4308349"/>
            <a:ext cx="1809315" cy="55958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843878" y="1659661"/>
            <a:ext cx="1548177" cy="1548177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39430" y="111485"/>
            <a:ext cx="1548177" cy="1548177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sp>
        <p:nvSpPr>
          <p:cNvPr id="13" name="TextBox 12"/>
          <p:cNvSpPr txBox="1"/>
          <p:nvPr/>
        </p:nvSpPr>
        <p:spPr>
          <a:xfrm>
            <a:off x="5431567" y="9930274"/>
            <a:ext cx="613023" cy="514115"/>
          </a:xfrm>
          <a:prstGeom prst="rect">
            <a:avLst/>
          </a:prstGeom>
          <a:solidFill>
            <a:srgbClr val="FF7F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4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6491" y="4352677"/>
            <a:ext cx="3413449" cy="5744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133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УЧАСНИКИ</a:t>
            </a:r>
            <a:endParaRPr lang="ru-RU" sz="3133" dirty="0">
              <a:solidFill>
                <a:srgbClr val="FF7F64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658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37023" y="5554187"/>
            <a:ext cx="3073601" cy="5234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Народилась 15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2001 року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Об’єднання шкіл ім. Яна </a:t>
            </a:r>
            <a:r>
              <a:rPr lang="uk-UA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Каспровіча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uk-UA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Єльчу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Ласковіцах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Перший клас ліцею. 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Польща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Цікавить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гітара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все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гіпсу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бісеру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«Мистецтво - відволікаючий маневр від сірої буденності і рутини за допомогою якого можна творити неможливе, ламати рамки і канони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979"/>
              </a:spcAft>
            </a:pPr>
            <a:endParaRPr lang="ru-RU" sz="137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44590" y="2946699"/>
            <a:ext cx="1436260" cy="143626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 dirty="0"/>
          </a:p>
        </p:txBody>
      </p:sp>
      <p:sp>
        <p:nvSpPr>
          <p:cNvPr id="5" name="TextBox 4"/>
          <p:cNvSpPr txBox="1"/>
          <p:nvPr/>
        </p:nvSpPr>
        <p:spPr>
          <a:xfrm>
            <a:off x="5431567" y="9930274"/>
            <a:ext cx="613023" cy="514115"/>
          </a:xfrm>
          <a:prstGeom prst="rect">
            <a:avLst/>
          </a:prstGeom>
          <a:solidFill>
            <a:srgbClr val="FF7F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4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4590" y="3483581"/>
            <a:ext cx="1436260" cy="27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75" dirty="0">
                <a:solidFill>
                  <a:srgbClr val="FF5050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УЧАСНИКИ</a:t>
            </a:r>
            <a:endParaRPr lang="ru-RU" sz="1175" dirty="0">
              <a:solidFill>
                <a:srgbClr val="FF5050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7023" y="1195112"/>
            <a:ext cx="2807567" cy="406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Народилась 9 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 року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Дунаєвецька ЗОШ І-ІІІ ст. 11кл.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Любить малювати, читати, займатись спортом,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саморозвиватись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вивчати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англійську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мову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танцювати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співати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глибина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яку не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покорити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979"/>
              </a:spcAft>
            </a:pPr>
            <a:endParaRPr lang="ru-RU" sz="137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056" y="485663"/>
            <a:ext cx="6650414" cy="42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59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Гіджеліцька Ліна Вікторівна</a:t>
            </a:r>
            <a:endParaRPr lang="ru-RU" sz="2159" dirty="0">
              <a:solidFill>
                <a:srgbClr val="FF7F64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3237022" y="917512"/>
            <a:ext cx="3708061" cy="277600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40" y="1195111"/>
            <a:ext cx="2627382" cy="35031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2055" y="4910313"/>
            <a:ext cx="6650414" cy="42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59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Боднар Анастасія Ігорівна</a:t>
            </a:r>
            <a:endParaRPr lang="ru-RU" sz="2159" dirty="0">
              <a:solidFill>
                <a:srgbClr val="FF7F64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40" y="5554187"/>
            <a:ext cx="2627382" cy="3503176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 flipV="1">
            <a:off x="3401512" y="5236717"/>
            <a:ext cx="3708061" cy="277600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191" y="5554187"/>
            <a:ext cx="2621832" cy="349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9114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44590" y="2946699"/>
            <a:ext cx="1436260" cy="143626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62"/>
          </a:p>
        </p:txBody>
      </p:sp>
      <p:sp>
        <p:nvSpPr>
          <p:cNvPr id="5" name="TextBox 4"/>
          <p:cNvSpPr txBox="1"/>
          <p:nvPr/>
        </p:nvSpPr>
        <p:spPr>
          <a:xfrm>
            <a:off x="5431567" y="9930274"/>
            <a:ext cx="613023" cy="514115"/>
          </a:xfrm>
          <a:prstGeom prst="rect">
            <a:avLst/>
          </a:prstGeom>
          <a:solidFill>
            <a:srgbClr val="FF7F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4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4590" y="3483581"/>
            <a:ext cx="1436260" cy="27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75" dirty="0">
                <a:solidFill>
                  <a:srgbClr val="FF5050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УЧАСНИКИ</a:t>
            </a:r>
            <a:endParaRPr lang="ru-RU" sz="1175" dirty="0">
              <a:solidFill>
                <a:srgbClr val="FF5050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7023" y="1195112"/>
            <a:ext cx="2807567" cy="406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Народилась 8 лютого 2001 року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Дунаєвецька ЗОШ І-ІІІ ст. 10кл.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Хоббі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танці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образотворче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Полюбляє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читати книги,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дивитися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фільми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гуляти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друзями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Займається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пішохідним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туризмом.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«Мистецтво робить </a:t>
            </a:r>
            <a:r>
              <a:rPr lang="uk-UA" sz="151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 кращим</a:t>
            </a:r>
            <a:r>
              <a:rPr lang="ru-RU" sz="151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979"/>
              </a:spcAft>
            </a:pPr>
            <a:endParaRPr lang="ru-RU" sz="137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056" y="485663"/>
            <a:ext cx="6650414" cy="42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59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Швець Ганна</a:t>
            </a:r>
            <a:r>
              <a:rPr lang="en-US" sz="2159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 </a:t>
            </a:r>
            <a:r>
              <a:rPr lang="ru-RU" sz="2159" dirty="0" err="1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Миколаївна</a:t>
            </a:r>
            <a:endParaRPr lang="ru-RU" sz="2159" dirty="0">
              <a:solidFill>
                <a:srgbClr val="FF7F64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3237022" y="917512"/>
            <a:ext cx="3708061" cy="277600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40" y="1195111"/>
            <a:ext cx="2627382" cy="35031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2055" y="4910313"/>
            <a:ext cx="6650414" cy="42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59" dirty="0">
                <a:solidFill>
                  <a:srgbClr val="FF7F64"/>
                </a:solidFill>
                <a:latin typeface="DotumChe" panose="020B0609000101010101" pitchFamily="49" charset="-127"/>
                <a:ea typeface="DotumChe" panose="020B0609000101010101" pitchFamily="49" charset="-127"/>
              </a:rPr>
              <a:t>Кобзар Анжеліка Юріївна</a:t>
            </a:r>
            <a:endParaRPr lang="ru-RU" sz="2159" dirty="0">
              <a:solidFill>
                <a:srgbClr val="FF7F64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40" y="5554187"/>
            <a:ext cx="2627382" cy="35031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7023" y="5554187"/>
            <a:ext cx="2807567" cy="3711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Народилась 7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2002року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Дунаєвецька ЗОШ І-ІІІ ст. 9 </a:t>
            </a:r>
            <a:r>
              <a:rPr lang="uk-UA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Захоплюється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мистецтвом</a:t>
            </a:r>
            <a:r>
              <a:rPr lang="ru-RU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спортом.</a:t>
            </a:r>
          </a:p>
          <a:p>
            <a:pPr>
              <a:lnSpc>
                <a:spcPct val="150000"/>
              </a:lnSpc>
              <a:spcAft>
                <a:spcPts val="979"/>
              </a:spcAft>
            </a:pPr>
            <a:r>
              <a:rPr lang="uk-UA" sz="15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«Люблю мистецтво, тому що коли ти створюєш якийсь шедевр, тобі приємно і люди інші ним милуються.»</a:t>
            </a:r>
            <a:endParaRPr lang="ru-RU" sz="15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979"/>
              </a:spcAft>
            </a:pPr>
            <a:endParaRPr lang="ru-RU" sz="137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3401512" y="5236717"/>
            <a:ext cx="3708061" cy="277600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21" r="7182"/>
          <a:stretch/>
        </p:blipFill>
        <p:spPr>
          <a:xfrm>
            <a:off x="626214" y="5554188"/>
            <a:ext cx="2594235" cy="34683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97" t="-805" r="29866" b="805"/>
          <a:stretch/>
        </p:blipFill>
        <p:spPr>
          <a:xfrm>
            <a:off x="640315" y="1195111"/>
            <a:ext cx="2566034" cy="35031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37" t="16054" r="12582"/>
          <a:stretch/>
        </p:blipFill>
        <p:spPr>
          <a:xfrm>
            <a:off x="628689" y="1198423"/>
            <a:ext cx="2566035" cy="349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67478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</TotalTime>
  <Words>611</Words>
  <Application>Microsoft Office PowerPoint</Application>
  <PresentationFormat>Произвольный</PresentationFormat>
  <Paragraphs>111</Paragraphs>
  <Slides>18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Dionisij</dc:creator>
  <cp:lastModifiedBy>COMP-08</cp:lastModifiedBy>
  <cp:revision>41</cp:revision>
  <cp:lastPrinted>2017-04-11T17:28:13Z</cp:lastPrinted>
  <dcterms:created xsi:type="dcterms:W3CDTF">2017-04-07T07:16:53Z</dcterms:created>
  <dcterms:modified xsi:type="dcterms:W3CDTF">2018-05-20T10:16:37Z</dcterms:modified>
</cp:coreProperties>
</file>